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2" r:id="rId2"/>
    <p:sldId id="259" r:id="rId3"/>
    <p:sldId id="273" r:id="rId4"/>
    <p:sldId id="274" r:id="rId5"/>
    <p:sldId id="275" r:id="rId6"/>
    <p:sldId id="277" r:id="rId7"/>
    <p:sldId id="280" r:id="rId8"/>
    <p:sldId id="279" r:id="rId9"/>
  </p:sldIdLst>
  <p:sldSz cx="9144000" cy="6858000" type="screen4x3"/>
  <p:notesSz cx="6669088" cy="9802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17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639" autoAdjust="0"/>
  </p:normalViewPr>
  <p:slideViewPr>
    <p:cSldViewPr>
      <p:cViewPr varScale="1">
        <p:scale>
          <a:sx n="97" d="100"/>
          <a:sy n="97" d="100"/>
        </p:scale>
        <p:origin x="200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01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01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58D5B-0B23-42B5-8231-3347CD3A756D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4238" y="735013"/>
            <a:ext cx="4900612" cy="3676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56336"/>
            <a:ext cx="5335270" cy="441126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10971"/>
            <a:ext cx="2889938" cy="4901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10971"/>
            <a:ext cx="2889938" cy="4901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94D84-4152-4AAA-B236-C0EDC5A79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493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70610-D2C4-4F7E-B7D9-A6A219A142FD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886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70610-D2C4-4F7E-B7D9-A6A219A142FD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886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70610-D2C4-4F7E-B7D9-A6A219A142FD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886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70610-D2C4-4F7E-B7D9-A6A219A142FD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886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70610-D2C4-4F7E-B7D9-A6A219A142FD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886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70610-D2C4-4F7E-B7D9-A6A219A142FD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886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70610-D2C4-4F7E-B7D9-A6A219A142FD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88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30A6-E003-4691-A2FC-F159E82B31FE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1057-73C5-4C6B-A76C-CFB16A301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516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30A6-E003-4691-A2FC-F159E82B31FE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1057-73C5-4C6B-A76C-CFB16A301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554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30A6-E003-4691-A2FC-F159E82B31FE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1057-73C5-4C6B-A76C-CFB16A301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78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30A6-E003-4691-A2FC-F159E82B31FE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1057-73C5-4C6B-A76C-CFB16A301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127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30A6-E003-4691-A2FC-F159E82B31FE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1057-73C5-4C6B-A76C-CFB16A301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152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30A6-E003-4691-A2FC-F159E82B31FE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1057-73C5-4C6B-A76C-CFB16A301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6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30A6-E003-4691-A2FC-F159E82B31FE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1057-73C5-4C6B-A76C-CFB16A301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45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30A6-E003-4691-A2FC-F159E82B31FE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1057-73C5-4C6B-A76C-CFB16A301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92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30A6-E003-4691-A2FC-F159E82B31FE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1057-73C5-4C6B-A76C-CFB16A301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442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30A6-E003-4691-A2FC-F159E82B31FE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1057-73C5-4C6B-A76C-CFB16A301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33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30A6-E003-4691-A2FC-F159E82B31FE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1057-73C5-4C6B-A76C-CFB16A301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71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530A6-E003-4691-A2FC-F159E82B31FE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D1057-73C5-4C6B-A76C-CFB16A301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62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17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17352" y="1601797"/>
            <a:ext cx="3384376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y-GB" sz="2800" b="1" cap="all" dirty="0">
                <a:solidFill>
                  <a:schemeClr val="bg1"/>
                </a:solidFill>
              </a:rPr>
              <a:t>Symud Cymru Ymlaen </a:t>
            </a:r>
            <a:endParaRPr lang="cy-GB" sz="2800" b="1" cap="all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830976"/>
            <a:ext cx="2808312" cy="707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158515" y="1601796"/>
            <a:ext cx="131641" cy="907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6" b="5783"/>
          <a:stretch/>
        </p:blipFill>
        <p:spPr bwMode="auto">
          <a:xfrm>
            <a:off x="1151619" y="5765675"/>
            <a:ext cx="2750109" cy="742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290157" y="1170909"/>
            <a:ext cx="3234172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GB" sz="2800" b="1" dirty="0" smtClean="0">
              <a:solidFill>
                <a:prstClr val="white"/>
              </a:solidFill>
              <a:cs typeface="Arial" charset="0"/>
            </a:endParaRPr>
          </a:p>
          <a:p>
            <a:r>
              <a:rPr lang="en-GB" sz="2800" b="1" dirty="0" smtClean="0">
                <a:solidFill>
                  <a:prstClr val="white"/>
                </a:solidFill>
                <a:cs typeface="Arial" charset="0"/>
              </a:rPr>
              <a:t>TAKING WALES FORWARD</a:t>
            </a:r>
            <a:endParaRPr lang="en-GB" sz="2800" b="1" dirty="0">
              <a:solidFill>
                <a:prstClr val="white"/>
              </a:solidFill>
              <a:cs typeface="Arial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"/>
            <a:ext cx="1282570" cy="1501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427984" y="4738976"/>
            <a:ext cx="2952328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C11717"/>
                </a:solidFill>
                <a:cs typeface="Arial" charset="0"/>
              </a:rPr>
              <a:t>5 June 2017</a:t>
            </a:r>
            <a:endParaRPr lang="en-GB" sz="1100" dirty="0">
              <a:solidFill>
                <a:srgbClr val="C11717"/>
              </a:solidFill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43608" y="4756296"/>
            <a:ext cx="2966133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1200" b="1" dirty="0" smtClean="0">
                <a:solidFill>
                  <a:srgbClr val="C11717"/>
                </a:solidFill>
                <a:cs typeface="Arial" charset="0"/>
              </a:rPr>
              <a:t>5 </a:t>
            </a:r>
            <a:r>
              <a:rPr lang="en-GB" sz="1200" b="1" dirty="0" err="1" smtClean="0">
                <a:solidFill>
                  <a:srgbClr val="C11717"/>
                </a:solidFill>
                <a:cs typeface="Arial" charset="0"/>
              </a:rPr>
              <a:t>Mehefin</a:t>
            </a:r>
            <a:r>
              <a:rPr lang="en-GB" sz="1200" b="1" dirty="0" smtClean="0">
                <a:solidFill>
                  <a:srgbClr val="C11717"/>
                </a:solidFill>
                <a:cs typeface="Arial" charset="0"/>
              </a:rPr>
              <a:t> 2017</a:t>
            </a:r>
            <a:endParaRPr lang="en-GB" sz="1100" dirty="0">
              <a:solidFill>
                <a:srgbClr val="C11717"/>
              </a:solidFill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27984" y="5086925"/>
            <a:ext cx="2952328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C11717"/>
                </a:solidFill>
                <a:cs typeface="Arial" charset="0"/>
              </a:rPr>
              <a:t>Matt Wellington </a:t>
            </a:r>
            <a:endParaRPr lang="en-GB" sz="1200" b="1" dirty="0">
              <a:solidFill>
                <a:srgbClr val="C11717"/>
              </a:solidFill>
              <a:cs typeface="Arial" charset="0"/>
            </a:endParaRPr>
          </a:p>
          <a:p>
            <a:r>
              <a:rPr lang="en-GB" sz="1200" b="1" dirty="0" smtClean="0">
                <a:solidFill>
                  <a:srgbClr val="C11717"/>
                </a:solidFill>
                <a:cs typeface="Arial" charset="0"/>
              </a:rPr>
              <a:t>Cabinet Office</a:t>
            </a:r>
          </a:p>
          <a:p>
            <a:r>
              <a:rPr lang="en-GB" sz="1200" b="1" dirty="0" smtClean="0">
                <a:solidFill>
                  <a:srgbClr val="C11717"/>
                </a:solidFill>
                <a:cs typeface="Arial" charset="0"/>
              </a:rPr>
              <a:t>Welsh Government</a:t>
            </a:r>
            <a:endParaRPr lang="en-GB" sz="1100" dirty="0">
              <a:solidFill>
                <a:srgbClr val="C11717"/>
              </a:solidFill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3608" y="5084746"/>
            <a:ext cx="2966133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1200" b="1" dirty="0" smtClean="0">
                <a:solidFill>
                  <a:srgbClr val="C11717"/>
                </a:solidFill>
                <a:cs typeface="Arial" charset="0"/>
              </a:rPr>
              <a:t>Matt Wellington </a:t>
            </a:r>
            <a:endParaRPr lang="en-GB" sz="1200" b="1" dirty="0">
              <a:solidFill>
                <a:srgbClr val="C11717"/>
              </a:solidFill>
              <a:cs typeface="Arial" charset="0"/>
            </a:endParaRPr>
          </a:p>
          <a:p>
            <a:pPr algn="r"/>
            <a:r>
              <a:rPr lang="en-GB" sz="1200" b="1" dirty="0" err="1">
                <a:solidFill>
                  <a:srgbClr val="C11717"/>
                </a:solidFill>
                <a:cs typeface="Arial" charset="0"/>
              </a:rPr>
              <a:t>Swyddfa’r</a:t>
            </a:r>
            <a:r>
              <a:rPr lang="en-GB" sz="1200" b="1" dirty="0">
                <a:solidFill>
                  <a:srgbClr val="C11717"/>
                </a:solidFill>
                <a:cs typeface="Arial" charset="0"/>
              </a:rPr>
              <a:t> Cabinet </a:t>
            </a:r>
          </a:p>
          <a:p>
            <a:pPr algn="r"/>
            <a:r>
              <a:rPr lang="en-GB" sz="1200" b="1" dirty="0" err="1">
                <a:solidFill>
                  <a:srgbClr val="C11717"/>
                </a:solidFill>
                <a:cs typeface="Arial" charset="0"/>
              </a:rPr>
              <a:t>Llywodraeth</a:t>
            </a:r>
            <a:r>
              <a:rPr lang="en-GB" sz="1200" b="1" dirty="0">
                <a:solidFill>
                  <a:srgbClr val="C11717"/>
                </a:solidFill>
                <a:cs typeface="Arial" charset="0"/>
              </a:rPr>
              <a:t> </a:t>
            </a:r>
            <a:r>
              <a:rPr lang="en-GB" sz="1200" b="1" dirty="0" err="1">
                <a:solidFill>
                  <a:srgbClr val="C11717"/>
                </a:solidFill>
                <a:cs typeface="Arial" charset="0"/>
              </a:rPr>
              <a:t>Cymru</a:t>
            </a:r>
            <a:endParaRPr lang="en-GB" sz="1200" b="1" dirty="0">
              <a:solidFill>
                <a:srgbClr val="C11717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12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-27384"/>
            <a:ext cx="4824536" cy="6912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0259" y="6595122"/>
            <a:ext cx="4347623" cy="1923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2230" y="83096"/>
            <a:ext cx="313306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3886" y="83096"/>
            <a:ext cx="3966430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56" y="76014"/>
            <a:ext cx="263280" cy="63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32040" y="-17759"/>
            <a:ext cx="208823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prstClr val="white"/>
                </a:solidFill>
                <a:cs typeface="Arial" charset="0"/>
              </a:rPr>
              <a:t>Context</a:t>
            </a:r>
            <a:endParaRPr lang="en-GB" sz="4000" b="1" dirty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85412" y="5589240"/>
            <a:ext cx="3963052" cy="622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Carwyn</a:t>
            </a:r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Jones</a:t>
            </a:r>
          </a:p>
          <a:p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First Minister of Wales</a:t>
            </a:r>
          </a:p>
        </p:txBody>
      </p:sp>
      <p:pic>
        <p:nvPicPr>
          <p:cNvPr id="15" name="Picture 2" descr="C:\Users\LlewelynL\AppData\Local\Microsoft\Windows\Temporary Internet Files\Content.Outlook\TPDHGCGI\First-Minister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25"/>
          <a:stretch/>
        </p:blipFill>
        <p:spPr>
          <a:xfrm>
            <a:off x="3762519" y="821611"/>
            <a:ext cx="1554302" cy="1196594"/>
          </a:xfrm>
          <a:effectLst>
            <a:outerShdw sx="1000" sy="1000" algn="ctr" rotWithShape="0">
              <a:srgbClr val="000000"/>
            </a:outerShdw>
            <a:softEdge rad="63500"/>
          </a:effectLst>
          <a:extLst/>
        </p:spPr>
      </p:pic>
      <p:sp>
        <p:nvSpPr>
          <p:cNvPr id="25" name="TextBox 24"/>
          <p:cNvSpPr txBox="1"/>
          <p:nvPr/>
        </p:nvSpPr>
        <p:spPr>
          <a:xfrm>
            <a:off x="5406222" y="821611"/>
            <a:ext cx="37522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b="1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“… to be an open and inclusive Government, taking a </a:t>
            </a:r>
            <a:r>
              <a:rPr lang="en-GB" altLang="en-US" b="1" dirty="0">
                <a:solidFill>
                  <a:prstClr val="black"/>
                </a:solidFill>
                <a:cs typeface="Arial" charset="0"/>
              </a:rPr>
              <a:t>what-works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approach in pursuit of our shared national goals, and working with the people best equipped to make a difference in Wales.”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07921" y="2780927"/>
            <a:ext cx="43639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“four cross-cutting and </a:t>
            </a:r>
            <a:r>
              <a:rPr lang="en-GB" altLang="en-US" b="1" dirty="0">
                <a:solidFill>
                  <a:prstClr val="black"/>
                </a:solidFill>
                <a:cs typeface="Arial" charset="0"/>
              </a:rPr>
              <a:t>intertwined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strategies will allow us to consider how we can use the levers available to us to have the greatest impact”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5411" y="4149080"/>
            <a:ext cx="42589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cs typeface="Arial" charset="0"/>
              </a:rPr>
              <a:t>“We also know that how we deliver things is just as important as what we deliver—that programmes viewed in isolation can have their impact reduced, or even create problems elsewhere.”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97699" y="6212010"/>
            <a:ext cx="42573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1200" i="1" dirty="0">
                <a:solidFill>
                  <a:prstClr val="black"/>
                </a:solidFill>
                <a:cs typeface="Arial" charset="0"/>
              </a:rPr>
              <a:t>Taking Wales Forward oral </a:t>
            </a:r>
            <a:r>
              <a:rPr lang="en-GB" altLang="en-US" sz="1200" i="1" dirty="0" smtClean="0">
                <a:solidFill>
                  <a:prstClr val="black"/>
                </a:solidFill>
                <a:cs typeface="Arial" charset="0"/>
              </a:rPr>
              <a:t>statement ,  </a:t>
            </a:r>
            <a:r>
              <a:rPr lang="en-GB" altLang="en-US" sz="1200" i="1" dirty="0">
                <a:solidFill>
                  <a:prstClr val="black"/>
                </a:solidFill>
                <a:cs typeface="Arial" charset="0"/>
              </a:rPr>
              <a:t>20 September 2016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6535176"/>
            <a:ext cx="4357882" cy="288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err="1">
                <a:solidFill>
                  <a:schemeClr val="bg1"/>
                </a:solidFill>
              </a:rPr>
              <a:t>Ffyniannus</a:t>
            </a:r>
            <a:r>
              <a:rPr lang="en-GB" sz="800" b="1" dirty="0">
                <a:solidFill>
                  <a:schemeClr val="bg1"/>
                </a:solidFill>
              </a:rPr>
              <a:t> </a:t>
            </a:r>
            <a:r>
              <a:rPr lang="en-GB" sz="800" b="1" dirty="0" smtClean="0">
                <a:solidFill>
                  <a:schemeClr val="bg1"/>
                </a:solidFill>
              </a:rPr>
              <a:t>a - </a:t>
            </a:r>
            <a:r>
              <a:rPr lang="en-GB" sz="800" b="1" dirty="0" err="1" smtClean="0">
                <a:solidFill>
                  <a:schemeClr val="bg1"/>
                </a:solidFill>
              </a:rPr>
              <a:t>Iach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ac </a:t>
            </a:r>
            <a:r>
              <a:rPr lang="en-GB" sz="800" b="1" dirty="0" err="1" smtClean="0">
                <a:solidFill>
                  <a:schemeClr val="bg1"/>
                </a:solidFill>
              </a:rPr>
              <a:t>Egnïol</a:t>
            </a:r>
            <a:r>
              <a:rPr lang="en-GB" sz="800" b="1" dirty="0" smtClean="0">
                <a:solidFill>
                  <a:schemeClr val="bg1"/>
                </a:solidFill>
              </a:rPr>
              <a:t> - </a:t>
            </a:r>
            <a:r>
              <a:rPr lang="en-GB" sz="800" b="1" dirty="0" err="1" smtClean="0">
                <a:solidFill>
                  <a:schemeClr val="bg1"/>
                </a:solidFill>
              </a:rPr>
              <a:t>Uchelgais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 </a:t>
            </a:r>
            <a:r>
              <a:rPr lang="en-GB" sz="800" b="1" dirty="0" err="1" smtClean="0">
                <a:solidFill>
                  <a:schemeClr val="bg1"/>
                </a:solidFill>
              </a:rPr>
              <a:t>Dysgu</a:t>
            </a:r>
            <a:r>
              <a:rPr lang="en-GB" sz="800" b="1" dirty="0" smtClean="0">
                <a:solidFill>
                  <a:schemeClr val="bg1"/>
                </a:solidFill>
              </a:rPr>
              <a:t> -</a:t>
            </a:r>
            <a:r>
              <a:rPr lang="en-GB" sz="800" b="1" dirty="0" err="1" smtClean="0">
                <a:solidFill>
                  <a:schemeClr val="bg1"/>
                </a:solidFill>
              </a:rPr>
              <a:t>Unedig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 </a:t>
            </a:r>
            <a:r>
              <a:rPr lang="en-GB" sz="800" b="1" dirty="0" err="1">
                <a:solidFill>
                  <a:schemeClr val="bg1"/>
                </a:solidFill>
              </a:rPr>
              <a:t>Chysylltiedig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3886" y="44624"/>
            <a:ext cx="278557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y-GB" sz="4000" b="1" dirty="0">
                <a:solidFill>
                  <a:schemeClr val="bg1"/>
                </a:solidFill>
              </a:rPr>
              <a:t>Cyd-destun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26255" y="90129"/>
            <a:ext cx="313306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77911" y="90129"/>
            <a:ext cx="3966430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281" y="83047"/>
            <a:ext cx="263280" cy="63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5077911" y="51657"/>
            <a:ext cx="278557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y-GB" sz="4000" b="1" dirty="0" err="1" smtClean="0">
                <a:solidFill>
                  <a:schemeClr val="bg1"/>
                </a:solidFill>
              </a:rPr>
              <a:t>Context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71059" y="6584831"/>
            <a:ext cx="4347623" cy="1923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14298" y="6524885"/>
            <a:ext cx="4329702" cy="288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Prosperous and Secure – Healthy and Active – Ambitious and Learning – United and Connected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258" y="759543"/>
            <a:ext cx="40350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dirty="0"/>
              <a:t>“…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fod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Llywodraeth</a:t>
            </a:r>
            <a:r>
              <a:rPr lang="en-GB" dirty="0"/>
              <a:t> </a:t>
            </a:r>
            <a:r>
              <a:rPr lang="en-GB" dirty="0" err="1"/>
              <a:t>agored</a:t>
            </a:r>
            <a:r>
              <a:rPr lang="en-GB" dirty="0"/>
              <a:t> a </a:t>
            </a:r>
            <a:r>
              <a:rPr lang="en-GB" dirty="0" err="1"/>
              <a:t>chynhwysol</a:t>
            </a:r>
            <a:r>
              <a:rPr lang="en-GB" dirty="0"/>
              <a:t>, </a:t>
            </a:r>
            <a:r>
              <a:rPr lang="en-GB" dirty="0" err="1"/>
              <a:t>gan</a:t>
            </a:r>
            <a:r>
              <a:rPr lang="en-GB" dirty="0"/>
              <a:t> </a:t>
            </a:r>
            <a:r>
              <a:rPr lang="en-GB" dirty="0" err="1"/>
              <a:t>ddefnyddio</a:t>
            </a:r>
            <a:r>
              <a:rPr lang="en-GB" dirty="0"/>
              <a:t> </a:t>
            </a:r>
            <a:r>
              <a:rPr lang="en-GB" dirty="0" err="1"/>
              <a:t>ymagwedd</a:t>
            </a:r>
            <a:r>
              <a:rPr lang="en-GB" dirty="0"/>
              <a:t> ‘</a:t>
            </a:r>
            <a:r>
              <a:rPr lang="en-GB" b="1" dirty="0" err="1"/>
              <a:t>yr</a:t>
            </a:r>
            <a:r>
              <a:rPr lang="en-GB" b="1" dirty="0"/>
              <a:t> </a:t>
            </a:r>
            <a:r>
              <a:rPr lang="en-GB" b="1" dirty="0" err="1"/>
              <a:t>hyn</a:t>
            </a:r>
            <a:r>
              <a:rPr lang="en-GB" b="1" dirty="0"/>
              <a:t> </a:t>
            </a:r>
            <a:r>
              <a:rPr lang="en-GB" b="1" dirty="0" err="1"/>
              <a:t>sy’n</a:t>
            </a:r>
            <a:r>
              <a:rPr lang="en-GB" b="1" dirty="0"/>
              <a:t> </a:t>
            </a:r>
            <a:r>
              <a:rPr lang="en-GB" b="1" dirty="0" err="1"/>
              <a:t>gweithio</a:t>
            </a:r>
            <a:r>
              <a:rPr lang="en-GB" dirty="0"/>
              <a:t>’ </a:t>
            </a:r>
            <a:r>
              <a:rPr lang="en-GB" dirty="0" err="1"/>
              <a:t>wrth</a:t>
            </a:r>
            <a:r>
              <a:rPr lang="en-GB" dirty="0"/>
              <a:t> </a:t>
            </a:r>
            <a:r>
              <a:rPr lang="en-GB" dirty="0" err="1"/>
              <a:t>geisio</a:t>
            </a:r>
            <a:r>
              <a:rPr lang="en-GB" dirty="0"/>
              <a:t> </a:t>
            </a:r>
            <a:r>
              <a:rPr lang="en-GB" dirty="0" err="1"/>
              <a:t>cyflawni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hamcanion</a:t>
            </a:r>
            <a:r>
              <a:rPr lang="en-GB" dirty="0"/>
              <a:t> </a:t>
            </a:r>
            <a:r>
              <a:rPr lang="en-GB" dirty="0" err="1"/>
              <a:t>cenedlaethol</a:t>
            </a:r>
            <a:r>
              <a:rPr lang="en-GB" dirty="0"/>
              <a:t> a </a:t>
            </a:r>
            <a:r>
              <a:rPr lang="en-GB" dirty="0" err="1"/>
              <a:t>rennir</a:t>
            </a:r>
            <a:r>
              <a:rPr lang="en-GB" dirty="0"/>
              <a:t>, a </a:t>
            </a:r>
            <a:r>
              <a:rPr lang="en-GB" dirty="0" err="1"/>
              <a:t>gweithio</a:t>
            </a:r>
            <a:r>
              <a:rPr lang="en-GB" dirty="0"/>
              <a:t> </a:t>
            </a:r>
            <a:r>
              <a:rPr lang="en-GB" dirty="0" err="1"/>
              <a:t>gyda'r</a:t>
            </a:r>
            <a:r>
              <a:rPr lang="en-GB" dirty="0"/>
              <a:t> </a:t>
            </a:r>
            <a:r>
              <a:rPr lang="en-GB" dirty="0" err="1"/>
              <a:t>bobl</a:t>
            </a:r>
            <a:r>
              <a:rPr lang="en-GB" dirty="0"/>
              <a:t> </a:t>
            </a:r>
            <a:r>
              <a:rPr lang="en-GB" dirty="0" err="1"/>
              <a:t>sydd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y </a:t>
            </a:r>
            <a:r>
              <a:rPr lang="en-GB" dirty="0" err="1"/>
              <a:t>sefyllfa</a:t>
            </a:r>
            <a:r>
              <a:rPr lang="en-GB" dirty="0"/>
              <a:t> </a:t>
            </a:r>
            <a:r>
              <a:rPr lang="en-GB" dirty="0" err="1"/>
              <a:t>orau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wneud</a:t>
            </a:r>
            <a:r>
              <a:rPr lang="en-GB" dirty="0"/>
              <a:t> </a:t>
            </a:r>
            <a:r>
              <a:rPr lang="en-GB" dirty="0" err="1"/>
              <a:t>gwahaniaeth</a:t>
            </a:r>
            <a:r>
              <a:rPr lang="en-GB" dirty="0"/>
              <a:t> </a:t>
            </a:r>
            <a:r>
              <a:rPr lang="en-GB" dirty="0" err="1"/>
              <a:t>yng</a:t>
            </a:r>
            <a:r>
              <a:rPr lang="en-GB" dirty="0"/>
              <a:t> </a:t>
            </a:r>
            <a:r>
              <a:rPr lang="en-GB" dirty="0" err="1"/>
              <a:t>Nghymru</a:t>
            </a:r>
            <a:r>
              <a:rPr lang="en-GB" dirty="0"/>
              <a:t>.”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3352" y="2773176"/>
            <a:ext cx="45772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“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pedair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strategaeth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drawsbynciol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sydd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wedi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eu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b="1" dirty="0" err="1">
                <a:solidFill>
                  <a:prstClr val="black"/>
                </a:solidFill>
                <a:cs typeface="Arial" charset="0"/>
              </a:rPr>
              <a:t>cydblethu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yn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ein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galluogi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i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ystyried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sut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y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gallwn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ddefnyddio'r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dulliau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sydd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ar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gael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i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ni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er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mwyn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cael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yr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effaith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cs typeface="Arial" charset="0"/>
              </a:rPr>
              <a:t>fwyaf</a:t>
            </a:r>
            <a:r>
              <a:rPr lang="en-GB" altLang="en-US" dirty="0">
                <a:solidFill>
                  <a:prstClr val="black"/>
                </a:solidFill>
                <a:cs typeface="Arial" charset="0"/>
              </a:rPr>
              <a:t>.”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258" y="4010581"/>
            <a:ext cx="45173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cs typeface="Arial" charset="0"/>
              </a:rPr>
              <a:t>“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Gwyddom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hefyd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bod y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modd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yr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ydym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yn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cyflawni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pethau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yr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un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mor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bwysig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â'r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hyn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yr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ydym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yn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ei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gyflawni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—y gall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ystyried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rhaglenni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ar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eu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pennau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eu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hunain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leihau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eu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heffaith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,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neu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hyd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yn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oed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greu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problemau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mewn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mannau</a:t>
            </a:r>
            <a:r>
              <a:rPr lang="en-GB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dirty="0" err="1">
                <a:solidFill>
                  <a:prstClr val="black"/>
                </a:solidFill>
                <a:cs typeface="Arial" charset="0"/>
              </a:rPr>
              <a:t>eraill</a:t>
            </a:r>
            <a:r>
              <a:rPr lang="en-GB" dirty="0" smtClean="0">
                <a:solidFill>
                  <a:prstClr val="black"/>
                </a:solidFill>
                <a:cs typeface="Arial" charset="0"/>
              </a:rPr>
              <a:t>.”</a:t>
            </a:r>
            <a:endParaRPr lang="en-GB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2230" y="5742019"/>
            <a:ext cx="3963052" cy="487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Carwyn </a:t>
            </a:r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Jones</a:t>
            </a:r>
          </a:p>
          <a:p>
            <a:r>
              <a:rPr lang="en-GB" sz="1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Prif</a:t>
            </a:r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Weinidog</a:t>
            </a:r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Cymru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2230" y="6258177"/>
            <a:ext cx="42573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1200" i="1" dirty="0" err="1">
                <a:solidFill>
                  <a:prstClr val="black"/>
                </a:solidFill>
                <a:cs typeface="Arial" charset="0"/>
              </a:rPr>
              <a:t>Datganiad</a:t>
            </a:r>
            <a:r>
              <a:rPr lang="en-GB" altLang="en-US" sz="1200" i="1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altLang="en-US" sz="1200" i="1" dirty="0" err="1">
                <a:solidFill>
                  <a:prstClr val="black"/>
                </a:solidFill>
                <a:cs typeface="Arial" charset="0"/>
              </a:rPr>
              <a:t>llafar</a:t>
            </a:r>
            <a:r>
              <a:rPr lang="en-GB" altLang="en-US" sz="1200" i="1" dirty="0">
                <a:solidFill>
                  <a:prstClr val="black"/>
                </a:solidFill>
                <a:cs typeface="Arial" charset="0"/>
              </a:rPr>
              <a:t> Symud Cymru Ymlaen, 20 </a:t>
            </a:r>
            <a:r>
              <a:rPr lang="en-GB" altLang="en-US" sz="1200" i="1" dirty="0" err="1">
                <a:solidFill>
                  <a:prstClr val="black"/>
                </a:solidFill>
                <a:cs typeface="Arial" charset="0"/>
              </a:rPr>
              <a:t>Medi</a:t>
            </a:r>
            <a:r>
              <a:rPr lang="en-GB" altLang="en-US" sz="1200" i="1" dirty="0">
                <a:solidFill>
                  <a:prstClr val="black"/>
                </a:solidFill>
                <a:cs typeface="Arial" charset="0"/>
              </a:rPr>
              <a:t> 2016</a:t>
            </a:r>
          </a:p>
        </p:txBody>
      </p:sp>
    </p:spTree>
    <p:extLst>
      <p:ext uri="{BB962C8B-B14F-4D97-AF65-F5344CB8AC3E}">
        <p14:creationId xmlns:p14="http://schemas.microsoft.com/office/powerpoint/2010/main" val="426838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-27384"/>
            <a:ext cx="4824536" cy="6912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0259" y="6595122"/>
            <a:ext cx="4347623" cy="1923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2230" y="83096"/>
            <a:ext cx="313306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3886" y="83096"/>
            <a:ext cx="3966430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56" y="76014"/>
            <a:ext cx="263280" cy="63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32040" y="-17759"/>
            <a:ext cx="208823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prstClr val="white"/>
                </a:solidFill>
                <a:cs typeface="Arial" charset="0"/>
              </a:rPr>
              <a:t>Context</a:t>
            </a:r>
            <a:endParaRPr lang="en-GB" sz="4000" b="1" dirty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535176"/>
            <a:ext cx="4357882" cy="288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err="1">
                <a:solidFill>
                  <a:schemeClr val="bg1"/>
                </a:solidFill>
              </a:rPr>
              <a:t>Ffyniannus</a:t>
            </a:r>
            <a:r>
              <a:rPr lang="en-GB" sz="800" b="1" dirty="0">
                <a:solidFill>
                  <a:schemeClr val="bg1"/>
                </a:solidFill>
              </a:rPr>
              <a:t> </a:t>
            </a:r>
            <a:r>
              <a:rPr lang="en-GB" sz="800" b="1" dirty="0" smtClean="0">
                <a:solidFill>
                  <a:schemeClr val="bg1"/>
                </a:solidFill>
              </a:rPr>
              <a:t>a - </a:t>
            </a:r>
            <a:r>
              <a:rPr lang="en-GB" sz="800" b="1" dirty="0" err="1" smtClean="0">
                <a:solidFill>
                  <a:schemeClr val="bg1"/>
                </a:solidFill>
              </a:rPr>
              <a:t>Iach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ac </a:t>
            </a:r>
            <a:r>
              <a:rPr lang="en-GB" sz="800" b="1" dirty="0" err="1" smtClean="0">
                <a:solidFill>
                  <a:schemeClr val="bg1"/>
                </a:solidFill>
              </a:rPr>
              <a:t>Egnïol</a:t>
            </a:r>
            <a:r>
              <a:rPr lang="en-GB" sz="800" b="1" dirty="0" smtClean="0">
                <a:solidFill>
                  <a:schemeClr val="bg1"/>
                </a:solidFill>
              </a:rPr>
              <a:t> - </a:t>
            </a:r>
            <a:r>
              <a:rPr lang="en-GB" sz="800" b="1" dirty="0" err="1" smtClean="0">
                <a:solidFill>
                  <a:schemeClr val="bg1"/>
                </a:solidFill>
              </a:rPr>
              <a:t>Uchelgais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 </a:t>
            </a:r>
            <a:r>
              <a:rPr lang="en-GB" sz="800" b="1" dirty="0" err="1" smtClean="0">
                <a:solidFill>
                  <a:schemeClr val="bg1"/>
                </a:solidFill>
              </a:rPr>
              <a:t>Dysgu</a:t>
            </a:r>
            <a:r>
              <a:rPr lang="en-GB" sz="800" b="1" dirty="0" smtClean="0">
                <a:solidFill>
                  <a:schemeClr val="bg1"/>
                </a:solidFill>
              </a:rPr>
              <a:t> -</a:t>
            </a:r>
            <a:r>
              <a:rPr lang="en-GB" sz="800" b="1" dirty="0" err="1" smtClean="0">
                <a:solidFill>
                  <a:schemeClr val="bg1"/>
                </a:solidFill>
              </a:rPr>
              <a:t>Unedig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 </a:t>
            </a:r>
            <a:r>
              <a:rPr lang="en-GB" sz="800" b="1" dirty="0" err="1">
                <a:solidFill>
                  <a:schemeClr val="bg1"/>
                </a:solidFill>
              </a:rPr>
              <a:t>Chysylltiedig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3886" y="44624"/>
            <a:ext cx="278557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y-GB" sz="4000" b="1" dirty="0" smtClean="0">
                <a:solidFill>
                  <a:schemeClr val="bg1"/>
                </a:solidFill>
              </a:rPr>
              <a:t>Nod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26255" y="90129"/>
            <a:ext cx="313306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77911" y="90129"/>
            <a:ext cx="3966430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281" y="83047"/>
            <a:ext cx="263280" cy="63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5077911" y="51657"/>
            <a:ext cx="278557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y-GB" sz="4000" b="1" dirty="0" err="1" smtClean="0">
                <a:solidFill>
                  <a:schemeClr val="bg1"/>
                </a:solidFill>
              </a:rPr>
              <a:t>Aim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71059" y="6584831"/>
            <a:ext cx="4347623" cy="1923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14298" y="6524885"/>
            <a:ext cx="4329702" cy="288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Prosperous and Secure – Healthy and Active – Ambitious and Learning – United and Connected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734798" y="1700808"/>
            <a:ext cx="4498940" cy="1815882"/>
          </a:xfrm>
          <a:prstGeom prst="rect">
            <a:avLst/>
          </a:prstGeom>
          <a:noFill/>
          <a:ln w="76200">
            <a:noFill/>
          </a:ln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cs typeface="Arial" charset="0"/>
              </a:rPr>
              <a:t>Our four strategies will consider how we can </a:t>
            </a:r>
            <a:r>
              <a:rPr lang="en-GB" sz="2800" b="1" dirty="0">
                <a:solidFill>
                  <a:prstClr val="black"/>
                </a:solidFill>
                <a:cs typeface="Arial" charset="0"/>
              </a:rPr>
              <a:t>maximise the impact </a:t>
            </a:r>
            <a:r>
              <a:rPr lang="en-GB" sz="2800" dirty="0">
                <a:solidFill>
                  <a:prstClr val="black"/>
                </a:solidFill>
                <a:cs typeface="Arial" charset="0"/>
              </a:rPr>
              <a:t>of everything that we do</a:t>
            </a: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13163" y1="17150" x2="13163" y2="171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081" y="970260"/>
            <a:ext cx="973504" cy="724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13163" y1="17150" x2="13163" y2="171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8648" y="3645024"/>
            <a:ext cx="912728" cy="724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73060" y="1853208"/>
            <a:ext cx="4498940" cy="2246769"/>
          </a:xfrm>
          <a:prstGeom prst="rect">
            <a:avLst/>
          </a:prstGeom>
          <a:noFill/>
          <a:ln w="76200">
            <a:noFill/>
          </a:ln>
        </p:spPr>
        <p:txBody>
          <a:bodyPr wrap="square">
            <a:spAutoFit/>
          </a:bodyPr>
          <a:lstStyle/>
          <a:p>
            <a:r>
              <a:rPr lang="cy-GB" sz="2800" dirty="0"/>
              <a:t>Bydd ein pedair strategaeth yn ystyried sut y gallwn sicrhau bod popeth rydyn </a:t>
            </a:r>
            <a:r>
              <a:rPr lang="cy-GB" sz="2800" dirty="0" err="1"/>
              <a:t>ni’n</a:t>
            </a:r>
            <a:r>
              <a:rPr lang="cy-GB" sz="2800" dirty="0"/>
              <a:t> ei wneud </a:t>
            </a:r>
            <a:r>
              <a:rPr lang="cy-GB" sz="2800" b="1" dirty="0"/>
              <a:t>yn cael yr effaith fwyaf</a:t>
            </a:r>
            <a:r>
              <a:rPr lang="cy-GB" sz="2800" dirty="0"/>
              <a:t> </a:t>
            </a:r>
            <a:r>
              <a:rPr lang="cy-GB" sz="2800" dirty="0" smtClean="0"/>
              <a:t>posib</a:t>
            </a:r>
            <a:endParaRPr lang="en-GB" sz="2800" dirty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13163" y1="17150" x2="13163" y2="171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43" y="1122660"/>
            <a:ext cx="973504" cy="724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13163" y1="17150" x2="13163" y2="171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26910" y="3797424"/>
            <a:ext cx="912728" cy="724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424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-27384"/>
            <a:ext cx="4824536" cy="6912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0259" y="6595122"/>
            <a:ext cx="4347623" cy="1923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2230" y="83096"/>
            <a:ext cx="313306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3886" y="83096"/>
            <a:ext cx="3966430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56" y="76014"/>
            <a:ext cx="263280" cy="63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32040" y="-17759"/>
            <a:ext cx="208823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prstClr val="white"/>
                </a:solidFill>
                <a:cs typeface="Arial" charset="0"/>
              </a:rPr>
              <a:t>Context</a:t>
            </a:r>
            <a:endParaRPr lang="en-GB" sz="4000" b="1" dirty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535176"/>
            <a:ext cx="4357882" cy="288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err="1">
                <a:solidFill>
                  <a:schemeClr val="bg1"/>
                </a:solidFill>
              </a:rPr>
              <a:t>Ffyniannus</a:t>
            </a:r>
            <a:r>
              <a:rPr lang="en-GB" sz="800" b="1" dirty="0">
                <a:solidFill>
                  <a:schemeClr val="bg1"/>
                </a:solidFill>
              </a:rPr>
              <a:t> </a:t>
            </a:r>
            <a:r>
              <a:rPr lang="en-GB" sz="800" b="1" dirty="0" smtClean="0">
                <a:solidFill>
                  <a:schemeClr val="bg1"/>
                </a:solidFill>
              </a:rPr>
              <a:t>a - </a:t>
            </a:r>
            <a:r>
              <a:rPr lang="en-GB" sz="800" b="1" dirty="0" err="1" smtClean="0">
                <a:solidFill>
                  <a:schemeClr val="bg1"/>
                </a:solidFill>
              </a:rPr>
              <a:t>Iach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ac </a:t>
            </a:r>
            <a:r>
              <a:rPr lang="en-GB" sz="800" b="1" dirty="0" err="1" smtClean="0">
                <a:solidFill>
                  <a:schemeClr val="bg1"/>
                </a:solidFill>
              </a:rPr>
              <a:t>Egnïol</a:t>
            </a:r>
            <a:r>
              <a:rPr lang="en-GB" sz="800" b="1" dirty="0" smtClean="0">
                <a:solidFill>
                  <a:schemeClr val="bg1"/>
                </a:solidFill>
              </a:rPr>
              <a:t> - </a:t>
            </a:r>
            <a:r>
              <a:rPr lang="en-GB" sz="800" b="1" dirty="0" err="1" smtClean="0">
                <a:solidFill>
                  <a:schemeClr val="bg1"/>
                </a:solidFill>
              </a:rPr>
              <a:t>Uchelgais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 </a:t>
            </a:r>
            <a:r>
              <a:rPr lang="en-GB" sz="800" b="1" dirty="0" err="1" smtClean="0">
                <a:solidFill>
                  <a:schemeClr val="bg1"/>
                </a:solidFill>
              </a:rPr>
              <a:t>Dysgu</a:t>
            </a:r>
            <a:r>
              <a:rPr lang="en-GB" sz="800" b="1" dirty="0" smtClean="0">
                <a:solidFill>
                  <a:schemeClr val="bg1"/>
                </a:solidFill>
              </a:rPr>
              <a:t> -</a:t>
            </a:r>
            <a:r>
              <a:rPr lang="en-GB" sz="800" b="1" dirty="0" err="1" smtClean="0">
                <a:solidFill>
                  <a:schemeClr val="bg1"/>
                </a:solidFill>
              </a:rPr>
              <a:t>Unedig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 </a:t>
            </a:r>
            <a:r>
              <a:rPr lang="en-GB" sz="800" b="1" dirty="0" err="1">
                <a:solidFill>
                  <a:schemeClr val="bg1"/>
                </a:solidFill>
              </a:rPr>
              <a:t>Chysylltiedig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3886" y="44624"/>
            <a:ext cx="392399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 err="1">
                <a:solidFill>
                  <a:schemeClr val="bg1"/>
                </a:solidFill>
              </a:rPr>
              <a:t>Trawsbynciol</a:t>
            </a:r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26255" y="90129"/>
            <a:ext cx="313306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77911" y="90129"/>
            <a:ext cx="3966430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281" y="83047"/>
            <a:ext cx="263280" cy="63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5077910" y="51657"/>
            <a:ext cx="372346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y-GB" sz="4000" b="1" dirty="0" smtClean="0">
                <a:solidFill>
                  <a:schemeClr val="bg1"/>
                </a:solidFill>
              </a:rPr>
              <a:t>Cross-</a:t>
            </a:r>
            <a:r>
              <a:rPr lang="cy-GB" sz="4000" b="1" dirty="0" err="1" smtClean="0">
                <a:solidFill>
                  <a:schemeClr val="bg1"/>
                </a:solidFill>
              </a:rPr>
              <a:t>cutting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71059" y="6584831"/>
            <a:ext cx="4347623" cy="1923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14298" y="6524885"/>
            <a:ext cx="4329702" cy="288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Prosperous and Secure – Healthy and Active – Ambitious and Learning – United and Connected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59548" y="908720"/>
            <a:ext cx="36844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cs typeface="Arial" charset="0"/>
              </a:rPr>
              <a:t>Four chapters of the same </a:t>
            </a:r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book :-</a:t>
            </a:r>
          </a:p>
          <a:p>
            <a:endParaRPr lang="en-GB" sz="2800" dirty="0" smtClean="0">
              <a:solidFill>
                <a:prstClr val="black"/>
              </a:solidFill>
              <a:cs typeface="Arial" charset="0"/>
            </a:endParaRPr>
          </a:p>
          <a:p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Prosperous and Secure</a:t>
            </a:r>
          </a:p>
          <a:p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Healthy and Active  </a:t>
            </a:r>
          </a:p>
          <a:p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Ambitious and Learning</a:t>
            </a:r>
          </a:p>
          <a:p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United and Connected</a:t>
            </a: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330" y="1008666"/>
            <a:ext cx="1658119" cy="2341089"/>
          </a:xfrm>
          <a:prstGeom prst="rect">
            <a:avLst/>
          </a:prstGeom>
          <a:noFill/>
          <a:ln>
            <a:noFill/>
          </a:ln>
          <a:effectLst>
            <a:outerShdw blurRad="114300" dist="38100" dir="2700000" sx="107000" sy="107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Rectangle 37"/>
          <p:cNvSpPr/>
          <p:nvPr/>
        </p:nvSpPr>
        <p:spPr>
          <a:xfrm>
            <a:off x="23452" y="1008666"/>
            <a:ext cx="36844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prstClr val="black"/>
                </a:solidFill>
                <a:cs typeface="Arial" charset="0"/>
              </a:rPr>
              <a:t>Pedair pennod o’r un </a:t>
            </a:r>
            <a:r>
              <a:rPr lang="it-IT" sz="2800" dirty="0" smtClean="0">
                <a:solidFill>
                  <a:prstClr val="black"/>
                </a:solidFill>
                <a:cs typeface="Arial" charset="0"/>
              </a:rPr>
              <a:t>llyfr </a:t>
            </a:r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:-</a:t>
            </a:r>
          </a:p>
          <a:p>
            <a:endParaRPr lang="en-GB" sz="2800" dirty="0" smtClean="0">
              <a:solidFill>
                <a:prstClr val="black"/>
              </a:solidFill>
              <a:cs typeface="Arial" charset="0"/>
            </a:endParaRPr>
          </a:p>
          <a:p>
            <a:r>
              <a:rPr lang="en-GB" sz="2800" dirty="0" err="1">
                <a:solidFill>
                  <a:prstClr val="black"/>
                </a:solidFill>
                <a:cs typeface="Arial" charset="0"/>
              </a:rPr>
              <a:t>Ffyniannus</a:t>
            </a:r>
            <a:r>
              <a:rPr lang="en-GB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a </a:t>
            </a:r>
            <a:r>
              <a:rPr lang="en-GB" sz="2800" dirty="0" err="1" smtClean="0">
                <a:solidFill>
                  <a:prstClr val="black"/>
                </a:solidFill>
                <a:cs typeface="Arial" charset="0"/>
              </a:rPr>
              <a:t>Diogel</a:t>
            </a:r>
            <a:endParaRPr lang="en-GB" sz="2800" dirty="0" smtClean="0">
              <a:solidFill>
                <a:prstClr val="black"/>
              </a:solidFill>
              <a:cs typeface="Arial" charset="0"/>
            </a:endParaRP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  <a:p>
            <a:r>
              <a:rPr lang="en-GB" sz="2800" dirty="0" err="1" smtClean="0">
                <a:solidFill>
                  <a:prstClr val="black"/>
                </a:solidFill>
                <a:cs typeface="Arial" charset="0"/>
              </a:rPr>
              <a:t>Iach</a:t>
            </a:r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cs typeface="Arial" charset="0"/>
              </a:rPr>
              <a:t>ac </a:t>
            </a:r>
            <a:r>
              <a:rPr lang="en-GB" sz="2800" dirty="0" err="1" smtClean="0">
                <a:solidFill>
                  <a:prstClr val="black"/>
                </a:solidFill>
                <a:cs typeface="Arial" charset="0"/>
              </a:rPr>
              <a:t>Egnïol</a:t>
            </a:r>
            <a:endParaRPr lang="en-GB" sz="2800" dirty="0" smtClean="0">
              <a:solidFill>
                <a:prstClr val="black"/>
              </a:solidFill>
              <a:cs typeface="Arial" charset="0"/>
            </a:endParaRP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  <a:p>
            <a:r>
              <a:rPr lang="en-GB" sz="2800" dirty="0" err="1">
                <a:solidFill>
                  <a:prstClr val="black"/>
                </a:solidFill>
                <a:cs typeface="Arial" charset="0"/>
              </a:rPr>
              <a:t>Uchelgais</a:t>
            </a:r>
            <a:r>
              <a:rPr lang="en-GB" sz="2800" dirty="0">
                <a:solidFill>
                  <a:prstClr val="black"/>
                </a:solidFill>
                <a:cs typeface="Arial" charset="0"/>
              </a:rPr>
              <a:t> a </a:t>
            </a:r>
            <a:r>
              <a:rPr lang="en-GB" sz="2800" dirty="0" err="1" smtClean="0">
                <a:solidFill>
                  <a:prstClr val="black"/>
                </a:solidFill>
                <a:cs typeface="Arial" charset="0"/>
              </a:rPr>
              <a:t>Dysgu</a:t>
            </a:r>
            <a:endParaRPr lang="en-GB" sz="2800" dirty="0">
              <a:solidFill>
                <a:prstClr val="black"/>
              </a:solidFill>
              <a:cs typeface="Arial" charset="0"/>
            </a:endParaRP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  <a:p>
            <a:r>
              <a:rPr lang="en-GB" sz="2800" dirty="0" err="1" smtClean="0">
                <a:solidFill>
                  <a:prstClr val="black"/>
                </a:solidFill>
                <a:cs typeface="Arial" charset="0"/>
              </a:rPr>
              <a:t>Unedig</a:t>
            </a:r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cs typeface="Arial" charset="0"/>
              </a:rPr>
              <a:t>a </a:t>
            </a:r>
            <a:r>
              <a:rPr lang="en-GB" sz="2800" dirty="0" err="1">
                <a:solidFill>
                  <a:prstClr val="black"/>
                </a:solidFill>
                <a:cs typeface="Arial" charset="0"/>
              </a:rPr>
              <a:t>Chysylltiedig</a:t>
            </a:r>
            <a:endParaRPr lang="en-GB" sz="2800" dirty="0">
              <a:solidFill>
                <a:prstClr val="black"/>
              </a:solidFill>
              <a:cs typeface="Arial" charset="0"/>
            </a:endParaRP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330" y="3429000"/>
            <a:ext cx="1688798" cy="2390300"/>
          </a:xfrm>
          <a:prstGeom prst="rect">
            <a:avLst/>
          </a:prstGeom>
          <a:noFill/>
          <a:ln>
            <a:noFill/>
          </a:ln>
          <a:effectLst>
            <a:outerShdw blurRad="114300" dist="38100" dir="2700000" sx="107000" sy="107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27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-27384"/>
            <a:ext cx="4824536" cy="6912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0259" y="6595122"/>
            <a:ext cx="4347623" cy="1923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2230" y="83096"/>
            <a:ext cx="313306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3886" y="83096"/>
            <a:ext cx="3966430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56" y="76014"/>
            <a:ext cx="263280" cy="63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32040" y="-17759"/>
            <a:ext cx="208823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prstClr val="white"/>
                </a:solidFill>
                <a:cs typeface="Arial" charset="0"/>
              </a:rPr>
              <a:t>Context</a:t>
            </a:r>
            <a:endParaRPr lang="en-GB" sz="4000" b="1" dirty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535176"/>
            <a:ext cx="4357882" cy="288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err="1">
                <a:solidFill>
                  <a:schemeClr val="bg1"/>
                </a:solidFill>
              </a:rPr>
              <a:t>Ffyniannus</a:t>
            </a:r>
            <a:r>
              <a:rPr lang="en-GB" sz="800" b="1" dirty="0">
                <a:solidFill>
                  <a:schemeClr val="bg1"/>
                </a:solidFill>
              </a:rPr>
              <a:t> </a:t>
            </a:r>
            <a:r>
              <a:rPr lang="en-GB" sz="800" b="1" dirty="0" smtClean="0">
                <a:solidFill>
                  <a:schemeClr val="bg1"/>
                </a:solidFill>
              </a:rPr>
              <a:t>a - </a:t>
            </a:r>
            <a:r>
              <a:rPr lang="en-GB" sz="800" b="1" dirty="0" err="1" smtClean="0">
                <a:solidFill>
                  <a:schemeClr val="bg1"/>
                </a:solidFill>
              </a:rPr>
              <a:t>Iach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ac </a:t>
            </a:r>
            <a:r>
              <a:rPr lang="en-GB" sz="800" b="1" dirty="0" err="1" smtClean="0">
                <a:solidFill>
                  <a:schemeClr val="bg1"/>
                </a:solidFill>
              </a:rPr>
              <a:t>Egnïol</a:t>
            </a:r>
            <a:r>
              <a:rPr lang="en-GB" sz="800" b="1" dirty="0" smtClean="0">
                <a:solidFill>
                  <a:schemeClr val="bg1"/>
                </a:solidFill>
              </a:rPr>
              <a:t> - </a:t>
            </a:r>
            <a:r>
              <a:rPr lang="en-GB" sz="800" b="1" dirty="0" err="1" smtClean="0">
                <a:solidFill>
                  <a:schemeClr val="bg1"/>
                </a:solidFill>
              </a:rPr>
              <a:t>Uchelgais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 </a:t>
            </a:r>
            <a:r>
              <a:rPr lang="en-GB" sz="800" b="1" dirty="0" err="1" smtClean="0">
                <a:solidFill>
                  <a:schemeClr val="bg1"/>
                </a:solidFill>
              </a:rPr>
              <a:t>Dysgu</a:t>
            </a:r>
            <a:r>
              <a:rPr lang="en-GB" sz="800" b="1" dirty="0" smtClean="0">
                <a:solidFill>
                  <a:schemeClr val="bg1"/>
                </a:solidFill>
              </a:rPr>
              <a:t> -</a:t>
            </a:r>
            <a:r>
              <a:rPr lang="en-GB" sz="800" b="1" dirty="0" err="1" smtClean="0">
                <a:solidFill>
                  <a:schemeClr val="bg1"/>
                </a:solidFill>
              </a:rPr>
              <a:t>Unedig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 </a:t>
            </a:r>
            <a:r>
              <a:rPr lang="en-GB" sz="800" b="1" dirty="0" err="1">
                <a:solidFill>
                  <a:schemeClr val="bg1"/>
                </a:solidFill>
              </a:rPr>
              <a:t>Chysylltiedig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3886" y="44624"/>
            <a:ext cx="392399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y-GB" sz="4000" b="1" dirty="0" smtClean="0">
                <a:solidFill>
                  <a:schemeClr val="bg1"/>
                </a:solidFill>
              </a:rPr>
              <a:t>Ffocws 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26255" y="90129"/>
            <a:ext cx="313306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77911" y="90129"/>
            <a:ext cx="3966430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281" y="83047"/>
            <a:ext cx="263280" cy="63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5077910" y="51657"/>
            <a:ext cx="372346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y-GB" sz="4000" b="1" dirty="0" smtClean="0">
                <a:solidFill>
                  <a:schemeClr val="bg1"/>
                </a:solidFill>
              </a:rPr>
              <a:t>Focus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71059" y="6584831"/>
            <a:ext cx="4347623" cy="1923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14298" y="6524885"/>
            <a:ext cx="4329702" cy="288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Prosperous and Secure – Healthy and Active – Ambitious and Learning – United and Connected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32040" y="908720"/>
            <a:ext cx="4211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 smtClean="0">
              <a:solidFill>
                <a:prstClr val="black"/>
              </a:solidFill>
              <a:cs typeface="Arial" charset="0"/>
            </a:endParaRPr>
          </a:p>
          <a:p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Strategic and cross-cutting</a:t>
            </a: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  <a:p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Long term problems</a:t>
            </a:r>
          </a:p>
          <a:p>
            <a:endParaRPr lang="en-GB" sz="2800" dirty="0" smtClean="0">
              <a:solidFill>
                <a:prstClr val="black"/>
              </a:solidFill>
              <a:cs typeface="Arial" charset="0"/>
            </a:endParaRPr>
          </a:p>
          <a:p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Evidence based</a:t>
            </a:r>
          </a:p>
          <a:p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Direction of Government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9827" y="980728"/>
            <a:ext cx="4211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 smtClean="0">
              <a:solidFill>
                <a:prstClr val="black"/>
              </a:solidFill>
              <a:cs typeface="Arial" charset="0"/>
            </a:endParaRPr>
          </a:p>
          <a:p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Strategol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thrawsbynciol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Problemau’r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tymor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hir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Seiliedig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ar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dystiolaeth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Cyfeiriad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y </a:t>
            </a:r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Llywodraeth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73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-27384"/>
            <a:ext cx="4824536" cy="6912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0259" y="6595122"/>
            <a:ext cx="4347623" cy="1923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2230" y="83096"/>
            <a:ext cx="313306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3886" y="83096"/>
            <a:ext cx="3966430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56" y="76014"/>
            <a:ext cx="263280" cy="63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32040" y="-17759"/>
            <a:ext cx="208823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prstClr val="white"/>
                </a:solidFill>
                <a:cs typeface="Arial" charset="0"/>
              </a:rPr>
              <a:t>Context</a:t>
            </a:r>
            <a:endParaRPr lang="en-GB" sz="4000" b="1" dirty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535176"/>
            <a:ext cx="4357882" cy="288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err="1">
                <a:solidFill>
                  <a:schemeClr val="bg1"/>
                </a:solidFill>
              </a:rPr>
              <a:t>Ffyniannus</a:t>
            </a:r>
            <a:r>
              <a:rPr lang="en-GB" sz="800" b="1" dirty="0">
                <a:solidFill>
                  <a:schemeClr val="bg1"/>
                </a:solidFill>
              </a:rPr>
              <a:t> </a:t>
            </a:r>
            <a:r>
              <a:rPr lang="en-GB" sz="800" b="1" dirty="0" smtClean="0">
                <a:solidFill>
                  <a:schemeClr val="bg1"/>
                </a:solidFill>
              </a:rPr>
              <a:t>a - </a:t>
            </a:r>
            <a:r>
              <a:rPr lang="en-GB" sz="800" b="1" dirty="0" err="1" smtClean="0">
                <a:solidFill>
                  <a:schemeClr val="bg1"/>
                </a:solidFill>
              </a:rPr>
              <a:t>Iach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ac </a:t>
            </a:r>
            <a:r>
              <a:rPr lang="en-GB" sz="800" b="1" dirty="0" err="1" smtClean="0">
                <a:solidFill>
                  <a:schemeClr val="bg1"/>
                </a:solidFill>
              </a:rPr>
              <a:t>Egnïol</a:t>
            </a:r>
            <a:r>
              <a:rPr lang="en-GB" sz="800" b="1" dirty="0" smtClean="0">
                <a:solidFill>
                  <a:schemeClr val="bg1"/>
                </a:solidFill>
              </a:rPr>
              <a:t> - </a:t>
            </a:r>
            <a:r>
              <a:rPr lang="en-GB" sz="800" b="1" dirty="0" err="1" smtClean="0">
                <a:solidFill>
                  <a:schemeClr val="bg1"/>
                </a:solidFill>
              </a:rPr>
              <a:t>Uchelgais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 </a:t>
            </a:r>
            <a:r>
              <a:rPr lang="en-GB" sz="800" b="1" dirty="0" err="1" smtClean="0">
                <a:solidFill>
                  <a:schemeClr val="bg1"/>
                </a:solidFill>
              </a:rPr>
              <a:t>Dysgu</a:t>
            </a:r>
            <a:r>
              <a:rPr lang="en-GB" sz="800" b="1" dirty="0" smtClean="0">
                <a:solidFill>
                  <a:schemeClr val="bg1"/>
                </a:solidFill>
              </a:rPr>
              <a:t> -</a:t>
            </a:r>
            <a:r>
              <a:rPr lang="en-GB" sz="800" b="1" dirty="0" err="1" smtClean="0">
                <a:solidFill>
                  <a:schemeClr val="bg1"/>
                </a:solidFill>
              </a:rPr>
              <a:t>Unedig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 </a:t>
            </a:r>
            <a:r>
              <a:rPr lang="en-GB" sz="800" b="1" dirty="0" err="1">
                <a:solidFill>
                  <a:schemeClr val="bg1"/>
                </a:solidFill>
              </a:rPr>
              <a:t>Chysylltiedig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3886" y="44624"/>
            <a:ext cx="413811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 smtClean="0">
                <a:solidFill>
                  <a:schemeClr val="bg1"/>
                </a:solidFill>
              </a:rPr>
              <a:t>Gweithio’n</a:t>
            </a:r>
            <a:r>
              <a:rPr lang="en-GB" sz="3600" b="1" dirty="0" smtClean="0">
                <a:solidFill>
                  <a:schemeClr val="bg1"/>
                </a:solidFill>
              </a:rPr>
              <a:t> </a:t>
            </a:r>
            <a:r>
              <a:rPr lang="en-GB" sz="3600" b="1" dirty="0" err="1" smtClean="0">
                <a:solidFill>
                  <a:schemeClr val="bg1"/>
                </a:solidFill>
              </a:rPr>
              <a:t>wahanol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26255" y="90129"/>
            <a:ext cx="313306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77911" y="90129"/>
            <a:ext cx="3966430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281" y="83047"/>
            <a:ext cx="263280" cy="63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5077910" y="51657"/>
            <a:ext cx="431862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y-GB" sz="3600" b="1" dirty="0" err="1" smtClean="0">
                <a:solidFill>
                  <a:schemeClr val="bg1"/>
                </a:solidFill>
              </a:rPr>
              <a:t>Working</a:t>
            </a:r>
            <a:r>
              <a:rPr lang="cy-GB" sz="3600" b="1" dirty="0" smtClean="0">
                <a:solidFill>
                  <a:schemeClr val="bg1"/>
                </a:solidFill>
              </a:rPr>
              <a:t> </a:t>
            </a:r>
            <a:r>
              <a:rPr lang="cy-GB" sz="3600" b="1" dirty="0" err="1" smtClean="0">
                <a:solidFill>
                  <a:schemeClr val="bg1"/>
                </a:solidFill>
              </a:rPr>
              <a:t>differently</a:t>
            </a:r>
            <a:endParaRPr lang="en-GB" sz="3600" u="sng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71059" y="6584831"/>
            <a:ext cx="4347623" cy="1923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14298" y="6524885"/>
            <a:ext cx="4329702" cy="288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Prosperous and Secure – Healthy and Active – Ambitious and Learning – United and Connected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32040" y="908720"/>
            <a:ext cx="4211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Support strategic decision making</a:t>
            </a: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  <a:p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Improved prioritisation</a:t>
            </a: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  <a:p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Levers</a:t>
            </a: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  <a:p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Organisational change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748" y="5514737"/>
            <a:ext cx="3185444" cy="802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6" b="5783"/>
          <a:stretch/>
        </p:blipFill>
        <p:spPr bwMode="auto">
          <a:xfrm>
            <a:off x="712955" y="5525307"/>
            <a:ext cx="2931971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235389" y="973172"/>
            <a:ext cx="4211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Cefnogi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penderfyniadau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strategol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Blaenoriaethu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gwell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Dulliau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ar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gyfer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newid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Newid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yn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y </a:t>
            </a:r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sefydliad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7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-27384"/>
            <a:ext cx="4824536" cy="6912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0259" y="6595122"/>
            <a:ext cx="4347623" cy="1923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2230" y="83096"/>
            <a:ext cx="313306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3886" y="83096"/>
            <a:ext cx="3966430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56" y="76014"/>
            <a:ext cx="263280" cy="63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32040" y="-17759"/>
            <a:ext cx="208823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prstClr val="white"/>
                </a:solidFill>
                <a:cs typeface="Arial" charset="0"/>
              </a:rPr>
              <a:t>Context</a:t>
            </a:r>
            <a:endParaRPr lang="en-GB" sz="4000" b="1" dirty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535176"/>
            <a:ext cx="4357882" cy="288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err="1">
                <a:solidFill>
                  <a:schemeClr val="bg1"/>
                </a:solidFill>
              </a:rPr>
              <a:t>Ffyniannus</a:t>
            </a:r>
            <a:r>
              <a:rPr lang="en-GB" sz="800" b="1" dirty="0">
                <a:solidFill>
                  <a:schemeClr val="bg1"/>
                </a:solidFill>
              </a:rPr>
              <a:t> </a:t>
            </a:r>
            <a:r>
              <a:rPr lang="en-GB" sz="800" b="1" dirty="0" smtClean="0">
                <a:solidFill>
                  <a:schemeClr val="bg1"/>
                </a:solidFill>
              </a:rPr>
              <a:t>a - </a:t>
            </a:r>
            <a:r>
              <a:rPr lang="en-GB" sz="800" b="1" dirty="0" err="1" smtClean="0">
                <a:solidFill>
                  <a:schemeClr val="bg1"/>
                </a:solidFill>
              </a:rPr>
              <a:t>Iach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ac </a:t>
            </a:r>
            <a:r>
              <a:rPr lang="en-GB" sz="800" b="1" dirty="0" err="1" smtClean="0">
                <a:solidFill>
                  <a:schemeClr val="bg1"/>
                </a:solidFill>
              </a:rPr>
              <a:t>Egnïol</a:t>
            </a:r>
            <a:r>
              <a:rPr lang="en-GB" sz="800" b="1" dirty="0" smtClean="0">
                <a:solidFill>
                  <a:schemeClr val="bg1"/>
                </a:solidFill>
              </a:rPr>
              <a:t> - </a:t>
            </a:r>
            <a:r>
              <a:rPr lang="en-GB" sz="800" b="1" dirty="0" err="1" smtClean="0">
                <a:solidFill>
                  <a:schemeClr val="bg1"/>
                </a:solidFill>
              </a:rPr>
              <a:t>Uchelgais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 </a:t>
            </a:r>
            <a:r>
              <a:rPr lang="en-GB" sz="800" b="1" dirty="0" err="1" smtClean="0">
                <a:solidFill>
                  <a:schemeClr val="bg1"/>
                </a:solidFill>
              </a:rPr>
              <a:t>Dysgu</a:t>
            </a:r>
            <a:r>
              <a:rPr lang="en-GB" sz="800" b="1" dirty="0" smtClean="0">
                <a:solidFill>
                  <a:schemeClr val="bg1"/>
                </a:solidFill>
              </a:rPr>
              <a:t> -</a:t>
            </a:r>
            <a:r>
              <a:rPr lang="en-GB" sz="800" b="1" dirty="0" err="1" smtClean="0">
                <a:solidFill>
                  <a:schemeClr val="bg1"/>
                </a:solidFill>
              </a:rPr>
              <a:t>Unedig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 </a:t>
            </a:r>
            <a:r>
              <a:rPr lang="en-GB" sz="800" b="1" dirty="0" err="1">
                <a:solidFill>
                  <a:schemeClr val="bg1"/>
                </a:solidFill>
              </a:rPr>
              <a:t>Chysylltiedig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1877" y="81538"/>
            <a:ext cx="449815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100" b="1" dirty="0" err="1">
                <a:solidFill>
                  <a:schemeClr val="bg1"/>
                </a:solidFill>
              </a:rPr>
              <a:t>Meini</a:t>
            </a:r>
            <a:r>
              <a:rPr lang="en-GB" sz="3100" b="1" dirty="0">
                <a:solidFill>
                  <a:schemeClr val="bg1"/>
                </a:solidFill>
              </a:rPr>
              <a:t> </a:t>
            </a:r>
            <a:r>
              <a:rPr lang="en-GB" sz="3100" b="1" dirty="0" err="1">
                <a:solidFill>
                  <a:schemeClr val="bg1"/>
                </a:solidFill>
              </a:rPr>
              <a:t>prawf</a:t>
            </a:r>
            <a:r>
              <a:rPr lang="en-GB" sz="3100" b="1" dirty="0">
                <a:solidFill>
                  <a:schemeClr val="bg1"/>
                </a:solidFill>
              </a:rPr>
              <a:t> </a:t>
            </a:r>
            <a:r>
              <a:rPr lang="en-GB" sz="3100" b="1" dirty="0" err="1">
                <a:solidFill>
                  <a:schemeClr val="bg1"/>
                </a:solidFill>
              </a:rPr>
              <a:t>llwyddiant</a:t>
            </a:r>
            <a:endParaRPr lang="en-GB" sz="31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26255" y="90129"/>
            <a:ext cx="313306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77911" y="90129"/>
            <a:ext cx="3966430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281" y="83047"/>
            <a:ext cx="263280" cy="63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5077910" y="51657"/>
            <a:ext cx="431862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y-GB" sz="3600" b="1" dirty="0" err="1" smtClean="0">
                <a:solidFill>
                  <a:schemeClr val="bg1"/>
                </a:solidFill>
              </a:rPr>
              <a:t>Success</a:t>
            </a:r>
            <a:r>
              <a:rPr lang="cy-GB" sz="3600" b="1" dirty="0" smtClean="0">
                <a:solidFill>
                  <a:schemeClr val="bg1"/>
                </a:solidFill>
              </a:rPr>
              <a:t> criteria</a:t>
            </a:r>
            <a:endParaRPr lang="en-GB" sz="3600" u="sng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71059" y="6584831"/>
            <a:ext cx="4347623" cy="1923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14298" y="6524885"/>
            <a:ext cx="4329702" cy="288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Prosperous and Secure – Healthy and Active – Ambitious and Learning – United and Connected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32040" y="908720"/>
            <a:ext cx="421196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sz="3600" dirty="0">
                <a:solidFill>
                  <a:prstClr val="black"/>
                </a:solidFill>
                <a:cs typeface="Arial" charset="0"/>
              </a:rPr>
              <a:t>Tangible outcomes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solidFill>
                  <a:prstClr val="black"/>
                </a:solidFill>
                <a:cs typeface="Arial" charset="0"/>
              </a:rPr>
              <a:t>for </a:t>
            </a:r>
            <a:r>
              <a:rPr lang="en-GB" sz="3600" dirty="0">
                <a:solidFill>
                  <a:prstClr val="black"/>
                </a:solidFill>
                <a:cs typeface="Arial" charset="0"/>
              </a:rPr>
              <a:t>citizens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solidFill>
                  <a:prstClr val="black"/>
                </a:solidFill>
                <a:cs typeface="Arial" charset="0"/>
              </a:rPr>
              <a:t>partners</a:t>
            </a:r>
            <a:endParaRPr lang="en-GB" sz="3600" dirty="0">
              <a:solidFill>
                <a:prstClr val="black"/>
              </a:solidFill>
              <a:cs typeface="Arial" charset="0"/>
            </a:endParaRPr>
          </a:p>
          <a:p>
            <a:endParaRPr lang="en-GB" sz="1200" dirty="0">
              <a:solidFill>
                <a:prstClr val="black"/>
              </a:solidFill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3600" dirty="0">
                <a:solidFill>
                  <a:prstClr val="black"/>
                </a:solidFill>
                <a:cs typeface="Arial" charset="0"/>
              </a:rPr>
              <a:t>  Real change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prstClr val="black"/>
                </a:solidFill>
                <a:cs typeface="Arial" charset="0"/>
              </a:rPr>
              <a:t> what we do 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prstClr val="black"/>
                </a:solidFill>
                <a:cs typeface="Arial" charset="0"/>
              </a:rPr>
              <a:t> how we do it</a:t>
            </a:r>
          </a:p>
          <a:p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230" y="908720"/>
            <a:ext cx="4417761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sz="3600" dirty="0" err="1">
                <a:solidFill>
                  <a:prstClr val="black"/>
                </a:solidFill>
                <a:cs typeface="Arial" charset="0"/>
              </a:rPr>
              <a:t>Canlyniadau</a:t>
            </a:r>
            <a:r>
              <a:rPr lang="en-GB" sz="36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sz="3600" dirty="0" err="1">
                <a:solidFill>
                  <a:prstClr val="black"/>
                </a:solidFill>
                <a:cs typeface="Arial" charset="0"/>
              </a:rPr>
              <a:t>amlwg</a:t>
            </a:r>
            <a:endParaRPr lang="en-GB" sz="3600" dirty="0">
              <a:solidFill>
                <a:prstClr val="black"/>
              </a:solidFill>
              <a:cs typeface="Arial" charset="0"/>
            </a:endParaRP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dirty="0" err="1" smtClean="0">
                <a:solidFill>
                  <a:prstClr val="black"/>
                </a:solidFill>
                <a:cs typeface="Arial" charset="0"/>
              </a:rPr>
              <a:t>i</a:t>
            </a:r>
            <a:r>
              <a:rPr lang="en-GB" sz="36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sz="3600" dirty="0" err="1" smtClean="0">
                <a:solidFill>
                  <a:prstClr val="black"/>
                </a:solidFill>
                <a:cs typeface="Arial" charset="0"/>
              </a:rPr>
              <a:t>ddinasyddion</a:t>
            </a:r>
            <a:endParaRPr lang="en-GB" sz="3600" dirty="0">
              <a:solidFill>
                <a:prstClr val="black"/>
              </a:solidFill>
              <a:cs typeface="Arial" charset="0"/>
            </a:endParaRP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dirty="0" err="1">
                <a:solidFill>
                  <a:prstClr val="black"/>
                </a:solidFill>
                <a:cs typeface="Arial" charset="0"/>
              </a:rPr>
              <a:t>partneriaid</a:t>
            </a:r>
            <a:endParaRPr lang="en-GB" sz="3600" dirty="0">
              <a:solidFill>
                <a:prstClr val="black"/>
              </a:solidFill>
              <a:cs typeface="Arial" charset="0"/>
            </a:endParaRPr>
          </a:p>
          <a:p>
            <a:endParaRPr lang="en-GB" sz="1200" dirty="0">
              <a:solidFill>
                <a:prstClr val="black"/>
              </a:solidFill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3600" dirty="0">
                <a:solidFill>
                  <a:prstClr val="black"/>
                </a:solidFill>
                <a:cs typeface="Arial" charset="0"/>
              </a:rPr>
              <a:t>  </a:t>
            </a:r>
            <a:r>
              <a:rPr lang="en-GB" sz="3600" dirty="0" err="1">
                <a:solidFill>
                  <a:prstClr val="black"/>
                </a:solidFill>
                <a:cs typeface="Arial" charset="0"/>
              </a:rPr>
              <a:t>Newid</a:t>
            </a:r>
            <a:r>
              <a:rPr lang="en-GB" sz="3600" dirty="0">
                <a:solidFill>
                  <a:prstClr val="black"/>
                </a:solidFill>
                <a:cs typeface="Arial" charset="0"/>
              </a:rPr>
              <a:t> go </a:t>
            </a:r>
            <a:r>
              <a:rPr lang="en-GB" sz="3600" dirty="0" err="1" smtClean="0">
                <a:solidFill>
                  <a:prstClr val="black"/>
                </a:solidFill>
                <a:cs typeface="Arial" charset="0"/>
              </a:rPr>
              <a:t>iawn</a:t>
            </a:r>
            <a:endParaRPr lang="en-GB" sz="3600" dirty="0" smtClean="0">
              <a:solidFill>
                <a:prstClr val="black"/>
              </a:solidFill>
              <a:cs typeface="Arial" charset="0"/>
            </a:endParaRP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prstClr val="black"/>
                </a:solidFill>
                <a:cs typeface="Arial" charset="0"/>
              </a:rPr>
              <a:t>Beth </a:t>
            </a:r>
            <a:r>
              <a:rPr lang="en-GB" sz="3600" dirty="0" err="1">
                <a:solidFill>
                  <a:prstClr val="black"/>
                </a:solidFill>
                <a:cs typeface="Arial" charset="0"/>
              </a:rPr>
              <a:t>rydyn</a:t>
            </a:r>
            <a:r>
              <a:rPr lang="en-GB" sz="36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sz="3600" dirty="0" err="1">
                <a:solidFill>
                  <a:prstClr val="black"/>
                </a:solidFill>
                <a:cs typeface="Arial" charset="0"/>
              </a:rPr>
              <a:t>ni’n</a:t>
            </a:r>
            <a:r>
              <a:rPr lang="en-GB" sz="36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sz="3600" dirty="0" err="1">
                <a:solidFill>
                  <a:prstClr val="black"/>
                </a:solidFill>
                <a:cs typeface="Arial" charset="0"/>
              </a:rPr>
              <a:t>ei</a:t>
            </a:r>
            <a:r>
              <a:rPr lang="en-GB" sz="36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sz="3600" dirty="0" err="1">
                <a:solidFill>
                  <a:prstClr val="black"/>
                </a:solidFill>
                <a:cs typeface="Arial" charset="0"/>
              </a:rPr>
              <a:t>wneud</a:t>
            </a:r>
            <a:endParaRPr lang="en-GB" sz="3600" dirty="0">
              <a:solidFill>
                <a:prstClr val="black"/>
              </a:solidFill>
              <a:cs typeface="Arial" charset="0"/>
            </a:endParaRP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fi-FI" sz="3600" dirty="0">
                <a:solidFill>
                  <a:prstClr val="black"/>
                </a:solidFill>
                <a:cs typeface="Arial" charset="0"/>
              </a:rPr>
              <a:t>Sut rydyn ni’n ei wneud</a:t>
            </a:r>
            <a:endParaRPr lang="en-GB" sz="3600" dirty="0" smtClean="0">
              <a:solidFill>
                <a:prstClr val="black"/>
              </a:solidFill>
              <a:cs typeface="Arial" charset="0"/>
            </a:endParaRPr>
          </a:p>
          <a:p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94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-27384"/>
            <a:ext cx="4824536" cy="6912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0259" y="6595122"/>
            <a:ext cx="4347623" cy="1923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2230" y="83096"/>
            <a:ext cx="313306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3886" y="83096"/>
            <a:ext cx="3966430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56" y="76014"/>
            <a:ext cx="263280" cy="63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32040" y="-17759"/>
            <a:ext cx="208823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prstClr val="white"/>
                </a:solidFill>
                <a:cs typeface="Arial" charset="0"/>
              </a:rPr>
              <a:t>Context</a:t>
            </a:r>
            <a:endParaRPr lang="en-GB" sz="4000" b="1" dirty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535176"/>
            <a:ext cx="4357882" cy="288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err="1">
                <a:solidFill>
                  <a:schemeClr val="bg1"/>
                </a:solidFill>
              </a:rPr>
              <a:t>Ffyniannus</a:t>
            </a:r>
            <a:r>
              <a:rPr lang="en-GB" sz="800" b="1" dirty="0">
                <a:solidFill>
                  <a:schemeClr val="bg1"/>
                </a:solidFill>
              </a:rPr>
              <a:t> </a:t>
            </a:r>
            <a:r>
              <a:rPr lang="en-GB" sz="800" b="1" dirty="0" smtClean="0">
                <a:solidFill>
                  <a:schemeClr val="bg1"/>
                </a:solidFill>
              </a:rPr>
              <a:t>a - </a:t>
            </a:r>
            <a:r>
              <a:rPr lang="en-GB" sz="800" b="1" dirty="0" err="1" smtClean="0">
                <a:solidFill>
                  <a:schemeClr val="bg1"/>
                </a:solidFill>
              </a:rPr>
              <a:t>Iach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ac </a:t>
            </a:r>
            <a:r>
              <a:rPr lang="en-GB" sz="800" b="1" dirty="0" err="1" smtClean="0">
                <a:solidFill>
                  <a:schemeClr val="bg1"/>
                </a:solidFill>
              </a:rPr>
              <a:t>Egnïol</a:t>
            </a:r>
            <a:r>
              <a:rPr lang="en-GB" sz="800" b="1" dirty="0" smtClean="0">
                <a:solidFill>
                  <a:schemeClr val="bg1"/>
                </a:solidFill>
              </a:rPr>
              <a:t> - </a:t>
            </a:r>
            <a:r>
              <a:rPr lang="en-GB" sz="800" b="1" dirty="0" err="1" smtClean="0">
                <a:solidFill>
                  <a:schemeClr val="bg1"/>
                </a:solidFill>
              </a:rPr>
              <a:t>Uchelgais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 </a:t>
            </a:r>
            <a:r>
              <a:rPr lang="en-GB" sz="800" b="1" dirty="0" err="1" smtClean="0">
                <a:solidFill>
                  <a:schemeClr val="bg1"/>
                </a:solidFill>
              </a:rPr>
              <a:t>Dysgu</a:t>
            </a:r>
            <a:r>
              <a:rPr lang="en-GB" sz="800" b="1" dirty="0" smtClean="0">
                <a:solidFill>
                  <a:schemeClr val="bg1"/>
                </a:solidFill>
              </a:rPr>
              <a:t> -</a:t>
            </a:r>
            <a:r>
              <a:rPr lang="en-GB" sz="800" b="1" dirty="0" err="1" smtClean="0">
                <a:solidFill>
                  <a:schemeClr val="bg1"/>
                </a:solidFill>
              </a:rPr>
              <a:t>Unedig</a:t>
            </a:r>
            <a:r>
              <a:rPr lang="en-GB" sz="800" b="1" dirty="0" smtClean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a </a:t>
            </a:r>
            <a:r>
              <a:rPr lang="en-GB" sz="800" b="1" dirty="0" err="1">
                <a:solidFill>
                  <a:schemeClr val="bg1"/>
                </a:solidFill>
              </a:rPr>
              <a:t>Chysylltiedig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3886" y="44624"/>
            <a:ext cx="392399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Y </a:t>
            </a:r>
            <a:r>
              <a:rPr lang="en-GB" sz="3600" b="1" dirty="0" err="1">
                <a:solidFill>
                  <a:schemeClr val="bg1"/>
                </a:solidFill>
              </a:rPr>
              <a:t>camau</a:t>
            </a:r>
            <a:r>
              <a:rPr lang="en-GB" sz="3600" b="1" dirty="0">
                <a:solidFill>
                  <a:schemeClr val="bg1"/>
                </a:solidFill>
              </a:rPr>
              <a:t> </a:t>
            </a:r>
            <a:r>
              <a:rPr lang="en-GB" sz="3600" b="1" dirty="0" err="1">
                <a:solidFill>
                  <a:schemeClr val="bg1"/>
                </a:solidFill>
              </a:rPr>
              <a:t>nesaf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26255" y="90129"/>
            <a:ext cx="313306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77911" y="90129"/>
            <a:ext cx="3966430" cy="609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281" y="83047"/>
            <a:ext cx="263280" cy="63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5077910" y="51657"/>
            <a:ext cx="431862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y-GB" sz="3600" b="1" dirty="0" err="1" smtClean="0">
                <a:solidFill>
                  <a:schemeClr val="bg1"/>
                </a:solidFill>
              </a:rPr>
              <a:t>Next</a:t>
            </a:r>
            <a:r>
              <a:rPr lang="cy-GB" sz="3600" b="1" dirty="0" smtClean="0">
                <a:solidFill>
                  <a:schemeClr val="bg1"/>
                </a:solidFill>
              </a:rPr>
              <a:t> </a:t>
            </a:r>
            <a:r>
              <a:rPr lang="cy-GB" sz="3600" b="1" dirty="0" err="1" smtClean="0">
                <a:solidFill>
                  <a:schemeClr val="bg1"/>
                </a:solidFill>
              </a:rPr>
              <a:t>steps</a:t>
            </a:r>
            <a:endParaRPr lang="en-GB" sz="3600" u="sng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71059" y="6584831"/>
            <a:ext cx="4347623" cy="1923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14298" y="6524885"/>
            <a:ext cx="4329702" cy="288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Prosperous and Secure – Healthy and Active – Ambitious and Learning – United and Connected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32040" y="908720"/>
            <a:ext cx="4211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Publication</a:t>
            </a: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  <a:p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Working differently 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44016" y="1041585"/>
            <a:ext cx="4211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Cyhoeddiad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Gweithio’n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wahanol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85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643</Words>
  <Application>Microsoft Office PowerPoint</Application>
  <PresentationFormat>On-screen Show (4:3)</PresentationFormat>
  <Paragraphs>137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Welsh Government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Levine, Bethan (Perm Sec - Engagement &amp; Innovation)</dc:creator>
  <cp:lastModifiedBy>insrv</cp:lastModifiedBy>
  <cp:revision>34</cp:revision>
  <cp:lastPrinted>2017-03-23T12:59:43Z</cp:lastPrinted>
  <dcterms:created xsi:type="dcterms:W3CDTF">2017-03-22T17:12:39Z</dcterms:created>
  <dcterms:modified xsi:type="dcterms:W3CDTF">2017-07-31T13:25:35Z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A18185760</vt:lpwstr>
  </property>
  <property fmtid="{D5CDD505-2E9C-101B-9397-08002B2CF9AE}" pid="4" name="Objective-Title">
    <vt:lpwstr>2017-06-05 - EXTERNAL - Presentation Slides for Data Science Event (Bilingual)</vt:lpwstr>
  </property>
  <property fmtid="{D5CDD505-2E9C-101B-9397-08002B2CF9AE}" pid="5" name="Objective-Comment">
    <vt:lpwstr/>
  </property>
  <property fmtid="{D5CDD505-2E9C-101B-9397-08002B2CF9AE}" pid="6" name="Objective-CreationStamp">
    <vt:filetime>2017-05-26T12:58:02Z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2017-06-02T21:05:00Z</vt:filetime>
  </property>
  <property fmtid="{D5CDD505-2E9C-101B-9397-08002B2CF9AE}" pid="10" name="Objective-ModificationStamp">
    <vt:filetime>2017-06-02T21:05:00Z</vt:filetime>
  </property>
  <property fmtid="{D5CDD505-2E9C-101B-9397-08002B2CF9AE}" pid="11" name="Objective-Owner">
    <vt:lpwstr>Wellington, Matthew (OFMCO - Strategic Budgeting)</vt:lpwstr>
  </property>
  <property fmtid="{D5CDD505-2E9C-101B-9397-08002B2CF9AE}" pid="12" name="Objective-Path">
    <vt:lpwstr>Objective Global Folder:Business File Plan:First Minister and Cabinet Office (FMCO) - Cabinet Office:1 - Save:Cabinet Office - Strategies - 2016-2021:Internal Engagement:</vt:lpwstr>
  </property>
  <property fmtid="{D5CDD505-2E9C-101B-9397-08002B2CF9AE}" pid="13" name="Objective-Parent">
    <vt:lpwstr>Internal Engagement</vt:lpwstr>
  </property>
  <property fmtid="{D5CDD505-2E9C-101B-9397-08002B2CF9AE}" pid="14" name="Objective-State">
    <vt:lpwstr>Published</vt:lpwstr>
  </property>
  <property fmtid="{D5CDD505-2E9C-101B-9397-08002B2CF9AE}" pid="15" name="Objective-Version">
    <vt:lpwstr>2.0</vt:lpwstr>
  </property>
  <property fmtid="{D5CDD505-2E9C-101B-9397-08002B2CF9AE}" pid="16" name="Objective-VersionNumber">
    <vt:r8>3</vt:r8>
  </property>
  <property fmtid="{D5CDD505-2E9C-101B-9397-08002B2CF9AE}" pid="17" name="Objective-VersionComment">
    <vt:lpwstr/>
  </property>
  <property fmtid="{D5CDD505-2E9C-101B-9397-08002B2CF9AE}" pid="18" name="Objective-FileNumber">
    <vt:lpwstr/>
  </property>
  <property fmtid="{D5CDD505-2E9C-101B-9397-08002B2CF9AE}" pid="19" name="Objective-Classification">
    <vt:lpwstr>[Inherited - Official]</vt:lpwstr>
  </property>
  <property fmtid="{D5CDD505-2E9C-101B-9397-08002B2CF9AE}" pid="20" name="Objective-Caveats">
    <vt:lpwstr>group - BFP3 - Business Area Security Groups: OFMCO - Cabinet Office - Restricted Files; </vt:lpwstr>
  </property>
  <property fmtid="{D5CDD505-2E9C-101B-9397-08002B2CF9AE}" pid="21" name="Objective-Language [system]">
    <vt:lpwstr>English (eng)</vt:lpwstr>
  </property>
  <property fmtid="{D5CDD505-2E9C-101B-9397-08002B2CF9AE}" pid="22" name="Objective-Date Acquired [system]">
    <vt:filetime>2017-05-25T23:00:00Z</vt:filetime>
  </property>
  <property fmtid="{D5CDD505-2E9C-101B-9397-08002B2CF9AE}" pid="23" name="Objective-What to Keep [system]">
    <vt:lpwstr>No</vt:lpwstr>
  </property>
  <property fmtid="{D5CDD505-2E9C-101B-9397-08002B2CF9AE}" pid="24" name="Objective-Official Translation [system]">
    <vt:lpwstr/>
  </property>
  <property fmtid="{D5CDD505-2E9C-101B-9397-08002B2CF9AE}" pid="25" name="Objective-Connect Creator [system]">
    <vt:lpwstr/>
  </property>
</Properties>
</file>