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11"/>
  </p:notesMasterIdLst>
  <p:handoutMasterIdLst>
    <p:handoutMasterId r:id="rId12"/>
  </p:handoutMasterIdLst>
  <p:sldIdLst>
    <p:sldId id="413" r:id="rId2"/>
    <p:sldId id="840" r:id="rId3"/>
    <p:sldId id="841" r:id="rId4"/>
    <p:sldId id="851" r:id="rId5"/>
    <p:sldId id="843" r:id="rId6"/>
    <p:sldId id="845" r:id="rId7"/>
    <p:sldId id="846" r:id="rId8"/>
    <p:sldId id="852" r:id="rId9"/>
    <p:sldId id="854" r:id="rId10"/>
  </p:sldIdLst>
  <p:sldSz cx="9144000" cy="6858000" type="screen4x3"/>
  <p:notesSz cx="6797675" cy="9928225"/>
  <p:embeddedFontLst>
    <p:embeddedFont>
      <p:font typeface="MS PGothic" panose="020B0600070205080204" pitchFamily="34" charset="-128"/>
      <p:regular r:id="rId13"/>
    </p:embeddedFont>
  </p:embeddedFontLst>
  <p:defaultTextStyle>
    <a:defPPr>
      <a:defRPr lang="en-GB"/>
    </a:defPPr>
    <a:lvl1pPr algn="l" rtl="0" eaLnBrk="0" fontAlgn="base" hangingPunct="0">
      <a:spcBef>
        <a:spcPct val="0"/>
      </a:spcBef>
      <a:spcAft>
        <a:spcPct val="0"/>
      </a:spcAft>
      <a:defRPr sz="2400" b="1" kern="1200">
        <a:solidFill>
          <a:schemeClr val="tx1"/>
        </a:solidFill>
        <a:latin typeface="Arial" pitchFamily="34" charset="0"/>
        <a:ea typeface="ＭＳ Ｐゴシック"/>
        <a:cs typeface="ＭＳ Ｐゴシック"/>
      </a:defRPr>
    </a:lvl1pPr>
    <a:lvl2pPr marL="457200" algn="l" rtl="0" eaLnBrk="0" fontAlgn="base" hangingPunct="0">
      <a:spcBef>
        <a:spcPct val="0"/>
      </a:spcBef>
      <a:spcAft>
        <a:spcPct val="0"/>
      </a:spcAft>
      <a:defRPr sz="2400" b="1" kern="1200">
        <a:solidFill>
          <a:schemeClr val="tx1"/>
        </a:solidFill>
        <a:latin typeface="Arial" pitchFamily="34" charset="0"/>
        <a:ea typeface="ＭＳ Ｐゴシック"/>
        <a:cs typeface="ＭＳ Ｐゴシック"/>
      </a:defRPr>
    </a:lvl2pPr>
    <a:lvl3pPr marL="914400" algn="l" rtl="0" eaLnBrk="0" fontAlgn="base" hangingPunct="0">
      <a:spcBef>
        <a:spcPct val="0"/>
      </a:spcBef>
      <a:spcAft>
        <a:spcPct val="0"/>
      </a:spcAft>
      <a:defRPr sz="2400" b="1" kern="1200">
        <a:solidFill>
          <a:schemeClr val="tx1"/>
        </a:solidFill>
        <a:latin typeface="Arial" pitchFamily="34" charset="0"/>
        <a:ea typeface="ＭＳ Ｐゴシック"/>
        <a:cs typeface="ＭＳ Ｐゴシック"/>
      </a:defRPr>
    </a:lvl3pPr>
    <a:lvl4pPr marL="1371600" algn="l" rtl="0" eaLnBrk="0" fontAlgn="base" hangingPunct="0">
      <a:spcBef>
        <a:spcPct val="0"/>
      </a:spcBef>
      <a:spcAft>
        <a:spcPct val="0"/>
      </a:spcAft>
      <a:defRPr sz="2400" b="1" kern="1200">
        <a:solidFill>
          <a:schemeClr val="tx1"/>
        </a:solidFill>
        <a:latin typeface="Arial" pitchFamily="34" charset="0"/>
        <a:ea typeface="ＭＳ Ｐゴシック"/>
        <a:cs typeface="ＭＳ Ｐゴシック"/>
      </a:defRPr>
    </a:lvl4pPr>
    <a:lvl5pPr marL="1828800" algn="l" rtl="0" eaLnBrk="0" fontAlgn="base" hangingPunct="0">
      <a:spcBef>
        <a:spcPct val="0"/>
      </a:spcBef>
      <a:spcAft>
        <a:spcPct val="0"/>
      </a:spcAft>
      <a:defRPr sz="2400" b="1" kern="1200">
        <a:solidFill>
          <a:schemeClr val="tx1"/>
        </a:solidFill>
        <a:latin typeface="Arial" pitchFamily="34" charset="0"/>
        <a:ea typeface="ＭＳ Ｐゴシック"/>
        <a:cs typeface="ＭＳ Ｐゴシック"/>
      </a:defRPr>
    </a:lvl5pPr>
    <a:lvl6pPr marL="2286000" algn="l" defTabSz="914400" rtl="0" eaLnBrk="1" latinLnBrk="0" hangingPunct="1">
      <a:defRPr sz="2400" b="1" kern="1200">
        <a:solidFill>
          <a:schemeClr val="tx1"/>
        </a:solidFill>
        <a:latin typeface="Arial" pitchFamily="34" charset="0"/>
        <a:ea typeface="ＭＳ Ｐゴシック"/>
        <a:cs typeface="ＭＳ Ｐゴシック"/>
      </a:defRPr>
    </a:lvl6pPr>
    <a:lvl7pPr marL="2743200" algn="l" defTabSz="914400" rtl="0" eaLnBrk="1" latinLnBrk="0" hangingPunct="1">
      <a:defRPr sz="2400" b="1" kern="1200">
        <a:solidFill>
          <a:schemeClr val="tx1"/>
        </a:solidFill>
        <a:latin typeface="Arial" pitchFamily="34" charset="0"/>
        <a:ea typeface="ＭＳ Ｐゴシック"/>
        <a:cs typeface="ＭＳ Ｐゴシック"/>
      </a:defRPr>
    </a:lvl7pPr>
    <a:lvl8pPr marL="3200400" algn="l" defTabSz="914400" rtl="0" eaLnBrk="1" latinLnBrk="0" hangingPunct="1">
      <a:defRPr sz="2400" b="1" kern="1200">
        <a:solidFill>
          <a:schemeClr val="tx1"/>
        </a:solidFill>
        <a:latin typeface="Arial" pitchFamily="34" charset="0"/>
        <a:ea typeface="ＭＳ Ｐゴシック"/>
        <a:cs typeface="ＭＳ Ｐゴシック"/>
      </a:defRPr>
    </a:lvl8pPr>
    <a:lvl9pPr marL="3657600" algn="l" defTabSz="914400" rtl="0" eaLnBrk="1" latinLnBrk="0" hangingPunct="1">
      <a:defRPr sz="2400" b="1"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66FF"/>
    <a:srgbClr val="9966FF"/>
    <a:srgbClr val="0099FF"/>
    <a:srgbClr val="FF0000"/>
    <a:srgbClr val="003F62"/>
    <a:srgbClr val="0033CC"/>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010" autoAdjust="0"/>
    <p:restoredTop sz="80829" autoAdjust="0"/>
  </p:normalViewPr>
  <p:slideViewPr>
    <p:cSldViewPr snapToGrid="0">
      <p:cViewPr varScale="1">
        <p:scale>
          <a:sx n="91" d="100"/>
          <a:sy n="91" d="100"/>
        </p:scale>
        <p:origin x="18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0" d="100"/>
          <a:sy n="50" d="100"/>
        </p:scale>
        <p:origin x="-2772"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ea typeface="ＭＳ Ｐゴシック" pitchFamily="1" charset="-128"/>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ea typeface="ＭＳ Ｐゴシック" pitchFamily="1" charset="-128"/>
                <a:cs typeface="+mn-cs"/>
              </a:defRPr>
            </a:lvl1pPr>
          </a:lstStyle>
          <a:p>
            <a:pPr>
              <a:defRPr/>
            </a:pPr>
            <a:fld id="{56E71764-24A1-4936-92D5-53C35BE04DB4}" type="datetimeFigureOut">
              <a:rPr lang="en-GB"/>
              <a:pPr>
                <a:defRPr/>
              </a:pPr>
              <a:t>31/07/2017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atin typeface="Arial" charset="0"/>
                <a:ea typeface="ＭＳ Ｐゴシック" pitchFamily="1" charset="-128"/>
                <a:cs typeface="+mn-cs"/>
              </a:defRPr>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atin typeface="Arial" charset="0"/>
                <a:ea typeface="ＭＳ Ｐゴシック" pitchFamily="1" charset="-128"/>
                <a:cs typeface="+mn-cs"/>
              </a:defRPr>
            </a:lvl1pPr>
          </a:lstStyle>
          <a:p>
            <a:pPr>
              <a:defRPr/>
            </a:pPr>
            <a:fld id="{60B958F3-AD0B-4A3E-A3AF-BE06402E1F74}" type="slidenum">
              <a:rPr lang="en-GB"/>
              <a:pPr>
                <a:defRPr/>
              </a:pPr>
              <a:t>‹#›</a:t>
            </a:fld>
            <a:endParaRPr lang="en-GB"/>
          </a:p>
        </p:txBody>
      </p:sp>
    </p:spTree>
    <p:extLst>
      <p:ext uri="{BB962C8B-B14F-4D97-AF65-F5344CB8AC3E}">
        <p14:creationId xmlns:p14="http://schemas.microsoft.com/office/powerpoint/2010/main" val="3884622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2" tIns="45721" rIns="91442" bIns="45721" numCol="1" anchor="t" anchorCtr="0" compatLnSpc="1">
            <a:prstTxWarp prst="textNoShape">
              <a:avLst/>
            </a:prstTxWarp>
          </a:bodyPr>
          <a:lstStyle>
            <a:lvl1pPr eaLnBrk="1" hangingPunct="1">
              <a:defRPr sz="1200" b="0">
                <a:latin typeface="Arial" charset="0"/>
                <a:ea typeface="ＭＳ Ｐゴシック" pitchFamily="1" charset="-128"/>
                <a:cs typeface="+mn-cs"/>
              </a:defRPr>
            </a:lvl1pPr>
          </a:lstStyle>
          <a:p>
            <a:pPr>
              <a:defRPr/>
            </a:pPr>
            <a:endParaRPr lang="en-GB"/>
          </a:p>
        </p:txBody>
      </p:sp>
      <p:sp>
        <p:nvSpPr>
          <p:cNvPr id="1229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2" tIns="45721" rIns="91442" bIns="45721" numCol="1" anchor="t" anchorCtr="0" compatLnSpc="1">
            <a:prstTxWarp prst="textNoShape">
              <a:avLst/>
            </a:prstTxWarp>
          </a:bodyPr>
          <a:lstStyle>
            <a:lvl1pPr algn="r" eaLnBrk="1" hangingPunct="1">
              <a:defRPr sz="1200" b="0">
                <a:latin typeface="Arial" charset="0"/>
                <a:ea typeface="ＭＳ Ｐゴシック" pitchFamily="1" charset="-128"/>
                <a:cs typeface="+mn-cs"/>
              </a:defRPr>
            </a:lvl1pPr>
          </a:lstStyle>
          <a:p>
            <a:pPr>
              <a:defRPr/>
            </a:pPr>
            <a:endParaRPr lang="en-GB"/>
          </a:p>
        </p:txBody>
      </p:sp>
      <p:sp>
        <p:nvSpPr>
          <p:cNvPr id="115716"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2" tIns="45721" rIns="91442" bIns="4572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2294"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2" tIns="45721" rIns="91442" bIns="45721" numCol="1" anchor="b" anchorCtr="0" compatLnSpc="1">
            <a:prstTxWarp prst="textNoShape">
              <a:avLst/>
            </a:prstTxWarp>
          </a:bodyPr>
          <a:lstStyle>
            <a:lvl1pPr eaLnBrk="1" hangingPunct="1">
              <a:defRPr sz="1200" b="0">
                <a:latin typeface="Arial" charset="0"/>
                <a:ea typeface="ＭＳ Ｐゴシック" pitchFamily="1" charset="-128"/>
                <a:cs typeface="+mn-cs"/>
              </a:defRPr>
            </a:lvl1pPr>
          </a:lstStyle>
          <a:p>
            <a:pPr>
              <a:defRPr/>
            </a:pPr>
            <a:endParaRPr lang="en-GB"/>
          </a:p>
        </p:txBody>
      </p:sp>
      <p:sp>
        <p:nvSpPr>
          <p:cNvPr id="12295"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2" tIns="45721" rIns="91442" bIns="45721" numCol="1" anchor="b" anchorCtr="0" compatLnSpc="1">
            <a:prstTxWarp prst="textNoShape">
              <a:avLst/>
            </a:prstTxWarp>
          </a:bodyPr>
          <a:lstStyle>
            <a:lvl1pPr algn="r" eaLnBrk="1" hangingPunct="1">
              <a:defRPr sz="1200" b="0">
                <a:latin typeface="Arial" charset="0"/>
                <a:ea typeface="ＭＳ Ｐゴシック" pitchFamily="1" charset="-128"/>
                <a:cs typeface="+mn-cs"/>
              </a:defRPr>
            </a:lvl1pPr>
          </a:lstStyle>
          <a:p>
            <a:pPr>
              <a:defRPr/>
            </a:pPr>
            <a:fld id="{7A88D303-BB52-46E0-8F60-9911E58408B8}" type="slidenum">
              <a:rPr lang="en-GB"/>
              <a:pPr>
                <a:defRPr/>
              </a:pPr>
              <a:t>‹#›</a:t>
            </a:fld>
            <a:endParaRPr lang="en-GB"/>
          </a:p>
        </p:txBody>
      </p:sp>
    </p:spTree>
    <p:extLst>
      <p:ext uri="{BB962C8B-B14F-4D97-AF65-F5344CB8AC3E}">
        <p14:creationId xmlns:p14="http://schemas.microsoft.com/office/powerpoint/2010/main" val="3957203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DF56F7A-1D92-4616-9E46-7B516C47FF5C}" type="slidenum">
              <a:rPr lang="en-GB" smtClean="0">
                <a:latin typeface="Arial" pitchFamily="34" charset="0"/>
                <a:ea typeface="ＭＳ Ｐゴシック"/>
                <a:cs typeface="ＭＳ Ｐゴシック"/>
              </a:rPr>
              <a:pPr/>
              <a:t>1</a:t>
            </a:fld>
            <a:endParaRPr lang="en-GB" smtClean="0">
              <a:latin typeface="Arial" pitchFamily="34" charset="0"/>
              <a:ea typeface="ＭＳ Ｐゴシック"/>
              <a:cs typeface="ＭＳ Ｐゴシック"/>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67549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52ACE22-2345-4EF2-826F-B7A4934500B5}" type="slidenum">
              <a:rPr lang="en-GB" smtClean="0"/>
              <a:pPr>
                <a:defRPr/>
              </a:pPr>
              <a:t>2</a:t>
            </a:fld>
            <a:endParaRPr lang="en-GB" dirty="0"/>
          </a:p>
        </p:txBody>
      </p:sp>
    </p:spTree>
    <p:extLst>
      <p:ext uri="{BB962C8B-B14F-4D97-AF65-F5344CB8AC3E}">
        <p14:creationId xmlns:p14="http://schemas.microsoft.com/office/powerpoint/2010/main" val="198535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52ACE22-2345-4EF2-826F-B7A4934500B5}" type="slidenum">
              <a:rPr lang="en-GB" smtClean="0"/>
              <a:pPr>
                <a:defRPr/>
              </a:pPr>
              <a:t>3</a:t>
            </a:fld>
            <a:endParaRPr lang="en-GB" dirty="0"/>
          </a:p>
        </p:txBody>
      </p:sp>
    </p:spTree>
    <p:extLst>
      <p:ext uri="{BB962C8B-B14F-4D97-AF65-F5344CB8AC3E}">
        <p14:creationId xmlns:p14="http://schemas.microsoft.com/office/powerpoint/2010/main" val="3189396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Official statistics are for the benefit of society and the economy generally. They allow the formulation of better public policy and the effective measurement of those policies; they inform the direction of economic and commercial activities; they provide valuable information for analysts, researchers, public and voluntary bodies; and they enable the public to hold to account all organisations that spend public money, thus informing democratic debate.</a:t>
            </a:r>
          </a:p>
          <a:p>
            <a:pPr eaLnBrk="1" hangingPunct="1">
              <a:spcBef>
                <a:spcPct val="0"/>
              </a:spcBef>
            </a:pPr>
            <a:endParaRPr lang="en-GB"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C51DE-F71B-4A22-A7B7-F379D612DEF0}" type="slidenum">
              <a:rPr lang="en-GB" smtClean="0"/>
              <a:pPr/>
              <a:t>4</a:t>
            </a:fld>
            <a:endParaRPr lang="en-GB" smtClean="0"/>
          </a:p>
        </p:txBody>
      </p:sp>
    </p:spTree>
    <p:extLst>
      <p:ext uri="{BB962C8B-B14F-4D97-AF65-F5344CB8AC3E}">
        <p14:creationId xmlns:p14="http://schemas.microsoft.com/office/powerpoint/2010/main" val="230497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dirty="0" smtClean="0"/>
              <a:t>An average month...</a:t>
            </a:r>
          </a:p>
          <a:p>
            <a:r>
              <a:rPr lang="en-GB" dirty="0" smtClean="0"/>
              <a:t>700 to 800 pieces of print coverage in national press</a:t>
            </a:r>
          </a:p>
          <a:p>
            <a:pPr>
              <a:buNone/>
            </a:pPr>
            <a:r>
              <a:rPr lang="en-GB" dirty="0" smtClean="0"/>
              <a:t>		+ Broadcast</a:t>
            </a:r>
          </a:p>
          <a:p>
            <a:pPr>
              <a:buNone/>
            </a:pPr>
            <a:r>
              <a:rPr lang="en-GB" dirty="0" smtClean="0"/>
              <a:t>		+ Specialist </a:t>
            </a:r>
          </a:p>
          <a:p>
            <a:pPr>
              <a:buNone/>
            </a:pPr>
            <a:r>
              <a:rPr lang="en-GB" dirty="0" smtClean="0"/>
              <a:t>		+ Local &amp; regional</a:t>
            </a:r>
          </a:p>
          <a:p>
            <a:pPr>
              <a:buNone/>
            </a:pPr>
            <a:r>
              <a:rPr lang="en-GB" dirty="0" smtClean="0"/>
              <a:t>		+ Online</a:t>
            </a:r>
          </a:p>
          <a:p>
            <a:r>
              <a:rPr lang="en-GB" dirty="0" smtClean="0"/>
              <a:t>And, crucially, &lt; 2% of which is negative</a:t>
            </a:r>
          </a:p>
          <a:p>
            <a:endParaRPr lang="en-US" dirty="0"/>
          </a:p>
        </p:txBody>
      </p:sp>
      <p:sp>
        <p:nvSpPr>
          <p:cNvPr id="4" name="Slide Number Placeholder 3"/>
          <p:cNvSpPr>
            <a:spLocks noGrp="1"/>
          </p:cNvSpPr>
          <p:nvPr>
            <p:ph type="sldNum" sz="quarter" idx="10"/>
          </p:nvPr>
        </p:nvSpPr>
        <p:spPr/>
        <p:txBody>
          <a:bodyPr/>
          <a:lstStyle/>
          <a:p>
            <a:pPr>
              <a:defRPr/>
            </a:pPr>
            <a:fld id="{7A88D303-BB52-46E0-8F60-9911E58408B8}" type="slidenum">
              <a:rPr lang="en-GB" smtClean="0"/>
              <a:pPr>
                <a:defRPr/>
              </a:pPr>
              <a:t>6</a:t>
            </a:fld>
            <a:endParaRPr lang="en-GB"/>
          </a:p>
        </p:txBody>
      </p:sp>
    </p:spTree>
    <p:extLst>
      <p:ext uri="{BB962C8B-B14F-4D97-AF65-F5344CB8AC3E}">
        <p14:creationId xmlns:p14="http://schemas.microsoft.com/office/powerpoint/2010/main" val="4066970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GB" dirty="0" smtClean="0"/>
              <a:t>To achieve our mission, over the next five years we will focus on five perspectives. Together they describe the way we will work with others to provide a quality service, our ambition to be innovative, to deliver in a cost effective way and to ensure we optimise the capability of the statistical community. Building stronger relationships will enable us to be more helpful and intuitive in responding to the needs of our stakeholders. </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They provide five tests of our success.</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Helpful - The test of our success will be the ratings given to us by those who rely on our services.</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Professional  - The test of our success will be that our services, including our statistics, analysis and advice, are accepted and used with confidence. Equally, we will safeguard information relating to individuals and organisations in ways that they can trust.</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Innovative - The test of our success will be the measurable benefits that we deliver from continuous improvement and a spirit of curiosity.</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Efficient - The test of our success will be the improvement in performance and delivery which we achieve from better use of resources.</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Capable - The test of our success will be that those involved in public policy are equipped with the necessary skills and tools to tackle the challenges set out in this strategy.</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endParaRPr lang="en-GB"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1D39A9-22C5-4356-93A7-A69F846AAE38}" type="slidenum">
              <a:rPr lang="en-GB" smtClean="0"/>
              <a:pPr/>
              <a:t>8</a:t>
            </a:fld>
            <a:endParaRPr lang="en-GB" smtClean="0"/>
          </a:p>
        </p:txBody>
      </p:sp>
    </p:spTree>
    <p:extLst>
      <p:ext uri="{BB962C8B-B14F-4D97-AF65-F5344CB8AC3E}">
        <p14:creationId xmlns:p14="http://schemas.microsoft.com/office/powerpoint/2010/main" val="30546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DF56F7A-1D92-4616-9E46-7B516C47FF5C}" type="slidenum">
              <a:rPr lang="en-GB" smtClean="0">
                <a:latin typeface="Arial" pitchFamily="34" charset="0"/>
                <a:ea typeface="ＭＳ Ｐゴシック"/>
                <a:cs typeface="ＭＳ Ｐゴシック"/>
              </a:rPr>
              <a:pPr/>
              <a:t>9</a:t>
            </a:fld>
            <a:endParaRPr lang="en-GB" smtClean="0">
              <a:latin typeface="Arial" pitchFamily="34" charset="0"/>
              <a:ea typeface="ＭＳ Ｐゴシック"/>
              <a:cs typeface="ＭＳ Ｐゴシック"/>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860974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BIG%20DISK:ONS_Final%20Logos%20Folder%2028.02.08:NEW%20ONS%20Logos:JPEG%20HI:ONS_RGB.jp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BIG DISK:ONS_Final Logos Folder 28.02.08:NEW ONS Logos:JPEG HI:ONS_RGB.jpg"/>
          <p:cNvPicPr>
            <a:picLocks noChangeAspect="1" noChangeArrowheads="1"/>
          </p:cNvPicPr>
          <p:nvPr/>
        </p:nvPicPr>
        <p:blipFill>
          <a:blip r:embed="rId3" r:link="rId4" cstate="print"/>
          <a:srcRect/>
          <a:stretch>
            <a:fillRect/>
          </a:stretch>
        </p:blipFill>
        <p:spPr bwMode="auto">
          <a:xfrm>
            <a:off x="381000" y="304800"/>
            <a:ext cx="3048000" cy="1219200"/>
          </a:xfrm>
          <a:prstGeom prst="rect">
            <a:avLst/>
          </a:prstGeom>
          <a:noFill/>
          <a:ln w="9525">
            <a:noFill/>
            <a:miter lim="800000"/>
            <a:headEnd/>
            <a:tailEnd/>
          </a:ln>
        </p:spPr>
      </p:pic>
      <p:sp>
        <p:nvSpPr>
          <p:cNvPr id="6146" name="Rectangle 2"/>
          <p:cNvSpPr>
            <a:spLocks noGrp="1" noChangeArrowheads="1"/>
          </p:cNvSpPr>
          <p:nvPr>
            <p:ph type="ctrTitle"/>
          </p:nvPr>
        </p:nvSpPr>
        <p:spPr>
          <a:xfrm>
            <a:off x="457200" y="3124200"/>
            <a:ext cx="7772400" cy="1143000"/>
          </a:xfrm>
        </p:spPr>
        <p:txBody>
          <a:bodyPr/>
          <a:lstStyle>
            <a:lvl1pPr>
              <a:defRPr/>
            </a:lvl1pPr>
          </a:lstStyle>
          <a:p>
            <a:r>
              <a:rPr lang="en-GB"/>
              <a:t>Click to edit Master title style</a:t>
            </a:r>
          </a:p>
        </p:txBody>
      </p:sp>
      <p:sp>
        <p:nvSpPr>
          <p:cNvPr id="6147" name="Rectangle 3"/>
          <p:cNvSpPr>
            <a:spLocks noGrp="1" noChangeArrowheads="1"/>
          </p:cNvSpPr>
          <p:nvPr>
            <p:ph type="subTitle" idx="1"/>
          </p:nvPr>
        </p:nvSpPr>
        <p:spPr>
          <a:xfrm>
            <a:off x="457200" y="4419600"/>
            <a:ext cx="6400800" cy="1752600"/>
          </a:xfrm>
        </p:spPr>
        <p:txBody>
          <a:bodyPr/>
          <a:lstStyle>
            <a:lvl1pPr marL="0" indent="0">
              <a:buFontTx/>
              <a:buNone/>
              <a:defRPr/>
            </a:lvl1pPr>
          </a:lstStyle>
          <a:p>
            <a:r>
              <a:rPr lang="en-GB"/>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384DB744-B3E1-472E-AAE0-70C3A3E121D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69EF6E2-5CD1-489A-A75E-7CB1DF9E13A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75F44A0-97DE-4FE4-A8CB-B5468E9527A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7724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075E260-7769-4949-B67A-0B3378BB396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2pPr>
              <a:buFont typeface="Arial" pitchFamily="34" charset="0"/>
              <a:buNone/>
              <a:defRPr/>
            </a:lvl2p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8AD7526-3F84-4C58-B59E-645144B9C99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7DA5477-EED3-4BD2-AF4A-94416F35541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3EA6651-F997-4986-B38E-3B32B1179B7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265EE73-714B-426D-9866-B52BA1F88B2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52468FF-7E99-4877-8281-FAD767C68C7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4B83E9F-6517-48F7-B08F-19079ED9E8E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8998E8E-C5FA-4A48-A859-E2009685D93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ED80830-D9EA-4A56-86FF-4E0A76163A6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0">
                <a:latin typeface="Arial" charset="0"/>
                <a:ea typeface="ＭＳ Ｐゴシック" pitchFamily="1" charset="-128"/>
                <a:cs typeface="+mn-cs"/>
              </a:defRPr>
            </a:lvl1pPr>
          </a:lstStyle>
          <a:p>
            <a:pPr>
              <a:defRPr/>
            </a:pPr>
            <a:endParaRPr lang="en-GB"/>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0">
                <a:latin typeface="Arial" charset="0"/>
                <a:ea typeface="ＭＳ Ｐゴシック" pitchFamily="1" charset="-128"/>
                <a:cs typeface="+mn-cs"/>
              </a:defRPr>
            </a:lvl1pPr>
          </a:lstStyle>
          <a:p>
            <a:pPr>
              <a:defRPr/>
            </a:pPr>
            <a:endParaRPr lang="en-GB"/>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0">
                <a:latin typeface="Arial" charset="0"/>
                <a:ea typeface="ＭＳ Ｐゴシック" pitchFamily="1" charset="-128"/>
                <a:cs typeface="+mn-cs"/>
              </a:defRPr>
            </a:lvl1pPr>
          </a:lstStyle>
          <a:p>
            <a:pPr>
              <a:defRPr/>
            </a:pPr>
            <a:fld id="{E8ED8C28-3731-487E-BD47-16BE7C418CA1}" type="slidenum">
              <a:rPr lang="en-GB"/>
              <a:pPr>
                <a:defRPr/>
              </a:pPr>
              <a:t>‹#›</a:t>
            </a:fld>
            <a:endParaRPr lang="en-GB"/>
          </a:p>
        </p:txBody>
      </p:sp>
      <p:sp>
        <p:nvSpPr>
          <p:cNvPr id="5127" name="Line 7"/>
          <p:cNvSpPr>
            <a:spLocks noChangeShapeType="1"/>
          </p:cNvSpPr>
          <p:nvPr/>
        </p:nvSpPr>
        <p:spPr bwMode="auto">
          <a:xfrm>
            <a:off x="381000" y="1143000"/>
            <a:ext cx="8458200" cy="0"/>
          </a:xfrm>
          <a:prstGeom prst="line">
            <a:avLst/>
          </a:prstGeom>
          <a:noFill/>
          <a:ln w="9525">
            <a:solidFill>
              <a:srgbClr val="9BA921"/>
            </a:solidFill>
            <a:round/>
            <a:headEnd/>
            <a:tailEnd/>
          </a:ln>
        </p:spPr>
        <p:txBody>
          <a:bodyPr wrap="none" anchor="ctr"/>
          <a:lstStyle/>
          <a:p>
            <a:pPr>
              <a:defRPr/>
            </a:pPr>
            <a:endParaRPr lang="en-GB">
              <a:latin typeface="Arial" charset="0"/>
              <a:ea typeface="ＭＳ Ｐゴシック" pitchFamily="1" charset="-128"/>
              <a:cs typeface="+mn-cs"/>
            </a:endParaRPr>
          </a:p>
        </p:txBody>
      </p:sp>
    </p:spTree>
  </p:cSld>
  <p:clrMap bg1="lt1" tx1="dk1" bg2="lt2" tx2="dk2" accent1="accent1" accent2="accent2" accent3="accent3" accent4="accent4" accent5="accent5" accent6="accent6" hlink="hlink" folHlink="folHlink"/>
  <p:sldLayoutIdLst>
    <p:sldLayoutId id="2147483816"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l" rtl="0" eaLnBrk="0" fontAlgn="base" hangingPunct="0">
        <a:spcBef>
          <a:spcPct val="0"/>
        </a:spcBef>
        <a:spcAft>
          <a:spcPct val="0"/>
        </a:spcAft>
        <a:defRPr sz="3200" b="1">
          <a:solidFill>
            <a:srgbClr val="002D46"/>
          </a:solidFill>
          <a:latin typeface="+mj-lt"/>
          <a:ea typeface="+mj-ea"/>
          <a:cs typeface="ＭＳ Ｐゴシック"/>
        </a:defRPr>
      </a:lvl1pPr>
      <a:lvl2pPr algn="l" rtl="0" eaLnBrk="0" fontAlgn="base" hangingPunct="0">
        <a:spcBef>
          <a:spcPct val="0"/>
        </a:spcBef>
        <a:spcAft>
          <a:spcPct val="0"/>
        </a:spcAft>
        <a:defRPr sz="3200" b="1">
          <a:solidFill>
            <a:srgbClr val="002D46"/>
          </a:solidFill>
          <a:latin typeface="Arial" charset="0"/>
          <a:ea typeface="ＭＳ Ｐゴシック" pitchFamily="1" charset="-128"/>
          <a:cs typeface="ＭＳ Ｐゴシック"/>
        </a:defRPr>
      </a:lvl2pPr>
      <a:lvl3pPr algn="l" rtl="0" eaLnBrk="0" fontAlgn="base" hangingPunct="0">
        <a:spcBef>
          <a:spcPct val="0"/>
        </a:spcBef>
        <a:spcAft>
          <a:spcPct val="0"/>
        </a:spcAft>
        <a:defRPr sz="3200" b="1">
          <a:solidFill>
            <a:srgbClr val="002D46"/>
          </a:solidFill>
          <a:latin typeface="Arial" charset="0"/>
          <a:ea typeface="ＭＳ Ｐゴシック" pitchFamily="1" charset="-128"/>
          <a:cs typeface="ＭＳ Ｐゴシック"/>
        </a:defRPr>
      </a:lvl3pPr>
      <a:lvl4pPr algn="l" rtl="0" eaLnBrk="0" fontAlgn="base" hangingPunct="0">
        <a:spcBef>
          <a:spcPct val="0"/>
        </a:spcBef>
        <a:spcAft>
          <a:spcPct val="0"/>
        </a:spcAft>
        <a:defRPr sz="3200" b="1">
          <a:solidFill>
            <a:srgbClr val="002D46"/>
          </a:solidFill>
          <a:latin typeface="Arial" charset="0"/>
          <a:ea typeface="ＭＳ Ｐゴシック" pitchFamily="1" charset="-128"/>
          <a:cs typeface="ＭＳ Ｐゴシック"/>
        </a:defRPr>
      </a:lvl4pPr>
      <a:lvl5pPr algn="l" rtl="0" eaLnBrk="0" fontAlgn="base" hangingPunct="0">
        <a:spcBef>
          <a:spcPct val="0"/>
        </a:spcBef>
        <a:spcAft>
          <a:spcPct val="0"/>
        </a:spcAft>
        <a:defRPr sz="3200" b="1">
          <a:solidFill>
            <a:srgbClr val="002D46"/>
          </a:solidFill>
          <a:latin typeface="Arial" charset="0"/>
          <a:ea typeface="ＭＳ Ｐゴシック" pitchFamily="1" charset="-128"/>
          <a:cs typeface="ＭＳ Ｐゴシック"/>
        </a:defRPr>
      </a:lvl5pPr>
      <a:lvl6pPr marL="457200" algn="l" rtl="0" fontAlgn="base">
        <a:spcBef>
          <a:spcPct val="0"/>
        </a:spcBef>
        <a:spcAft>
          <a:spcPct val="0"/>
        </a:spcAft>
        <a:defRPr sz="3200" b="1">
          <a:solidFill>
            <a:srgbClr val="002D46"/>
          </a:solidFill>
          <a:latin typeface="Arial" charset="0"/>
          <a:ea typeface="ＭＳ Ｐゴシック" pitchFamily="1" charset="-128"/>
        </a:defRPr>
      </a:lvl6pPr>
      <a:lvl7pPr marL="914400" algn="l" rtl="0" fontAlgn="base">
        <a:spcBef>
          <a:spcPct val="0"/>
        </a:spcBef>
        <a:spcAft>
          <a:spcPct val="0"/>
        </a:spcAft>
        <a:defRPr sz="3200" b="1">
          <a:solidFill>
            <a:srgbClr val="002D46"/>
          </a:solidFill>
          <a:latin typeface="Arial" charset="0"/>
          <a:ea typeface="ＭＳ Ｐゴシック" pitchFamily="1" charset="-128"/>
        </a:defRPr>
      </a:lvl7pPr>
      <a:lvl8pPr marL="1371600" algn="l" rtl="0" fontAlgn="base">
        <a:spcBef>
          <a:spcPct val="0"/>
        </a:spcBef>
        <a:spcAft>
          <a:spcPct val="0"/>
        </a:spcAft>
        <a:defRPr sz="3200" b="1">
          <a:solidFill>
            <a:srgbClr val="002D46"/>
          </a:solidFill>
          <a:latin typeface="Arial" charset="0"/>
          <a:ea typeface="ＭＳ Ｐゴシック" pitchFamily="1" charset="-128"/>
        </a:defRPr>
      </a:lvl8pPr>
      <a:lvl9pPr marL="1828800" algn="l" rtl="0" fontAlgn="base">
        <a:spcBef>
          <a:spcPct val="0"/>
        </a:spcBef>
        <a:spcAft>
          <a:spcPct val="0"/>
        </a:spcAft>
        <a:defRPr sz="3200" b="1">
          <a:solidFill>
            <a:srgbClr val="002D46"/>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800">
          <a:solidFill>
            <a:srgbClr val="002D46"/>
          </a:solidFill>
          <a:latin typeface="+mn-lt"/>
          <a:ea typeface="+mn-ea"/>
          <a:cs typeface="ＭＳ Ｐゴシック"/>
        </a:defRPr>
      </a:lvl1pPr>
      <a:lvl2pPr marL="763588" indent="-285750" algn="l" rtl="0" eaLnBrk="0" fontAlgn="base" hangingPunct="0">
        <a:spcBef>
          <a:spcPct val="20000"/>
        </a:spcBef>
        <a:spcAft>
          <a:spcPct val="0"/>
        </a:spcAft>
        <a:buFont typeface="Arial" pitchFamily="34" charset="0"/>
        <a:buChar char="•"/>
        <a:defRPr sz="2400">
          <a:solidFill>
            <a:srgbClr val="002D46"/>
          </a:solidFill>
          <a:latin typeface="+mn-lt"/>
          <a:ea typeface="+mn-ea"/>
          <a:cs typeface="ＭＳ Ｐゴシック"/>
        </a:defRPr>
      </a:lvl2pPr>
      <a:lvl3pPr marL="1182688" indent="-228600" algn="l" rtl="0" eaLnBrk="0" fontAlgn="base" hangingPunct="0">
        <a:spcBef>
          <a:spcPct val="20000"/>
        </a:spcBef>
        <a:spcAft>
          <a:spcPct val="0"/>
        </a:spcAft>
        <a:buChar char="•"/>
        <a:defRPr sz="2000">
          <a:solidFill>
            <a:srgbClr val="002D46"/>
          </a:solidFill>
          <a:latin typeface="+mn-lt"/>
          <a:ea typeface="+mn-ea"/>
          <a:cs typeface="ＭＳ Ｐゴシック"/>
        </a:defRPr>
      </a:lvl3pPr>
      <a:lvl4pPr marL="1619250" indent="-246063" algn="l" rtl="0" eaLnBrk="0" fontAlgn="base" hangingPunct="0">
        <a:spcBef>
          <a:spcPct val="20000"/>
        </a:spcBef>
        <a:spcAft>
          <a:spcPct val="0"/>
        </a:spcAft>
        <a:defRPr>
          <a:solidFill>
            <a:srgbClr val="002D46"/>
          </a:solidFill>
          <a:latin typeface="+mn-lt"/>
          <a:ea typeface="+mn-ea"/>
          <a:cs typeface="ＭＳ Ｐゴシック"/>
        </a:defRPr>
      </a:lvl4pPr>
      <a:lvl5pPr marL="2057400" indent="-228600" algn="l" rtl="0" eaLnBrk="0" fontAlgn="base" hangingPunct="0">
        <a:spcBef>
          <a:spcPct val="20000"/>
        </a:spcBef>
        <a:spcAft>
          <a:spcPct val="0"/>
        </a:spcAft>
        <a:defRPr sz="2000">
          <a:solidFill>
            <a:schemeClr val="tx1"/>
          </a:solidFill>
          <a:latin typeface="+mn-lt"/>
          <a:ea typeface="+mn-ea"/>
          <a:cs typeface="ＭＳ Ｐゴシック"/>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582612" y="2325688"/>
            <a:ext cx="7748587" cy="1752600"/>
          </a:xfrm>
        </p:spPr>
        <p:txBody>
          <a:bodyPr/>
          <a:lstStyle/>
          <a:p>
            <a:pPr eaLnBrk="1" hangingPunct="1"/>
            <a:r>
              <a:rPr lang="en-GB" sz="2000" dirty="0" smtClean="0"/>
              <a:t/>
            </a:r>
            <a:br>
              <a:rPr lang="en-GB" sz="2000" dirty="0" smtClean="0"/>
            </a:br>
            <a:r>
              <a:rPr lang="en-GB" sz="3600" dirty="0" smtClean="0"/>
              <a:t>ONS – an introduction</a:t>
            </a:r>
          </a:p>
          <a:p>
            <a:pPr eaLnBrk="1" hangingPunct="1"/>
            <a:endParaRPr lang="en-GB" sz="2400" dirty="0" smtClean="0"/>
          </a:p>
          <a:p>
            <a:pPr eaLnBrk="1" hangingPunct="1"/>
            <a:r>
              <a:rPr lang="en-GB" sz="2400" dirty="0" smtClean="0"/>
              <a:t>Better statistics, better decisions</a:t>
            </a:r>
            <a:endParaRPr lang="en-GB" dirty="0" smtClean="0"/>
          </a:p>
          <a:p>
            <a:pPr eaLnBrk="1" hangingPunct="1"/>
            <a:endParaRPr lang="en-GB" b="1" dirty="0" smtClean="0"/>
          </a:p>
          <a:p>
            <a:pPr eaLnBrk="1" hangingPunct="1"/>
            <a:endParaRPr lang="en-GB" sz="2400" dirty="0" smtClean="0"/>
          </a:p>
          <a:p>
            <a:pPr eaLnBrk="1" hangingPunct="1"/>
            <a:r>
              <a:rPr lang="en-GB" sz="2400" dirty="0" smtClean="0"/>
              <a:t>Peter Fullerton</a:t>
            </a:r>
          </a:p>
          <a:p>
            <a:pPr eaLnBrk="1" hangingPunct="1"/>
            <a:r>
              <a:rPr lang="en-GB" sz="2400" dirty="0" smtClean="0"/>
              <a:t>Deputy Director  		   </a:t>
            </a:r>
            <a:r>
              <a:rPr lang="en-US" sz="1800" dirty="0" smtClean="0"/>
              <a:t>Data Innovation Research Institute, </a:t>
            </a:r>
            <a:r>
              <a:rPr lang="en-GB" sz="2400" dirty="0" smtClean="0"/>
              <a:t> Data Science Campus	   </a:t>
            </a:r>
            <a:r>
              <a:rPr lang="en-GB" sz="1800" dirty="0" smtClean="0"/>
              <a:t>Cardiff University, 5 June 2017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ONS website.png"/>
          <p:cNvPicPr>
            <a:picLocks noChangeAspect="1"/>
          </p:cNvPicPr>
          <p:nvPr/>
        </p:nvPicPr>
        <p:blipFill>
          <a:blip r:embed="rId3" cstate="print"/>
          <a:stretch>
            <a:fillRect/>
          </a:stretch>
        </p:blipFill>
        <p:spPr>
          <a:xfrm rot="20854823">
            <a:off x="5669461" y="711200"/>
            <a:ext cx="4278449" cy="6858000"/>
          </a:xfrm>
          <a:prstGeom prst="rect">
            <a:avLst/>
          </a:prstGeom>
        </p:spPr>
      </p:pic>
      <p:sp>
        <p:nvSpPr>
          <p:cNvPr id="11" name="TextBox 10"/>
          <p:cNvSpPr txBox="1"/>
          <p:nvPr/>
        </p:nvSpPr>
        <p:spPr>
          <a:xfrm>
            <a:off x="107504" y="116632"/>
            <a:ext cx="6776214" cy="646331"/>
          </a:xfrm>
          <a:prstGeom prst="rect">
            <a:avLst/>
          </a:prstGeom>
          <a:noFill/>
        </p:spPr>
        <p:txBody>
          <a:bodyPr wrap="none" rtlCol="0">
            <a:spAutoFit/>
          </a:bodyPr>
          <a:lstStyle/>
          <a:p>
            <a:r>
              <a:rPr lang="en-GB" sz="3600" dirty="0" smtClean="0">
                <a:solidFill>
                  <a:schemeClr val="accent2">
                    <a:lumMod val="75000"/>
                  </a:schemeClr>
                </a:solidFill>
              </a:rPr>
              <a:t>Imagine a world without this...</a:t>
            </a:r>
            <a:endParaRPr lang="en-GB" sz="3600" dirty="0">
              <a:solidFill>
                <a:schemeClr val="accent2">
                  <a:lumMod val="75000"/>
                </a:schemeClr>
              </a:solidFill>
            </a:endParaRPr>
          </a:p>
        </p:txBody>
      </p:sp>
      <p:pic>
        <p:nvPicPr>
          <p:cNvPr id="13" name="Picture 12" descr="GDP.png"/>
          <p:cNvPicPr>
            <a:picLocks noChangeAspect="1"/>
          </p:cNvPicPr>
          <p:nvPr/>
        </p:nvPicPr>
        <p:blipFill>
          <a:blip r:embed="rId4" cstate="print"/>
          <a:stretch>
            <a:fillRect/>
          </a:stretch>
        </p:blipFill>
        <p:spPr>
          <a:xfrm>
            <a:off x="2357159" y="2513271"/>
            <a:ext cx="3172784" cy="4664043"/>
          </a:xfrm>
          <a:prstGeom prst="rect">
            <a:avLst/>
          </a:prstGeom>
        </p:spPr>
      </p:pic>
      <p:pic>
        <p:nvPicPr>
          <p:cNvPr id="5" name="Picture 4" descr="CPI basket of goods.jpg"/>
          <p:cNvPicPr>
            <a:picLocks noChangeAspect="1"/>
          </p:cNvPicPr>
          <p:nvPr/>
        </p:nvPicPr>
        <p:blipFill>
          <a:blip r:embed="rId5" cstate="print"/>
          <a:stretch>
            <a:fillRect/>
          </a:stretch>
        </p:blipFill>
        <p:spPr>
          <a:xfrm rot="900000">
            <a:off x="-237228" y="1089217"/>
            <a:ext cx="2284412" cy="6527800"/>
          </a:xfrm>
          <a:prstGeom prst="rect">
            <a:avLst/>
          </a:prstGeom>
          <a:effectLst>
            <a:outerShdw blurRad="38100" dist="25400" dir="2700000" algn="tl" rotWithShape="0">
              <a:srgbClr val="000000">
                <a:alpha val="2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nsus-InfoGraphic-1.png"/>
          <p:cNvPicPr>
            <a:picLocks noChangeAspect="1"/>
          </p:cNvPicPr>
          <p:nvPr/>
        </p:nvPicPr>
        <p:blipFill>
          <a:blip r:embed="rId3" cstate="print"/>
          <a:stretch>
            <a:fillRect/>
          </a:stretch>
        </p:blipFill>
        <p:spPr>
          <a:xfrm rot="811194">
            <a:off x="3024907" y="1390657"/>
            <a:ext cx="2863850" cy="4968875"/>
          </a:xfrm>
          <a:prstGeom prst="rect">
            <a:avLst/>
          </a:prstGeom>
          <a:effectLst>
            <a:outerShdw blurRad="50800" dist="38100" dir="8100000" algn="tr" rotWithShape="0">
              <a:prstClr val="black">
                <a:alpha val="40000"/>
              </a:prstClr>
            </a:outerShdw>
          </a:effectLst>
        </p:spPr>
      </p:pic>
      <p:pic>
        <p:nvPicPr>
          <p:cNvPr id="5" name="Picture 7" descr="Census2011_CMYK.jpg"/>
          <p:cNvPicPr>
            <a:picLocks noChangeAspect="1"/>
          </p:cNvPicPr>
          <p:nvPr/>
        </p:nvPicPr>
        <p:blipFill>
          <a:blip r:embed="rId4" cstate="print"/>
          <a:srcRect/>
          <a:stretch>
            <a:fillRect/>
          </a:stretch>
        </p:blipFill>
        <p:spPr bwMode="auto">
          <a:xfrm>
            <a:off x="293688" y="5784850"/>
            <a:ext cx="1109662" cy="1073150"/>
          </a:xfrm>
          <a:prstGeom prst="rect">
            <a:avLst/>
          </a:prstGeom>
          <a:noFill/>
          <a:ln w="9525">
            <a:noFill/>
            <a:miter lim="800000"/>
            <a:headEnd/>
            <a:tailEnd/>
          </a:ln>
        </p:spPr>
      </p:pic>
      <p:pic>
        <p:nvPicPr>
          <p:cNvPr id="6" name="Picture 5" descr="CensusQus.png"/>
          <p:cNvPicPr>
            <a:picLocks noChangeAspect="1"/>
          </p:cNvPicPr>
          <p:nvPr/>
        </p:nvPicPr>
        <p:blipFill>
          <a:blip r:embed="rId5" cstate="print"/>
          <a:stretch>
            <a:fillRect/>
          </a:stretch>
        </p:blipFill>
        <p:spPr>
          <a:xfrm>
            <a:off x="-252536" y="1268760"/>
            <a:ext cx="4313238" cy="4897437"/>
          </a:xfrm>
          <a:prstGeom prst="rect">
            <a:avLst/>
          </a:prstGeom>
          <a:effectLst>
            <a:outerShdw blurRad="50800" dist="38100" dir="5400000" algn="t" rotWithShape="0">
              <a:prstClr val="black">
                <a:alpha val="40000"/>
              </a:prstClr>
            </a:outerShdw>
          </a:effectLst>
        </p:spPr>
      </p:pic>
      <p:pic>
        <p:nvPicPr>
          <p:cNvPr id="7" name="Picture 10" descr="IPS_leaflet.png"/>
          <p:cNvPicPr>
            <a:picLocks noChangeAspect="1"/>
          </p:cNvPicPr>
          <p:nvPr/>
        </p:nvPicPr>
        <p:blipFill>
          <a:blip r:embed="rId6" cstate="print"/>
          <a:srcRect/>
          <a:stretch>
            <a:fillRect/>
          </a:stretch>
        </p:blipFill>
        <p:spPr bwMode="auto">
          <a:xfrm rot="239728">
            <a:off x="1448043" y="3698467"/>
            <a:ext cx="1652588" cy="3398838"/>
          </a:xfrm>
          <a:prstGeom prst="rect">
            <a:avLst/>
          </a:prstGeom>
          <a:noFill/>
          <a:ln w="9525">
            <a:noFill/>
            <a:miter lim="800000"/>
            <a:headEnd/>
            <a:tailEnd/>
          </a:ln>
        </p:spPr>
      </p:pic>
      <p:pic>
        <p:nvPicPr>
          <p:cNvPr id="9" name="Picture 8" descr="NWB-website.png"/>
          <p:cNvPicPr>
            <a:picLocks noChangeAspect="1"/>
          </p:cNvPicPr>
          <p:nvPr/>
        </p:nvPicPr>
        <p:blipFill>
          <a:blip r:embed="rId7" cstate="print"/>
          <a:stretch>
            <a:fillRect/>
          </a:stretch>
        </p:blipFill>
        <p:spPr>
          <a:xfrm rot="21424917">
            <a:off x="4624399" y="4772704"/>
            <a:ext cx="4752975" cy="2179638"/>
          </a:xfrm>
          <a:prstGeom prst="rect">
            <a:avLst/>
          </a:prstGeom>
          <a:effectLst>
            <a:outerShdw blurRad="50800" dist="38100" dir="5400000" algn="t" rotWithShape="0">
              <a:prstClr val="black">
                <a:alpha val="40000"/>
              </a:prstClr>
            </a:outerShdw>
          </a:effectLst>
        </p:spPr>
      </p:pic>
      <p:pic>
        <p:nvPicPr>
          <p:cNvPr id="10" name="Picture 9" descr="A1-Wellbeing-Poster-PRINT-V3.jpg"/>
          <p:cNvPicPr>
            <a:picLocks noChangeAspect="1"/>
          </p:cNvPicPr>
          <p:nvPr/>
        </p:nvPicPr>
        <p:blipFill>
          <a:blip r:embed="rId8" cstate="print"/>
          <a:stretch>
            <a:fillRect/>
          </a:stretch>
        </p:blipFill>
        <p:spPr>
          <a:xfrm rot="21366970">
            <a:off x="6265053" y="1141468"/>
            <a:ext cx="2751138" cy="3867150"/>
          </a:xfrm>
          <a:prstGeom prst="rect">
            <a:avLst/>
          </a:prstGeom>
          <a:effectLst>
            <a:outerShdw blurRad="50800" dist="38100" dir="5400000" algn="t" rotWithShape="0">
              <a:prstClr val="black">
                <a:alpha val="40000"/>
              </a:prstClr>
            </a:outerShdw>
          </a:effectLst>
        </p:spPr>
      </p:pic>
      <p:sp>
        <p:nvSpPr>
          <p:cNvPr id="11" name="TextBox 10"/>
          <p:cNvSpPr txBox="1"/>
          <p:nvPr/>
        </p:nvSpPr>
        <p:spPr>
          <a:xfrm>
            <a:off x="107504" y="126157"/>
            <a:ext cx="1851789" cy="646331"/>
          </a:xfrm>
          <a:prstGeom prst="rect">
            <a:avLst/>
          </a:prstGeom>
          <a:noFill/>
        </p:spPr>
        <p:txBody>
          <a:bodyPr wrap="none" rtlCol="0">
            <a:spAutoFit/>
          </a:bodyPr>
          <a:lstStyle/>
          <a:p>
            <a:r>
              <a:rPr lang="en-GB" sz="3600" dirty="0" smtClean="0">
                <a:solidFill>
                  <a:schemeClr val="accent2">
                    <a:lumMod val="75000"/>
                  </a:schemeClr>
                </a:solidFill>
              </a:rPr>
              <a:t>..or this</a:t>
            </a:r>
            <a:endParaRPr lang="en-GB" sz="36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Our mission</a:t>
            </a:r>
          </a:p>
        </p:txBody>
      </p:sp>
      <p:sp>
        <p:nvSpPr>
          <p:cNvPr id="16387" name="Content Placeholder 2"/>
          <p:cNvSpPr>
            <a:spLocks noGrp="1"/>
          </p:cNvSpPr>
          <p:nvPr>
            <p:ph idx="1"/>
          </p:nvPr>
        </p:nvSpPr>
        <p:spPr/>
        <p:txBody>
          <a:bodyPr/>
          <a:lstStyle/>
          <a:p>
            <a:pPr>
              <a:buFontTx/>
              <a:buNone/>
            </a:pPr>
            <a:r>
              <a:rPr lang="en-GB" dirty="0" smtClean="0"/>
              <a:t>  	</a:t>
            </a:r>
            <a:r>
              <a:rPr lang="en-GB" b="1" dirty="0" smtClean="0"/>
              <a:t>High quality statistics, analysis and advice to help Britain make better decisions</a:t>
            </a:r>
          </a:p>
          <a:p>
            <a:pPr>
              <a:buFontTx/>
              <a:buNone/>
            </a:pPr>
            <a:endParaRPr lang="en-GB" dirty="0" smtClean="0"/>
          </a:p>
          <a:p>
            <a:r>
              <a:rPr lang="en-GB" dirty="0" smtClean="0"/>
              <a:t>Data is central to the decisions which affect our lives </a:t>
            </a:r>
          </a:p>
          <a:p>
            <a:r>
              <a:rPr lang="en-GB" dirty="0" smtClean="0"/>
              <a:t>Data is now available from previously unimaginable sources. </a:t>
            </a:r>
          </a:p>
          <a:p>
            <a:r>
              <a:rPr lang="en-GB" dirty="0" smtClean="0"/>
              <a:t>We treat personal data confidentially and make sense of numbers for the public good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Statistics are used everyday</a:t>
            </a:r>
            <a:endParaRPr lang="en-US" dirty="0"/>
          </a:p>
        </p:txBody>
      </p:sp>
      <p:pic>
        <p:nvPicPr>
          <p:cNvPr id="4" name="Content Placeholder 3" descr="PM.png"/>
          <p:cNvPicPr>
            <a:picLocks noGrp="1" noChangeAspect="1"/>
          </p:cNvPicPr>
          <p:nvPr>
            <p:ph idx="1"/>
          </p:nvPr>
        </p:nvPicPr>
        <p:blipFill>
          <a:blip r:embed="rId2" cstate="print"/>
          <a:stretch>
            <a:fillRect/>
          </a:stretch>
        </p:blipFill>
        <p:spPr>
          <a:xfrm>
            <a:off x="899886" y="1748972"/>
            <a:ext cx="4138839" cy="2483303"/>
          </a:xfrm>
        </p:spPr>
      </p:pic>
      <p:pic>
        <p:nvPicPr>
          <p:cNvPr id="5" name="Picture 4" descr="Setting up a business.png"/>
          <p:cNvPicPr>
            <a:picLocks noChangeAspect="1"/>
          </p:cNvPicPr>
          <p:nvPr/>
        </p:nvPicPr>
        <p:blipFill>
          <a:blip r:embed="rId3" cstate="print"/>
          <a:stretch>
            <a:fillRect/>
          </a:stretch>
        </p:blipFill>
        <p:spPr>
          <a:xfrm>
            <a:off x="5646056" y="1494064"/>
            <a:ext cx="2902857" cy="2358571"/>
          </a:xfrm>
          <a:prstGeom prst="rect">
            <a:avLst/>
          </a:prstGeom>
        </p:spPr>
      </p:pic>
      <p:pic>
        <p:nvPicPr>
          <p:cNvPr id="6" name="Picture 5" descr="house buyer.png"/>
          <p:cNvPicPr>
            <a:picLocks noChangeAspect="1"/>
          </p:cNvPicPr>
          <p:nvPr/>
        </p:nvPicPr>
        <p:blipFill>
          <a:blip r:embed="rId4" cstate="print"/>
          <a:stretch>
            <a:fillRect/>
          </a:stretch>
        </p:blipFill>
        <p:spPr>
          <a:xfrm>
            <a:off x="5512026" y="3994376"/>
            <a:ext cx="2619375" cy="1743075"/>
          </a:xfrm>
          <a:prstGeom prst="rect">
            <a:avLst/>
          </a:prstGeom>
        </p:spPr>
      </p:pic>
      <p:pic>
        <p:nvPicPr>
          <p:cNvPr id="7" name="Picture 6" descr="Academics.png"/>
          <p:cNvPicPr>
            <a:picLocks noChangeAspect="1"/>
          </p:cNvPicPr>
          <p:nvPr/>
        </p:nvPicPr>
        <p:blipFill>
          <a:blip r:embed="rId5" cstate="print"/>
          <a:stretch>
            <a:fillRect/>
          </a:stretch>
        </p:blipFill>
        <p:spPr>
          <a:xfrm>
            <a:off x="2352222" y="4584247"/>
            <a:ext cx="2552700" cy="1695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23850" y="188913"/>
            <a:ext cx="7772400" cy="1143000"/>
          </a:xfrm>
        </p:spPr>
        <p:txBody>
          <a:bodyPr/>
          <a:lstStyle/>
          <a:p>
            <a:pPr eaLnBrk="1" hangingPunct="1"/>
            <a:r>
              <a:rPr lang="en-GB" dirty="0" smtClean="0"/>
              <a:t>Just a normal day at the office...</a:t>
            </a:r>
          </a:p>
        </p:txBody>
      </p:sp>
      <p:pic>
        <p:nvPicPr>
          <p:cNvPr id="2052" name="Picture 4"/>
          <p:cNvPicPr>
            <a:picLocks noChangeAspect="1" noChangeArrowheads="1"/>
          </p:cNvPicPr>
          <p:nvPr/>
        </p:nvPicPr>
        <p:blipFill>
          <a:blip r:embed="rId3" cstate="print"/>
          <a:srcRect/>
          <a:stretch>
            <a:fillRect/>
          </a:stretch>
        </p:blipFill>
        <p:spPr bwMode="auto">
          <a:xfrm>
            <a:off x="5868144" y="4437112"/>
            <a:ext cx="3080474" cy="2276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3" name="Picture 5"/>
          <p:cNvPicPr>
            <a:picLocks noChangeAspect="1" noChangeArrowheads="1"/>
          </p:cNvPicPr>
          <p:nvPr/>
        </p:nvPicPr>
        <p:blipFill>
          <a:blip r:embed="rId4" cstate="print"/>
          <a:srcRect/>
          <a:stretch>
            <a:fillRect/>
          </a:stretch>
        </p:blipFill>
        <p:spPr bwMode="auto">
          <a:xfrm>
            <a:off x="5076056" y="1340768"/>
            <a:ext cx="2016224" cy="27974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5" name="Picture 7"/>
          <p:cNvPicPr>
            <a:picLocks noChangeAspect="1" noChangeArrowheads="1"/>
          </p:cNvPicPr>
          <p:nvPr/>
        </p:nvPicPr>
        <p:blipFill>
          <a:blip r:embed="rId5" cstate="print"/>
          <a:srcRect b="15471"/>
          <a:stretch>
            <a:fillRect/>
          </a:stretch>
        </p:blipFill>
        <p:spPr bwMode="auto">
          <a:xfrm>
            <a:off x="7596336" y="1340768"/>
            <a:ext cx="1162819" cy="2808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6" name="Picture 8"/>
          <p:cNvPicPr>
            <a:picLocks noChangeAspect="1" noChangeArrowheads="1"/>
          </p:cNvPicPr>
          <p:nvPr/>
        </p:nvPicPr>
        <p:blipFill>
          <a:blip r:embed="rId6" cstate="print"/>
          <a:srcRect/>
          <a:stretch>
            <a:fillRect/>
          </a:stretch>
        </p:blipFill>
        <p:spPr bwMode="auto">
          <a:xfrm>
            <a:off x="107504" y="4437112"/>
            <a:ext cx="5616624" cy="22218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7" name="Picture 9"/>
          <p:cNvPicPr>
            <a:picLocks noChangeAspect="1" noChangeArrowheads="1"/>
          </p:cNvPicPr>
          <p:nvPr/>
        </p:nvPicPr>
        <p:blipFill>
          <a:blip r:embed="rId7" cstate="print"/>
          <a:srcRect/>
          <a:stretch>
            <a:fillRect/>
          </a:stretch>
        </p:blipFill>
        <p:spPr bwMode="auto">
          <a:xfrm>
            <a:off x="179512" y="1340768"/>
            <a:ext cx="4321339" cy="2808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9512" y="115888"/>
            <a:ext cx="8856984" cy="1143000"/>
          </a:xfrm>
        </p:spPr>
        <p:txBody>
          <a:bodyPr/>
          <a:lstStyle/>
          <a:p>
            <a:pPr eaLnBrk="1" hangingPunct="1"/>
            <a:r>
              <a:rPr lang="en-GB" dirty="0" smtClean="0"/>
              <a:t>Innovative new products</a:t>
            </a:r>
          </a:p>
        </p:txBody>
      </p:sp>
      <p:pic>
        <p:nvPicPr>
          <p:cNvPr id="5" name="Picture 4" descr="Graphic final.png"/>
          <p:cNvPicPr>
            <a:picLocks noChangeAspect="1"/>
          </p:cNvPicPr>
          <p:nvPr/>
        </p:nvPicPr>
        <p:blipFill>
          <a:blip r:embed="rId2" cstate="print"/>
          <a:srcRect/>
          <a:stretch>
            <a:fillRect/>
          </a:stretch>
        </p:blipFill>
        <p:spPr bwMode="auto">
          <a:xfrm>
            <a:off x="323528" y="1196752"/>
            <a:ext cx="3734541" cy="5483509"/>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tretch>
            <a:fillRect/>
          </a:stretch>
        </p:blipFill>
        <p:spPr bwMode="auto">
          <a:xfrm>
            <a:off x="4644008" y="5805264"/>
            <a:ext cx="2006799" cy="895750"/>
          </a:xfrm>
          <a:prstGeom prst="rect">
            <a:avLst/>
          </a:prstGeom>
          <a:noFill/>
          <a:ln>
            <a:noFill/>
          </a:ln>
        </p:spPr>
      </p:pic>
      <p:pic>
        <p:nvPicPr>
          <p:cNvPr id="13" name="Picture 7"/>
          <p:cNvPicPr>
            <a:picLocks noChangeAspect="1" noChangeArrowheads="1"/>
          </p:cNvPicPr>
          <p:nvPr/>
        </p:nvPicPr>
        <p:blipFill>
          <a:blip r:embed="rId4" cstate="print"/>
          <a:stretch>
            <a:fillRect/>
          </a:stretch>
        </p:blipFill>
        <p:spPr bwMode="auto">
          <a:xfrm>
            <a:off x="6804248" y="5085184"/>
            <a:ext cx="2133603" cy="1602532"/>
          </a:xfrm>
          <a:prstGeom prst="rect">
            <a:avLst/>
          </a:prstGeom>
          <a:noFill/>
          <a:ln>
            <a:noFill/>
          </a:ln>
        </p:spPr>
      </p:pic>
      <p:pic>
        <p:nvPicPr>
          <p:cNvPr id="14" name="Picture 4"/>
          <p:cNvPicPr>
            <a:picLocks noChangeAspect="1" noChangeArrowheads="1"/>
          </p:cNvPicPr>
          <p:nvPr/>
        </p:nvPicPr>
        <p:blipFill>
          <a:blip r:embed="rId5" cstate="print"/>
          <a:stretch>
            <a:fillRect/>
          </a:stretch>
        </p:blipFill>
        <p:spPr bwMode="auto">
          <a:xfrm>
            <a:off x="4499992" y="4365104"/>
            <a:ext cx="2238822" cy="1378675"/>
          </a:xfrm>
          <a:prstGeom prst="rect">
            <a:avLst/>
          </a:prstGeom>
          <a:noFill/>
          <a:ln>
            <a:noFill/>
          </a:ln>
        </p:spPr>
      </p:pic>
      <p:pic>
        <p:nvPicPr>
          <p:cNvPr id="15" name="Picture 6"/>
          <p:cNvPicPr>
            <a:picLocks noChangeAspect="1" noChangeArrowheads="1"/>
          </p:cNvPicPr>
          <p:nvPr/>
        </p:nvPicPr>
        <p:blipFill>
          <a:blip r:embed="rId6" cstate="print"/>
          <a:stretch>
            <a:fillRect/>
          </a:stretch>
        </p:blipFill>
        <p:spPr bwMode="auto">
          <a:xfrm>
            <a:off x="6669543" y="4293096"/>
            <a:ext cx="2474457" cy="720080"/>
          </a:xfrm>
          <a:prstGeom prst="rect">
            <a:avLst/>
          </a:prstGeom>
          <a:noFill/>
          <a:ln>
            <a:noFill/>
          </a:ln>
        </p:spPr>
      </p:pic>
      <p:pic>
        <p:nvPicPr>
          <p:cNvPr id="16" name="Picture 5"/>
          <p:cNvPicPr>
            <a:picLocks noChangeAspect="1" noChangeArrowheads="1"/>
          </p:cNvPicPr>
          <p:nvPr/>
        </p:nvPicPr>
        <p:blipFill>
          <a:blip r:embed="rId7" cstate="print"/>
          <a:stretch>
            <a:fillRect/>
          </a:stretch>
        </p:blipFill>
        <p:spPr bwMode="auto">
          <a:xfrm>
            <a:off x="6660232" y="3356992"/>
            <a:ext cx="2267744" cy="817875"/>
          </a:xfrm>
          <a:prstGeom prst="rect">
            <a:avLst/>
          </a:prstGeom>
          <a:noFill/>
          <a:ln>
            <a:noFill/>
          </a:ln>
        </p:spPr>
      </p:pic>
      <p:pic>
        <p:nvPicPr>
          <p:cNvPr id="17" name="Picture 3"/>
          <p:cNvPicPr>
            <a:picLocks noChangeAspect="1" noChangeArrowheads="1"/>
          </p:cNvPicPr>
          <p:nvPr/>
        </p:nvPicPr>
        <p:blipFill>
          <a:blip r:embed="rId8" cstate="print"/>
          <a:srcRect/>
          <a:stretch>
            <a:fillRect/>
          </a:stretch>
        </p:blipFill>
        <p:spPr bwMode="auto">
          <a:xfrm>
            <a:off x="4499992" y="3356992"/>
            <a:ext cx="2137497" cy="952292"/>
          </a:xfrm>
          <a:prstGeom prst="rect">
            <a:avLst/>
          </a:prstGeom>
          <a:noFill/>
          <a:ln w="9525">
            <a:noFill/>
            <a:miter lim="800000"/>
            <a:headEnd/>
            <a:tailEnd/>
          </a:ln>
        </p:spPr>
      </p:pic>
      <p:sp>
        <p:nvSpPr>
          <p:cNvPr id="18" name="Content Placeholder 2"/>
          <p:cNvSpPr>
            <a:spLocks noGrp="1"/>
          </p:cNvSpPr>
          <p:nvPr>
            <p:ph idx="1"/>
          </p:nvPr>
        </p:nvSpPr>
        <p:spPr>
          <a:xfrm>
            <a:off x="4427984" y="1268760"/>
            <a:ext cx="4464496" cy="2016224"/>
          </a:xfrm>
        </p:spPr>
        <p:txBody>
          <a:bodyPr/>
          <a:lstStyle/>
          <a:p>
            <a:pPr eaLnBrk="1" fontAlgn="auto" hangingPunct="1">
              <a:spcAft>
                <a:spcPts val="0"/>
              </a:spcAft>
              <a:defRPr/>
            </a:pPr>
            <a:r>
              <a:rPr lang="en-GB" sz="1800" dirty="0" smtClean="0"/>
              <a:t>200+ </a:t>
            </a:r>
            <a:r>
              <a:rPr lang="en-GB" sz="1800" dirty="0" err="1" smtClean="0"/>
              <a:t>retweets</a:t>
            </a:r>
            <a:endParaRPr lang="en-GB" sz="1800" dirty="0" smtClean="0"/>
          </a:p>
          <a:p>
            <a:pPr eaLnBrk="1" fontAlgn="auto" hangingPunct="1">
              <a:spcAft>
                <a:spcPts val="0"/>
              </a:spcAft>
              <a:defRPr/>
            </a:pPr>
            <a:r>
              <a:rPr lang="en-GB" sz="1800" dirty="0" smtClean="0"/>
              <a:t>Over 2500 views in first 24hrs, making it the 4</a:t>
            </a:r>
            <a:r>
              <a:rPr lang="en-GB" sz="1800" baseline="30000" dirty="0" smtClean="0"/>
              <a:t>th</a:t>
            </a:r>
            <a:r>
              <a:rPr lang="en-GB" sz="1800" dirty="0" smtClean="0"/>
              <a:t> most popular ONS webpage</a:t>
            </a:r>
          </a:p>
          <a:p>
            <a:pPr eaLnBrk="1" fontAlgn="auto" hangingPunct="1">
              <a:spcAft>
                <a:spcPts val="0"/>
              </a:spcAft>
              <a:defRPr/>
            </a:pPr>
            <a:r>
              <a:rPr lang="en-GB" sz="1800" dirty="0" smtClean="0"/>
              <a:t>Average user viewed for 99 seconds</a:t>
            </a:r>
          </a:p>
          <a:p>
            <a:pPr eaLnBrk="1" fontAlgn="auto" hangingPunct="1">
              <a:spcAft>
                <a:spcPts val="0"/>
              </a:spcAft>
              <a:defRPr/>
            </a:pPr>
            <a:r>
              <a:rPr lang="en-GB" sz="1800" dirty="0" smtClean="0"/>
              <a:t>Coverage in print and online editions</a:t>
            </a:r>
            <a:endParaRPr lang="en-GB"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mtClean="0"/>
              <a:t>Making it happen</a:t>
            </a:r>
          </a:p>
        </p:txBody>
      </p:sp>
      <p:sp>
        <p:nvSpPr>
          <p:cNvPr id="18435" name="Content Placeholder 2"/>
          <p:cNvSpPr>
            <a:spLocks noGrp="1"/>
          </p:cNvSpPr>
          <p:nvPr>
            <p:ph idx="1"/>
          </p:nvPr>
        </p:nvSpPr>
        <p:spPr/>
        <p:txBody>
          <a:bodyPr/>
          <a:lstStyle/>
          <a:p>
            <a:r>
              <a:rPr lang="en-GB" smtClean="0"/>
              <a:t>Helpful</a:t>
            </a:r>
          </a:p>
          <a:p>
            <a:r>
              <a:rPr lang="en-GB" smtClean="0"/>
              <a:t>Professional</a:t>
            </a:r>
          </a:p>
          <a:p>
            <a:r>
              <a:rPr lang="en-GB" smtClean="0"/>
              <a:t>Innovative</a:t>
            </a:r>
          </a:p>
          <a:p>
            <a:r>
              <a:rPr lang="en-GB" smtClean="0"/>
              <a:t>Efficient</a:t>
            </a:r>
          </a:p>
          <a:p>
            <a:r>
              <a:rPr lang="en-GB" smtClean="0"/>
              <a:t>Capable</a:t>
            </a:r>
          </a:p>
        </p:txBody>
      </p:sp>
      <p:pic>
        <p:nvPicPr>
          <p:cNvPr id="4" name="Picture 2"/>
          <p:cNvPicPr>
            <a:picLocks noChangeAspect="1" noChangeArrowheads="1"/>
          </p:cNvPicPr>
          <p:nvPr/>
        </p:nvPicPr>
        <p:blipFill>
          <a:blip r:embed="rId3" cstate="print"/>
          <a:srcRect/>
          <a:stretch>
            <a:fillRect/>
          </a:stretch>
        </p:blipFill>
        <p:spPr bwMode="auto">
          <a:xfrm>
            <a:off x="3439885" y="1294373"/>
            <a:ext cx="5457371" cy="52157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582612" y="2325688"/>
            <a:ext cx="7748587" cy="1752600"/>
          </a:xfrm>
        </p:spPr>
        <p:txBody>
          <a:bodyPr/>
          <a:lstStyle/>
          <a:p>
            <a:pPr eaLnBrk="1" hangingPunct="1"/>
            <a:r>
              <a:rPr lang="en-GB" sz="2000" dirty="0" smtClean="0"/>
              <a:t/>
            </a:r>
            <a:br>
              <a:rPr lang="en-GB" sz="2000" dirty="0" smtClean="0"/>
            </a:br>
            <a:r>
              <a:rPr lang="en-GB" sz="3600" dirty="0" smtClean="0"/>
              <a:t>ONS – an introduction</a:t>
            </a:r>
          </a:p>
          <a:p>
            <a:pPr eaLnBrk="1" hangingPunct="1"/>
            <a:endParaRPr lang="en-GB" sz="2400" dirty="0" smtClean="0"/>
          </a:p>
          <a:p>
            <a:pPr eaLnBrk="1" hangingPunct="1"/>
            <a:r>
              <a:rPr lang="en-GB" sz="2400" dirty="0" smtClean="0"/>
              <a:t>Better statistics, better decisions</a:t>
            </a:r>
            <a:endParaRPr lang="en-GB" dirty="0" smtClean="0"/>
          </a:p>
          <a:p>
            <a:pPr eaLnBrk="1" hangingPunct="1"/>
            <a:endParaRPr lang="en-GB" b="1" dirty="0" smtClean="0"/>
          </a:p>
          <a:p>
            <a:pPr eaLnBrk="1" hangingPunct="1"/>
            <a:endParaRPr lang="en-GB" sz="2400" dirty="0" smtClean="0"/>
          </a:p>
          <a:p>
            <a:pPr eaLnBrk="1" hangingPunct="1"/>
            <a:r>
              <a:rPr lang="en-GB" sz="2400" dirty="0" smtClean="0"/>
              <a:t>Peter Fullerton</a:t>
            </a:r>
          </a:p>
          <a:p>
            <a:pPr eaLnBrk="1" hangingPunct="1"/>
            <a:r>
              <a:rPr lang="en-GB" sz="2400" dirty="0" smtClean="0"/>
              <a:t>Deputy Director</a:t>
            </a:r>
          </a:p>
          <a:p>
            <a:pPr eaLnBrk="1" hangingPunct="1"/>
            <a:r>
              <a:rPr lang="en-GB" sz="2400" dirty="0" smtClean="0"/>
              <a:t>Data Science Campus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NS White">
  <a:themeElements>
    <a:clrScheme name="ONS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NS Whi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NS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NS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NS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NS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NS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NS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NS Whi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NS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NS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NS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NS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NS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6761</TotalTime>
  <Words>396</Words>
  <Application>Microsoft Office PowerPoint</Application>
  <PresentationFormat>On-screen Show (4:3)</PresentationFormat>
  <Paragraphs>64</Paragraphs>
  <Slides>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MS PGothic</vt:lpstr>
      <vt:lpstr>ONS White</vt:lpstr>
      <vt:lpstr>PowerPoint Presentation</vt:lpstr>
      <vt:lpstr>PowerPoint Presentation</vt:lpstr>
      <vt:lpstr>PowerPoint Presentation</vt:lpstr>
      <vt:lpstr>Our mission</vt:lpstr>
      <vt:lpstr>Statistics are used everyday</vt:lpstr>
      <vt:lpstr>Just a normal day at the office...</vt:lpstr>
      <vt:lpstr>Innovative new products</vt:lpstr>
      <vt:lpstr>Making it happen</vt:lpstr>
      <vt:lpstr>PowerPoint Presentation</vt:lpstr>
    </vt:vector>
  </TitlesOfParts>
  <Company>Office for National Statistics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beertr</dc:creator>
  <cp:lastModifiedBy>insrv</cp:lastModifiedBy>
  <cp:revision>390</cp:revision>
  <dcterms:created xsi:type="dcterms:W3CDTF">2010-11-11T14:43:39Z</dcterms:created>
  <dcterms:modified xsi:type="dcterms:W3CDTF">2017-07-31T13:24:18Z</dcterms:modified>
</cp:coreProperties>
</file>