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  <p:sldMasterId id="2147483675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2" r:id="rId4"/>
    <p:sldId id="333" r:id="rId5"/>
    <p:sldId id="325" r:id="rId6"/>
    <p:sldId id="282" r:id="rId7"/>
    <p:sldId id="326" r:id="rId8"/>
    <p:sldId id="327" r:id="rId9"/>
    <p:sldId id="329" r:id="rId10"/>
    <p:sldId id="330" r:id="rId11"/>
    <p:sldId id="331" r:id="rId12"/>
    <p:sldId id="328" r:id="rId13"/>
    <p:sldId id="332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93A6"/>
    <a:srgbClr val="C17022"/>
    <a:srgbClr val="A1006F"/>
    <a:srgbClr val="455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4" autoAdjust="0"/>
    <p:restoredTop sz="93963" autoAdjust="0"/>
  </p:normalViewPr>
  <p:slideViewPr>
    <p:cSldViewPr>
      <p:cViewPr varScale="1">
        <p:scale>
          <a:sx n="109" d="100"/>
          <a:sy n="109" d="100"/>
        </p:scale>
        <p:origin x="15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06E4D0-5F97-4245-96F3-23E51A6424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1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AB0E64-52C8-47A9-9591-BA5DF9CD49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363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27238-0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3" descr="Top H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 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9250"/>
            <a:ext cx="18097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3B93A6">
              <a:alpha val="79999"/>
            </a:srgbClr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ound Single Corner Rectangle 7"/>
          <p:cNvSpPr/>
          <p:nvPr/>
        </p:nvSpPr>
        <p:spPr>
          <a:xfrm>
            <a:off x="360363" y="1260475"/>
            <a:ext cx="7740650" cy="1089025"/>
          </a:xfrm>
          <a:prstGeom prst="round1Rect">
            <a:avLst/>
          </a:prstGeom>
          <a:solidFill>
            <a:srgbClr val="48454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60363" y="1260475"/>
            <a:ext cx="7402512" cy="571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60363" y="1890713"/>
            <a:ext cx="7405687" cy="488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9240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38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1258888"/>
            <a:ext cx="2057400" cy="549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258888"/>
            <a:ext cx="6019800" cy="549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7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27238-0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3" descr="Top H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 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9250"/>
            <a:ext cx="18097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3B93A6">
              <a:alpha val="79999"/>
            </a:srgbClr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360363" y="1260475"/>
            <a:ext cx="7740650" cy="1089025"/>
          </a:xfrm>
          <a:prstGeom prst="round1Rect">
            <a:avLst/>
          </a:prstGeom>
          <a:solidFill>
            <a:srgbClr val="48454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60363" y="1260475"/>
            <a:ext cx="7402512" cy="571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60363" y="1890713"/>
            <a:ext cx="7405687" cy="488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3980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78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02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230438"/>
            <a:ext cx="3992563" cy="45259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3738" y="2230438"/>
            <a:ext cx="3992562" cy="4525962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58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3"/>
            <a:ext cx="8229600" cy="6480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997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353" y="19971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353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40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6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429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1052736"/>
            <a:ext cx="3008313" cy="99756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690" y="1052736"/>
            <a:ext cx="5111750" cy="5688632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40" y="2132857"/>
            <a:ext cx="3008313" cy="460851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10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410200" y="6391275"/>
            <a:ext cx="3086100" cy="365125"/>
          </a:xfrm>
        </p:spPr>
        <p:txBody>
          <a:bodyPr/>
          <a:lstStyle/>
          <a:p>
            <a:r>
              <a:rPr lang="en-US" dirty="0" smtClean="0"/>
              <a:t>Catherine Barnaby, Bath IMI.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59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31256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112474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87930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111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547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1258888"/>
            <a:ext cx="2057400" cy="549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258888"/>
            <a:ext cx="6019800" cy="549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5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10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230438"/>
            <a:ext cx="3992563" cy="45259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3738" y="2230438"/>
            <a:ext cx="3992562" cy="4525962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7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3"/>
            <a:ext cx="8229600" cy="6480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997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353" y="19971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353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36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5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47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1052736"/>
            <a:ext cx="3008313" cy="99756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690" y="1052736"/>
            <a:ext cx="5111750" cy="5688632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40" y="2132857"/>
            <a:ext cx="3008313" cy="460851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34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31256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112474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87930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665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Top Hu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Logo redrawn 43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7663"/>
            <a:ext cx="1809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3B93A6"/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2588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30438"/>
            <a:ext cx="813752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Catherine Barnaby, Bath IMI.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Top Hu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Logo redrawn 43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7663"/>
            <a:ext cx="1809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3B93A6"/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2588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30438"/>
            <a:ext cx="813752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97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.Barnaby@bath.ac.uk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632848" cy="4752528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Land Value Tax </a:t>
            </a:r>
          </a:p>
          <a:p>
            <a:pPr algn="ctr"/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London</a:t>
            </a:r>
          </a:p>
          <a:p>
            <a:pPr algn="ctr"/>
            <a:endParaRPr lang="en-GB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Barnaby</a:t>
            </a:r>
          </a:p>
          <a:p>
            <a:pPr algn="ctr"/>
            <a:r>
              <a:rPr lang="en-GB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.Barnaby@bath.ac.uk</a:t>
            </a:r>
          </a:p>
          <a:p>
            <a:pPr algn="ctr"/>
            <a:r>
              <a:rPr lang="en-GB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Bath IMI </a:t>
            </a:r>
          </a:p>
          <a:p>
            <a:pPr algn="ctr"/>
            <a:r>
              <a:rPr lang="en-GB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Bath Institute for Policy Research (IPR)</a:t>
            </a:r>
          </a:p>
          <a:p>
            <a:pPr algn="ctr"/>
            <a:endParaRPr lang="en-US" altLang="en-US" sz="2800" b="1" dirty="0" smtClean="0"/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6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5149" y="1124744"/>
            <a:ext cx="6480720" cy="936104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Results(3). </a:t>
            </a:r>
            <a:b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Non-Domestic LVT at 2.85%,  NNDR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159" y="2361542"/>
            <a:ext cx="7812732" cy="3972266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7" name="Image2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62193" y="2132856"/>
            <a:ext cx="8025698" cy="4279446"/>
          </a:xfrm>
          <a:prstGeom prst="rect">
            <a:avLst/>
          </a:prstGeom>
        </p:spPr>
      </p:pic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052736"/>
            <a:ext cx="2826773" cy="623861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72176"/>
            <a:ext cx="7812732" cy="397226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First UK qualitative work on LVT;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Lots of caveats, but does what’s needed;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Base for lots of other work: within-Borough variation, Borough-boundaries, value of being close to…;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Shows Boroughs which win or lose compared to current taxes.</a:t>
            </a:r>
          </a:p>
          <a:p>
            <a:pPr marL="0" indent="0">
              <a:lnSpc>
                <a:spcPct val="150000"/>
              </a:lnSpc>
            </a:pPr>
            <a:endParaRPr lang="en-GB" sz="18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Simple and effective methodology;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E</a:t>
            </a:r>
            <a:r>
              <a:rPr lang="en-GB" sz="1800" dirty="0" smtClean="0"/>
              <a:t>asily extends across UK;</a:t>
            </a:r>
          </a:p>
          <a:p>
            <a:pPr marL="0" indent="0">
              <a:lnSpc>
                <a:spcPct val="150000"/>
              </a:lnSpc>
            </a:pPr>
            <a:r>
              <a:rPr lang="en-GB" sz="3200" b="1" dirty="0" smtClean="0"/>
              <a:t>	Informed policy decisions</a:t>
            </a:r>
            <a:endParaRPr lang="en-GB" sz="2000" dirty="0" smtClean="0"/>
          </a:p>
          <a:p>
            <a:pPr marL="0" indent="0">
              <a:lnSpc>
                <a:spcPct val="150000"/>
              </a:lnSpc>
            </a:pPr>
            <a:endParaRPr lang="en-GB" sz="2000" dirty="0" smtClean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9792" y="1556792"/>
            <a:ext cx="3204220" cy="3151546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endParaRPr lang="en-GB" sz="2000" dirty="0" smtClean="0"/>
          </a:p>
          <a:p>
            <a:pPr marL="0" indent="0" algn="ctr">
              <a:lnSpc>
                <a:spcPct val="150000"/>
              </a:lnSpc>
            </a:pPr>
            <a:r>
              <a:rPr lang="en-GB" sz="3600" dirty="0" smtClean="0"/>
              <a:t>Thank-You</a:t>
            </a:r>
          </a:p>
          <a:p>
            <a:pPr marL="0" indent="0" algn="ctr">
              <a:lnSpc>
                <a:spcPct val="150000"/>
              </a:lnSpc>
            </a:pPr>
            <a:r>
              <a:rPr lang="en-GB" sz="3600" dirty="0" smtClean="0"/>
              <a:t>Questions?</a:t>
            </a:r>
          </a:p>
          <a:p>
            <a:pPr marL="0" indent="0"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508104" y="4833156"/>
            <a:ext cx="345638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GB" sz="2000" kern="0" dirty="0" smtClean="0"/>
              <a:t>Catherine Barnaby,</a:t>
            </a:r>
          </a:p>
          <a:p>
            <a:pPr marL="0" indent="0">
              <a:lnSpc>
                <a:spcPct val="150000"/>
              </a:lnSpc>
            </a:pPr>
            <a:r>
              <a:rPr lang="en-GB" sz="2000" kern="0" dirty="0" smtClean="0"/>
              <a:t>Bath IMI, </a:t>
            </a:r>
          </a:p>
          <a:p>
            <a:pPr marL="0" indent="0">
              <a:lnSpc>
                <a:spcPct val="150000"/>
              </a:lnSpc>
            </a:pPr>
            <a:r>
              <a:rPr lang="en-GB" sz="2000" kern="0" dirty="0" smtClean="0">
                <a:hlinkClick r:id="rId3"/>
              </a:rPr>
              <a:t>C.Barnaby@bath.ac.uk</a:t>
            </a:r>
            <a:endParaRPr lang="en-GB" sz="2000" kern="0" dirty="0" smtClean="0"/>
          </a:p>
          <a:p>
            <a:pPr marL="0" indent="0">
              <a:lnSpc>
                <a:spcPct val="150000"/>
              </a:lnSpc>
            </a:pPr>
            <a:endParaRPr lang="en-GB" kern="0" dirty="0" smtClean="0"/>
          </a:p>
          <a:p>
            <a:pPr marL="0" indent="0">
              <a:lnSpc>
                <a:spcPct val="150000"/>
              </a:lnSpc>
            </a:pPr>
            <a:endParaRPr lang="en-GB" kern="0" dirty="0" smtClean="0"/>
          </a:p>
          <a:p>
            <a:pPr marL="0" indent="0">
              <a:lnSpc>
                <a:spcPct val="150000"/>
              </a:lnSpc>
            </a:pPr>
            <a:r>
              <a:rPr lang="en-GB" kern="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kern="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632848" cy="4104455"/>
          </a:xfrm>
        </p:spPr>
        <p:txBody>
          <a:bodyPr/>
          <a:lstStyle/>
          <a:p>
            <a:pPr marL="0" indent="0"/>
            <a:endParaRPr lang="en-GB" dirty="0" smtClean="0"/>
          </a:p>
          <a:p>
            <a:pPr marL="0" indent="0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talk</a:t>
            </a:r>
            <a:endParaRPr lang="en-GB" sz="2800" b="1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Current property taxes;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Land value tax – what it is;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Land </a:t>
            </a:r>
            <a:r>
              <a:rPr lang="en-GB" altLang="en-US" dirty="0"/>
              <a:t>v</a:t>
            </a:r>
            <a:r>
              <a:rPr lang="en-GB" altLang="en-US" dirty="0" smtClean="0"/>
              <a:t>alue tax – how to estimate it;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Comparisons of LVT with current taxes.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16016" y="6212753"/>
            <a:ext cx="3086100" cy="365125"/>
          </a:xfrm>
        </p:spPr>
        <p:txBody>
          <a:bodyPr/>
          <a:lstStyle/>
          <a:p>
            <a:r>
              <a:rPr lang="en-US" dirty="0" smtClean="0"/>
              <a:t>Catherine Barnaby, Bath IMI.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8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68760"/>
            <a:ext cx="8229600" cy="576064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Property Tax (London)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7417643" cy="4104455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Council Tax(CT): Private dwellings, based on property value (banded). Paid every year;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Stamp Duty Land Tax (SDLT): Based on sale value with marginal banding. Paid when property changes ownership. </a:t>
            </a:r>
          </a:p>
          <a:p>
            <a:pPr marL="0" indent="0">
              <a:spcAft>
                <a:spcPts val="600"/>
              </a:spcAft>
            </a:pPr>
            <a:r>
              <a:rPr lang="en-GB" sz="1800" dirty="0" smtClean="0"/>
              <a:t>London 2015. Domestic SDLT=£3.0bn, Non-Domestic SDLT=£1.3bn;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National Non-Domestic Rates (NNDR): Business properties. Property is given rateable value; rate payable is set centrally.  </a:t>
            </a:r>
          </a:p>
          <a:p>
            <a:pPr marL="0" indent="0">
              <a:spcAft>
                <a:spcPts val="600"/>
              </a:spcAft>
            </a:pPr>
            <a:endParaRPr lang="en-GB" sz="1800" dirty="0" smtClean="0"/>
          </a:p>
          <a:p>
            <a:pPr marL="0" indent="0">
              <a:spcAft>
                <a:spcPts val="600"/>
              </a:spcAft>
            </a:pPr>
            <a:r>
              <a:rPr lang="en-GB" sz="1800" dirty="0" smtClean="0"/>
              <a:t>Other tax revenues - small in comparison. </a:t>
            </a:r>
          </a:p>
          <a:p>
            <a:pPr marL="0" indent="0">
              <a:spcAft>
                <a:spcPts val="600"/>
              </a:spcAft>
            </a:pPr>
            <a:r>
              <a:rPr lang="en-GB" sz="1800" dirty="0"/>
              <a:t>(</a:t>
            </a:r>
            <a:r>
              <a:rPr lang="en-GB" sz="1800" dirty="0" smtClean="0"/>
              <a:t>Annual tax on enveloped dwellings)</a:t>
            </a:r>
          </a:p>
          <a:p>
            <a:pPr marL="0" indent="0"/>
            <a:endParaRPr lang="en-GB" dirty="0"/>
          </a:p>
          <a:p>
            <a:pPr eaLnBrk="1" hangingPunct="1"/>
            <a:endParaRPr lang="en-US" altLang="en-US" dirty="0" smtClean="0"/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16016" y="6212753"/>
            <a:ext cx="3086100" cy="365125"/>
          </a:xfrm>
        </p:spPr>
        <p:txBody>
          <a:bodyPr/>
          <a:lstStyle/>
          <a:p>
            <a:r>
              <a:rPr lang="en-US" dirty="0" smtClean="0"/>
              <a:t>Catherine Barnaby, Bath IMI.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745" y="1165764"/>
            <a:ext cx="8229600" cy="576064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Value Tax, LVT </a:t>
            </a:r>
            <a: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(Denmark</a:t>
            </a:r>
            <a:r>
              <a:rPr lang="en-GB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New York</a:t>
            </a:r>
            <a: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…)</a:t>
            </a:r>
            <a:r>
              <a:rPr lang="en-GB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GB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745" y="1879323"/>
            <a:ext cx="7417643" cy="4104455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GB" b="1" dirty="0" smtClean="0"/>
              <a:t>Land</a:t>
            </a:r>
            <a:r>
              <a:rPr lang="en-GB" sz="1800" dirty="0" smtClean="0"/>
              <a:t> (not property) is given a value. </a:t>
            </a:r>
          </a:p>
          <a:p>
            <a:pPr marL="0" indent="0">
              <a:spcAft>
                <a:spcPts val="600"/>
              </a:spcAft>
            </a:pPr>
            <a:r>
              <a:rPr lang="en-GB" sz="1800" dirty="0" smtClean="0"/>
              <a:t>Tax payable is percentage of land value.</a:t>
            </a:r>
          </a:p>
          <a:p>
            <a:pPr marL="0" indent="0">
              <a:spcAft>
                <a:spcPts val="600"/>
              </a:spcAft>
            </a:pPr>
            <a:r>
              <a:rPr lang="en-GB" sz="1800" dirty="0" smtClean="0"/>
              <a:t>Why???   Reasons include:</a:t>
            </a:r>
          </a:p>
          <a:p>
            <a:pPr marL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R</a:t>
            </a:r>
            <a:r>
              <a:rPr lang="en-GB" sz="1800" dirty="0" smtClean="0"/>
              <a:t>ecovers value from society providing amenities, infrastructure (</a:t>
            </a:r>
            <a:r>
              <a:rPr lang="en-GB" sz="1800" dirty="0" err="1" smtClean="0"/>
              <a:t>Crossrail</a:t>
            </a:r>
            <a:r>
              <a:rPr lang="en-GB" sz="1800" dirty="0" smtClean="0"/>
              <a:t>, Roads, HS2) </a:t>
            </a:r>
            <a:r>
              <a:rPr lang="en-GB" sz="1800" dirty="0" err="1" smtClean="0"/>
              <a:t>etc</a:t>
            </a:r>
            <a:r>
              <a:rPr lang="en-GB" sz="1800" dirty="0" smtClean="0"/>
              <a:t>;</a:t>
            </a:r>
          </a:p>
          <a:p>
            <a:pPr marL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Encourages maximal use of land;</a:t>
            </a:r>
          </a:p>
          <a:p>
            <a:pPr marL="0" indent="0">
              <a:spcAft>
                <a:spcPts val="600"/>
              </a:spcAft>
            </a:pPr>
            <a:r>
              <a:rPr lang="en-GB" b="1" dirty="0" smtClean="0"/>
              <a:t>Lots</a:t>
            </a:r>
            <a:r>
              <a:rPr lang="en-GB" sz="1800" b="1" dirty="0" smtClean="0"/>
              <a:t> </a:t>
            </a:r>
            <a:r>
              <a:rPr lang="en-GB" sz="1800" dirty="0" smtClean="0"/>
              <a:t>of political studies, think-tank work, social commentaries…</a:t>
            </a:r>
          </a:p>
          <a:p>
            <a:pPr marL="0" indent="0">
              <a:spcAft>
                <a:spcPts val="600"/>
              </a:spcAft>
            </a:pPr>
            <a:r>
              <a:rPr lang="en-GB" b="1" dirty="0" smtClean="0"/>
              <a:t>But </a:t>
            </a:r>
            <a:r>
              <a:rPr lang="en-GB" sz="1800" dirty="0" smtClean="0"/>
              <a:t>no numbers to go with them. What level would need to be set in the UK? Will it give the expected re-distribution of tax burden?</a:t>
            </a:r>
          </a:p>
          <a:p>
            <a:pPr marL="0" indent="0">
              <a:spcAft>
                <a:spcPts val="600"/>
              </a:spcAft>
            </a:pPr>
            <a:r>
              <a:rPr lang="en-GB" sz="1800" dirty="0" smtClean="0"/>
              <a:t>Can be based on </a:t>
            </a:r>
            <a:r>
              <a:rPr lang="en-GB" sz="1800" dirty="0"/>
              <a:t>r</a:t>
            </a:r>
            <a:r>
              <a:rPr lang="en-GB" sz="1800" dirty="0" smtClean="0"/>
              <a:t>ental value (called Land Rental Value Tax).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268761"/>
            <a:ext cx="8229600" cy="576064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Estimating Land Value Tax (1)</a:t>
            </a:r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844825"/>
            <a:ext cx="7812732" cy="4608512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GB" dirty="0" smtClean="0"/>
              <a:t>Need a value for the land.  Could use </a:t>
            </a:r>
          </a:p>
          <a:p>
            <a:pPr marL="0" indent="0">
              <a:lnSpc>
                <a:spcPct val="150000"/>
              </a:lnSpc>
            </a:pPr>
            <a:r>
              <a:rPr lang="en-GB" dirty="0"/>
              <a:t>	</a:t>
            </a:r>
            <a:r>
              <a:rPr lang="en-GB" dirty="0" smtClean="0"/>
              <a:t>property value – rebuild cost</a:t>
            </a:r>
          </a:p>
          <a:p>
            <a:pPr marL="0" indent="0">
              <a:lnSpc>
                <a:spcPct val="150000"/>
              </a:lnSpc>
            </a:pPr>
            <a:r>
              <a:rPr lang="en-GB" dirty="0"/>
              <a:t>	</a:t>
            </a:r>
            <a:r>
              <a:rPr lang="en-GB" dirty="0" smtClean="0"/>
              <a:t>		</a:t>
            </a:r>
          </a:p>
          <a:p>
            <a:pPr marL="0" indent="0">
              <a:lnSpc>
                <a:spcPct val="150000"/>
              </a:lnSpc>
            </a:pPr>
            <a:r>
              <a:rPr lang="en-GB" dirty="0"/>
              <a:t>	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Mirrors an implementation.</a:t>
            </a:r>
            <a:endParaRPr lang="en-GB" dirty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No </a:t>
            </a:r>
            <a:r>
              <a:rPr lang="en-GB" dirty="0"/>
              <a:t>real </a:t>
            </a:r>
            <a:r>
              <a:rPr lang="en-GB" dirty="0" smtClean="0"/>
              <a:t>data in UK; </a:t>
            </a:r>
            <a:r>
              <a:rPr lang="en-GB" dirty="0"/>
              <a:t>time-consuming.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9463" y="3539623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Insurance Companies? Builders?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54463" y="3435387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Estate Agents?  </a:t>
            </a:r>
          </a:p>
          <a:p>
            <a:r>
              <a:rPr lang="en-GB" dirty="0" smtClean="0"/>
              <a:t>Land registry?  </a:t>
            </a:r>
            <a:r>
              <a:rPr lang="en-GB" dirty="0"/>
              <a:t>Builders? </a:t>
            </a:r>
            <a:endParaRPr lang="en-GB" dirty="0" smtClean="0"/>
          </a:p>
          <a:p>
            <a:r>
              <a:rPr lang="en-GB" dirty="0" smtClean="0"/>
              <a:t>What is “similar”?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2648852" y="3140968"/>
            <a:ext cx="338972" cy="2601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220072" y="3140968"/>
            <a:ext cx="288032" cy="2944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1979712" y="3401124"/>
            <a:ext cx="1944216" cy="1292662"/>
          </a:xfrm>
          <a:prstGeom prst="flowChartProcess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551236" y="3435387"/>
            <a:ext cx="2541043" cy="929717"/>
          </a:xfrm>
          <a:prstGeom prst="flowChartProcess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268761"/>
            <a:ext cx="8229600" cy="576064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Estimating Land Value Tax (2)</a:t>
            </a:r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856650"/>
            <a:ext cx="7812732" cy="4608512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GB" dirty="0" smtClean="0"/>
              <a:t>Or at a Borough level, use: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ypical land value per hectare;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Number of hectares occupied by property.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 Lots of drawbacks: accuracy, timeliness….</a:t>
            </a:r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	But… sufficient for a first-estimate.</a:t>
            </a: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27979" y="393822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Generalised Land-use Database  (GLUD)</a:t>
            </a:r>
            <a:endParaRPr lang="en-GB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38731" y="203837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House of Commons Library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5738731" y="1992298"/>
            <a:ext cx="2225430" cy="748057"/>
          </a:xfrm>
          <a:prstGeom prst="flowChartProcess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5479224" y="3938229"/>
            <a:ext cx="2541043" cy="714908"/>
          </a:xfrm>
          <a:prstGeom prst="flowChartProcess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8461354">
            <a:off x="6451016" y="3565739"/>
            <a:ext cx="225348" cy="5334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3061354">
            <a:off x="5494018" y="2324177"/>
            <a:ext cx="225348" cy="5334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5159" y="1266945"/>
            <a:ext cx="8229600" cy="1065863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Estimating Land Value Tax (3)</a:t>
            </a:r>
            <a:b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 to other taxes.</a:t>
            </a:r>
          </a:p>
        </p:txBody>
      </p:sp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159" y="2361542"/>
            <a:ext cx="7812732" cy="3972266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GB" sz="2000" dirty="0" smtClean="0"/>
              <a:t>Keep total revenue constant.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Sets LVT percentage</a:t>
            </a:r>
            <a:r>
              <a:rPr lang="en-GB" sz="2000" dirty="0"/>
              <a:t>;</a:t>
            </a:r>
            <a:r>
              <a:rPr lang="en-GB" sz="2000" dirty="0" smtClean="0"/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alculate revenues;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ompare by Borough. </a:t>
            </a:r>
          </a:p>
          <a:p>
            <a:pPr marL="0" indent="0">
              <a:lnSpc>
                <a:spcPct val="150000"/>
              </a:lnSpc>
            </a:pPr>
            <a:r>
              <a:rPr lang="en-GB" sz="2000" dirty="0" smtClean="0"/>
              <a:t>Dwellings – area of buildings, or </a:t>
            </a:r>
            <a:r>
              <a:rPr lang="en-GB" sz="2000" dirty="0" err="1" smtClean="0"/>
              <a:t>building+garden</a:t>
            </a:r>
            <a:r>
              <a:rPr lang="en-GB" sz="2000" dirty="0" smtClean="0"/>
              <a:t>?</a:t>
            </a:r>
          </a:p>
          <a:p>
            <a:pPr marL="0" indent="0">
              <a:lnSpc>
                <a:spcPct val="150000"/>
              </a:lnSpc>
            </a:pPr>
            <a:r>
              <a:rPr lang="en-GB" sz="2000" dirty="0" smtClean="0"/>
              <a:t>Domestic LVT rate = Non-domestic LVT rate?</a:t>
            </a:r>
          </a:p>
          <a:p>
            <a:pPr marL="0" indent="0">
              <a:lnSpc>
                <a:spcPct val="150000"/>
              </a:lnSpc>
            </a:pPr>
            <a:r>
              <a:rPr lang="en-GB" sz="2000" dirty="0" smtClean="0"/>
              <a:t>Plots: Order Boroughs by percentage increase in revenue.</a:t>
            </a:r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5149" y="1124744"/>
            <a:ext cx="6480720" cy="936104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Results(1). </a:t>
            </a:r>
            <a:b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LVT at 1.04%,  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159" y="2361542"/>
            <a:ext cx="7812732" cy="3972266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7" name="Image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49077" y="2135769"/>
            <a:ext cx="8064896" cy="4063674"/>
          </a:xfrm>
          <a:prstGeom prst="rect">
            <a:avLst/>
          </a:prstGeom>
        </p:spPr>
      </p:pic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5149" y="1124744"/>
            <a:ext cx="6480720" cy="623861"/>
          </a:xfrm>
        </p:spPr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Results(2). </a:t>
            </a:r>
            <a:b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LVT at 1.97%,  CT+SD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159" y="2361542"/>
            <a:ext cx="7812732" cy="3972266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5" name="Image1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2060848"/>
            <a:ext cx="7848872" cy="4470641"/>
          </a:xfrm>
          <a:prstGeom prst="rect">
            <a:avLst/>
          </a:prstGeom>
        </p:spPr>
      </p:pic>
      <p:pic>
        <p:nvPicPr>
          <p:cNvPr id="6" name="Picture 5" descr="C:\Users\adscvy\AppData\Local\Microsoft\Windows\Temporary Internet Files\Content.Word\IMI-logo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5" y="5949280"/>
            <a:ext cx="756841" cy="748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Catherine Barnaby, Bath IMI.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 Template</Template>
  <TotalTime>0</TotalTime>
  <Words>523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Custom Design</vt:lpstr>
      <vt:lpstr>1_Custom Design</vt:lpstr>
      <vt:lpstr>PowerPoint Presentation</vt:lpstr>
      <vt:lpstr>PowerPoint Presentation</vt:lpstr>
      <vt:lpstr>Types of Property Tax (London)</vt:lpstr>
      <vt:lpstr>Land Value Tax, LVT (Denmark, New York…)  </vt:lpstr>
      <vt:lpstr>Estimating Land Value Tax (1)</vt:lpstr>
      <vt:lpstr>Estimating Land Value Tax (2)</vt:lpstr>
      <vt:lpstr>Estimating Land Value Tax (3) Comparing to other taxes.</vt:lpstr>
      <vt:lpstr>Results(1).  Domestic LVT at 1.04%,  CT</vt:lpstr>
      <vt:lpstr>Results(2).  Domestic LVT at 1.97%,  CT+SD</vt:lpstr>
      <vt:lpstr>Results(3).  Non-Domestic LVT at 2.85%,  NNDR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2017-06-01T21:15:47Z</dcterms:created>
  <dcterms:modified xsi:type="dcterms:W3CDTF">2017-07-31T10:47:03Z</dcterms:modified>
</cp:coreProperties>
</file>