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9" r:id="rId1"/>
    <p:sldMasterId id="2147483675" r:id="rId2"/>
  </p:sldMasterIdLst>
  <p:notesMasterIdLst>
    <p:notesMasterId r:id="rId15"/>
  </p:notesMasterIdLst>
  <p:handoutMasterIdLst>
    <p:handoutMasterId r:id="rId16"/>
  </p:handoutMasterIdLst>
  <p:sldIdLst>
    <p:sldId id="269" r:id="rId3"/>
    <p:sldId id="272" r:id="rId4"/>
    <p:sldId id="333" r:id="rId5"/>
    <p:sldId id="325" r:id="rId6"/>
    <p:sldId id="282" r:id="rId7"/>
    <p:sldId id="326" r:id="rId8"/>
    <p:sldId id="327" r:id="rId9"/>
    <p:sldId id="329" r:id="rId10"/>
    <p:sldId id="330" r:id="rId11"/>
    <p:sldId id="331" r:id="rId12"/>
    <p:sldId id="328" r:id="rId13"/>
    <p:sldId id="332" r:id="rId1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93A6"/>
    <a:srgbClr val="C17022"/>
    <a:srgbClr val="A1006F"/>
    <a:srgbClr val="4553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44" autoAdjust="0"/>
    <p:restoredTop sz="93963" autoAdjust="0"/>
  </p:normalViewPr>
  <p:slideViewPr>
    <p:cSldViewPr>
      <p:cViewPr varScale="1">
        <p:scale>
          <a:sx n="109" d="100"/>
          <a:sy n="109" d="100"/>
        </p:scale>
        <p:origin x="1536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D06E4D0-5F97-4245-96F3-23E51A64244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3132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3AB0E64-52C8-47A9-9591-BA5DF9CD49B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773635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6" descr="27238-014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3" descr="Top Hu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8775"/>
            <a:ext cx="6481763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Logo 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6388" y="349250"/>
            <a:ext cx="1809750" cy="60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8640763" y="0"/>
            <a:ext cx="503237" cy="6858000"/>
          </a:xfrm>
          <a:prstGeom prst="rect">
            <a:avLst/>
          </a:prstGeom>
          <a:solidFill>
            <a:srgbClr val="3B93A6">
              <a:alpha val="79999"/>
            </a:srgbClr>
          </a:solidFill>
          <a:ln w="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Round Single Corner Rectangle 7"/>
          <p:cNvSpPr/>
          <p:nvPr/>
        </p:nvSpPr>
        <p:spPr>
          <a:xfrm>
            <a:off x="360363" y="1260475"/>
            <a:ext cx="7740650" cy="1089025"/>
          </a:xfrm>
          <a:prstGeom prst="round1Rect">
            <a:avLst/>
          </a:prstGeom>
          <a:solidFill>
            <a:srgbClr val="484542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360363" y="1260475"/>
            <a:ext cx="7402512" cy="5715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360363" y="1890713"/>
            <a:ext cx="7405687" cy="4889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192404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5385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0975" y="1258888"/>
            <a:ext cx="2057400" cy="54975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8775" y="1258888"/>
            <a:ext cx="6019800" cy="54975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9798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6" descr="27238-014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3" descr="Top Hu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8775"/>
            <a:ext cx="6481763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Logo 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6388" y="349250"/>
            <a:ext cx="1809750" cy="60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8640763" y="0"/>
            <a:ext cx="503237" cy="6858000"/>
          </a:xfrm>
          <a:prstGeom prst="rect">
            <a:avLst/>
          </a:prstGeom>
          <a:solidFill>
            <a:srgbClr val="3B93A6">
              <a:alpha val="79999"/>
            </a:srgbClr>
          </a:solidFill>
          <a:ln w="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ound Single Corner Rectangle 7"/>
          <p:cNvSpPr/>
          <p:nvPr/>
        </p:nvSpPr>
        <p:spPr>
          <a:xfrm>
            <a:off x="360363" y="1260475"/>
            <a:ext cx="7740650" cy="1089025"/>
          </a:xfrm>
          <a:prstGeom prst="round1Rect">
            <a:avLst/>
          </a:prstGeom>
          <a:solidFill>
            <a:srgbClr val="484542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360363" y="1260475"/>
            <a:ext cx="7402512" cy="5715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360363" y="1890713"/>
            <a:ext cx="7405687" cy="4889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739800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5784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90205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775" y="2230438"/>
            <a:ext cx="3992563" cy="452596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03738" y="2230438"/>
            <a:ext cx="3992562" cy="4525962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89583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24743"/>
            <a:ext cx="8229600" cy="64807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199715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3528" y="26369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1353" y="199715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11353" y="26369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02400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768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14291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840" y="1052736"/>
            <a:ext cx="3008313" cy="99756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0690" y="1052736"/>
            <a:ext cx="5111750" cy="5688632"/>
          </a:xfrm>
        </p:spPr>
        <p:txBody>
          <a:bodyPr/>
          <a:lstStyle>
            <a:lvl1pPr>
              <a:defRPr sz="2400"/>
            </a:lvl1pPr>
            <a:lvl2pPr>
              <a:defRPr sz="2800"/>
            </a:lvl2pPr>
            <a:lvl3pPr>
              <a:defRPr sz="1800"/>
            </a:lvl3pPr>
            <a:lvl4pPr>
              <a:defRPr sz="18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840" y="2132857"/>
            <a:ext cx="3008313" cy="4608512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5106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410200" y="6391275"/>
            <a:ext cx="3086100" cy="365125"/>
          </a:xfrm>
        </p:spPr>
        <p:txBody>
          <a:bodyPr/>
          <a:lstStyle/>
          <a:p>
            <a:r>
              <a:rPr lang="en-US" dirty="0" smtClean="0"/>
              <a:t>Catherine Barnaby, Bath IMI.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159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5312569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63688" y="1124744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63688" y="5879307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01112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95473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0975" y="1258888"/>
            <a:ext cx="2057400" cy="54975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8775" y="1258888"/>
            <a:ext cx="6019800" cy="54975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3857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6108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775" y="2230438"/>
            <a:ext cx="3992563" cy="452596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03738" y="2230438"/>
            <a:ext cx="3992562" cy="4525962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6744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24743"/>
            <a:ext cx="8229600" cy="64807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199715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3528" y="26369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1353" y="199715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11353" y="26369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0362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058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6474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840" y="1052736"/>
            <a:ext cx="3008313" cy="99756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0690" y="1052736"/>
            <a:ext cx="5111750" cy="5688632"/>
          </a:xfrm>
        </p:spPr>
        <p:txBody>
          <a:bodyPr/>
          <a:lstStyle>
            <a:lvl1pPr>
              <a:defRPr sz="2400"/>
            </a:lvl1pPr>
            <a:lvl2pPr>
              <a:defRPr sz="2800"/>
            </a:lvl2pPr>
            <a:lvl3pPr>
              <a:defRPr sz="1800"/>
            </a:lvl3pPr>
            <a:lvl4pPr>
              <a:defRPr sz="18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840" y="2132857"/>
            <a:ext cx="3008313" cy="4608512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5342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5312569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63688" y="1124744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63688" y="5879307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06659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Top Hum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8775"/>
            <a:ext cx="6481763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9" descr="Logo redrawn 43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6388" y="347663"/>
            <a:ext cx="180975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10"/>
          <p:cNvSpPr>
            <a:spLocks noChangeArrowheads="1"/>
          </p:cNvSpPr>
          <p:nvPr/>
        </p:nvSpPr>
        <p:spPr bwMode="auto">
          <a:xfrm>
            <a:off x="8640763" y="0"/>
            <a:ext cx="503237" cy="6858000"/>
          </a:xfrm>
          <a:prstGeom prst="rect">
            <a:avLst/>
          </a:prstGeom>
          <a:solidFill>
            <a:srgbClr val="3B93A6"/>
          </a:solidFill>
          <a:ln w="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9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1258888"/>
            <a:ext cx="82296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30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2230438"/>
            <a:ext cx="8137525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Catherine Barnaby, Bath IMI. 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45535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45535F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45535F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45535F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45535F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45535F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45535F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45535F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45535F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Top Hum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8775"/>
            <a:ext cx="6481763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9" descr="Logo redrawn 43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6388" y="347663"/>
            <a:ext cx="180975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10"/>
          <p:cNvSpPr>
            <a:spLocks noChangeArrowheads="1"/>
          </p:cNvSpPr>
          <p:nvPr/>
        </p:nvSpPr>
        <p:spPr bwMode="auto">
          <a:xfrm>
            <a:off x="8640763" y="0"/>
            <a:ext cx="503237" cy="6858000"/>
          </a:xfrm>
          <a:prstGeom prst="rect">
            <a:avLst/>
          </a:prstGeom>
          <a:solidFill>
            <a:srgbClr val="3B93A6"/>
          </a:solidFill>
          <a:ln w="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1258888"/>
            <a:ext cx="82296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30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2230438"/>
            <a:ext cx="8137525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29730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45535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45535F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45535F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45535F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45535F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45535F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45535F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45535F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45535F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C.Barnaby@bath.ac.uk" TargetMode="Externa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340768"/>
            <a:ext cx="7632848" cy="4752528"/>
          </a:xfrm>
        </p:spPr>
        <p:txBody>
          <a:bodyPr/>
          <a:lstStyle/>
          <a:p>
            <a:pPr algn="ctr"/>
            <a:r>
              <a:rPr lang="en-GB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Land Value Tax </a:t>
            </a:r>
          </a:p>
          <a:p>
            <a:pPr algn="ctr"/>
            <a:r>
              <a:rPr lang="en-GB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in London</a:t>
            </a:r>
          </a:p>
          <a:p>
            <a:pPr algn="ctr"/>
            <a:endParaRPr lang="en-GB" sz="4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Catherine Barnaby</a:t>
            </a:r>
          </a:p>
          <a:p>
            <a:pPr algn="ctr"/>
            <a:r>
              <a:rPr lang="en-GB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GB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.Barnaby@bath.ac.uk</a:t>
            </a:r>
          </a:p>
          <a:p>
            <a:pPr algn="ctr"/>
            <a:r>
              <a:rPr lang="en-GB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Bath IMI </a:t>
            </a:r>
          </a:p>
          <a:p>
            <a:pPr algn="ctr"/>
            <a:r>
              <a:rPr lang="en-GB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Bath Institute for Policy Research (IPR)</a:t>
            </a:r>
          </a:p>
          <a:p>
            <a:pPr algn="ctr"/>
            <a:endParaRPr lang="en-US" altLang="en-US" sz="2800" b="1" dirty="0" smtClean="0"/>
          </a:p>
        </p:txBody>
      </p:sp>
      <p:pic>
        <p:nvPicPr>
          <p:cNvPr id="6" name="Picture 5" descr="C:\Users\adscvy\AppData\Local\Microsoft\Windows\Temporary Internet Files\Content.Word\IMI-logo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05" y="5949280"/>
            <a:ext cx="756841" cy="7480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963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75149" y="1124744"/>
            <a:ext cx="6480720" cy="936104"/>
          </a:xfrm>
        </p:spPr>
        <p:txBody>
          <a:bodyPr/>
          <a:lstStyle/>
          <a:p>
            <a:r>
              <a:rPr lang="en-GB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Results(3). </a:t>
            </a:r>
            <a:br>
              <a:rPr lang="en-GB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Non-Domestic LVT at 2.85%,  NNDR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159" y="2361542"/>
            <a:ext cx="7812732" cy="3972266"/>
          </a:xfrm>
        </p:spPr>
        <p:txBody>
          <a:bodyPr/>
          <a:lstStyle/>
          <a:p>
            <a:pPr marL="0" indent="0">
              <a:lnSpc>
                <a:spcPct val="150000"/>
              </a:lnSpc>
            </a:pPr>
            <a:endParaRPr lang="en-GB" dirty="0"/>
          </a:p>
          <a:p>
            <a:pPr marL="0" indent="0">
              <a:lnSpc>
                <a:spcPct val="150000"/>
              </a:lnSpc>
            </a:pPr>
            <a:endParaRPr lang="en-GB" dirty="0" smtClean="0"/>
          </a:p>
          <a:p>
            <a:pPr marL="0" indent="0">
              <a:lnSpc>
                <a:spcPct val="150000"/>
              </a:lnSpc>
            </a:pPr>
            <a:r>
              <a:rPr lang="en-GB" dirty="0" smtClean="0"/>
              <a:t> </a:t>
            </a:r>
            <a:endParaRPr lang="en-GB" dirty="0"/>
          </a:p>
          <a:p>
            <a:pPr marL="285750" indent="-285750">
              <a:buFont typeface="Arial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itchFamily="34" charset="0"/>
              <a:buChar char="•"/>
            </a:pPr>
            <a:endParaRPr lang="en-GB" dirty="0"/>
          </a:p>
        </p:txBody>
      </p:sp>
      <p:pic>
        <p:nvPicPr>
          <p:cNvPr id="7" name="Image2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462193" y="2132856"/>
            <a:ext cx="8025698" cy="4279446"/>
          </a:xfrm>
          <a:prstGeom prst="rect">
            <a:avLst/>
          </a:prstGeom>
        </p:spPr>
      </p:pic>
      <p:pic>
        <p:nvPicPr>
          <p:cNvPr id="6" name="Picture 5" descr="C:\Users\adscvy\AppData\Local\Microsoft\Windows\Temporary Internet Files\Content.Word\IMI-logo.g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05" y="5949280"/>
            <a:ext cx="756841" cy="74805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Catherine Barnaby, Bath IMI.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90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1052736"/>
            <a:ext cx="2826773" cy="623861"/>
          </a:xfrm>
        </p:spPr>
        <p:txBody>
          <a:bodyPr/>
          <a:lstStyle/>
          <a:p>
            <a:r>
              <a:rPr lang="en-GB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</a:p>
        </p:txBody>
      </p:sp>
      <p:pic>
        <p:nvPicPr>
          <p:cNvPr id="6" name="Picture 5" descr="C:\Users\adscvy\AppData\Local\Microsoft\Windows\Temporary Internet Files\Content.Word\IMI-logo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05" y="5949280"/>
            <a:ext cx="756841" cy="74805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1672176"/>
            <a:ext cx="7812732" cy="3972266"/>
          </a:xfrm>
        </p:spPr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 smtClean="0"/>
              <a:t>First UK qualitative work on LVT;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 smtClean="0"/>
              <a:t>Lots of caveats, but does what’s needed;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 smtClean="0"/>
              <a:t>Base for lots of other work: within-Borough variation, Borough-boundaries, value of being close to…; 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 smtClean="0"/>
              <a:t>Shows Boroughs which win or lose compared to current taxes.</a:t>
            </a:r>
          </a:p>
          <a:p>
            <a:pPr marL="0" indent="0">
              <a:lnSpc>
                <a:spcPct val="150000"/>
              </a:lnSpc>
            </a:pPr>
            <a:endParaRPr lang="en-GB" sz="1800" dirty="0" smtClean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 smtClean="0"/>
              <a:t>Simple and effective methodology; 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/>
              <a:t>E</a:t>
            </a:r>
            <a:r>
              <a:rPr lang="en-GB" sz="1800" dirty="0" smtClean="0"/>
              <a:t>asily extends across UK;</a:t>
            </a:r>
          </a:p>
          <a:p>
            <a:pPr marL="0" indent="0">
              <a:lnSpc>
                <a:spcPct val="150000"/>
              </a:lnSpc>
            </a:pPr>
            <a:r>
              <a:rPr lang="en-GB" sz="3200" b="1" dirty="0" smtClean="0"/>
              <a:t>	Informed policy decisions</a:t>
            </a:r>
            <a:endParaRPr lang="en-GB" sz="2000" dirty="0" smtClean="0"/>
          </a:p>
          <a:p>
            <a:pPr marL="0" indent="0">
              <a:lnSpc>
                <a:spcPct val="150000"/>
              </a:lnSpc>
            </a:pPr>
            <a:endParaRPr lang="en-GB" sz="2000" dirty="0" smtClean="0"/>
          </a:p>
          <a:p>
            <a:pPr marL="0" indent="0">
              <a:lnSpc>
                <a:spcPct val="150000"/>
              </a:lnSpc>
            </a:pPr>
            <a:endParaRPr lang="en-GB" dirty="0" smtClean="0"/>
          </a:p>
          <a:p>
            <a:pPr marL="0" indent="0">
              <a:lnSpc>
                <a:spcPct val="150000"/>
              </a:lnSpc>
            </a:pPr>
            <a:endParaRPr lang="en-GB" dirty="0"/>
          </a:p>
          <a:p>
            <a:pPr marL="0" indent="0">
              <a:lnSpc>
                <a:spcPct val="150000"/>
              </a:lnSpc>
            </a:pPr>
            <a:endParaRPr lang="en-GB" dirty="0" smtClean="0"/>
          </a:p>
          <a:p>
            <a:pPr marL="0" indent="0">
              <a:lnSpc>
                <a:spcPct val="150000"/>
              </a:lnSpc>
            </a:pPr>
            <a:r>
              <a:rPr lang="en-GB" dirty="0" smtClean="0"/>
              <a:t> </a:t>
            </a:r>
            <a:endParaRPr lang="en-GB" dirty="0"/>
          </a:p>
          <a:p>
            <a:pPr marL="285750" indent="-285750">
              <a:buFont typeface="Arial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itchFamily="34" charset="0"/>
              <a:buChar char="•"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Catherine Barnaby, Bath IMI.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04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Users\adscvy\AppData\Local\Microsoft\Windows\Temporary Internet Files\Content.Word\IMI-logo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05" y="5949280"/>
            <a:ext cx="756841" cy="74805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699792" y="1556792"/>
            <a:ext cx="3204220" cy="3151546"/>
          </a:xfrm>
        </p:spPr>
        <p:txBody>
          <a:bodyPr/>
          <a:lstStyle/>
          <a:p>
            <a:pPr marL="0" indent="0">
              <a:lnSpc>
                <a:spcPct val="150000"/>
              </a:lnSpc>
            </a:pPr>
            <a:endParaRPr lang="en-GB" sz="2000" dirty="0" smtClean="0"/>
          </a:p>
          <a:p>
            <a:pPr marL="0" indent="0" algn="ctr">
              <a:lnSpc>
                <a:spcPct val="150000"/>
              </a:lnSpc>
            </a:pPr>
            <a:r>
              <a:rPr lang="en-GB" sz="3600" dirty="0" smtClean="0"/>
              <a:t>Thank-You</a:t>
            </a:r>
          </a:p>
          <a:p>
            <a:pPr marL="0" indent="0" algn="ctr">
              <a:lnSpc>
                <a:spcPct val="150000"/>
              </a:lnSpc>
            </a:pPr>
            <a:r>
              <a:rPr lang="en-GB" sz="3600" dirty="0" smtClean="0"/>
              <a:t>Questions?</a:t>
            </a:r>
          </a:p>
          <a:p>
            <a:pPr marL="0" indent="0">
              <a:lnSpc>
                <a:spcPct val="150000"/>
              </a:lnSpc>
            </a:pPr>
            <a:endParaRPr lang="en-GB" dirty="0"/>
          </a:p>
          <a:p>
            <a:pPr marL="0" indent="0">
              <a:lnSpc>
                <a:spcPct val="150000"/>
              </a:lnSpc>
            </a:pPr>
            <a:endParaRPr lang="en-GB" dirty="0" smtClean="0"/>
          </a:p>
          <a:p>
            <a:pPr marL="0" indent="0">
              <a:lnSpc>
                <a:spcPct val="150000"/>
              </a:lnSpc>
            </a:pPr>
            <a:r>
              <a:rPr lang="en-GB" dirty="0" smtClean="0"/>
              <a:t> </a:t>
            </a:r>
            <a:endParaRPr lang="en-GB" dirty="0"/>
          </a:p>
          <a:p>
            <a:pPr marL="285750" indent="-285750">
              <a:buFont typeface="Arial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itchFamily="34" charset="0"/>
              <a:buChar char="•"/>
            </a:pPr>
            <a:endParaRPr lang="en-GB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 bwMode="auto">
          <a:xfrm>
            <a:off x="5508104" y="4833156"/>
            <a:ext cx="3456384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150000"/>
              </a:lnSpc>
            </a:pPr>
            <a:r>
              <a:rPr lang="en-GB" sz="2000" kern="0" dirty="0" smtClean="0"/>
              <a:t>Catherine Barnaby,</a:t>
            </a:r>
          </a:p>
          <a:p>
            <a:pPr marL="0" indent="0">
              <a:lnSpc>
                <a:spcPct val="150000"/>
              </a:lnSpc>
            </a:pPr>
            <a:r>
              <a:rPr lang="en-GB" sz="2000" kern="0" dirty="0" smtClean="0"/>
              <a:t>Bath IMI, </a:t>
            </a:r>
          </a:p>
          <a:p>
            <a:pPr marL="0" indent="0">
              <a:lnSpc>
                <a:spcPct val="150000"/>
              </a:lnSpc>
            </a:pPr>
            <a:r>
              <a:rPr lang="en-GB" sz="2000" kern="0" dirty="0" smtClean="0">
                <a:hlinkClick r:id="rId3"/>
              </a:rPr>
              <a:t>C.Barnaby@bath.ac.uk</a:t>
            </a:r>
            <a:endParaRPr lang="en-GB" sz="2000" kern="0" dirty="0" smtClean="0"/>
          </a:p>
          <a:p>
            <a:pPr marL="0" indent="0">
              <a:lnSpc>
                <a:spcPct val="150000"/>
              </a:lnSpc>
            </a:pPr>
            <a:endParaRPr lang="en-GB" kern="0" dirty="0" smtClean="0"/>
          </a:p>
          <a:p>
            <a:pPr marL="0" indent="0">
              <a:lnSpc>
                <a:spcPct val="150000"/>
              </a:lnSpc>
            </a:pPr>
            <a:endParaRPr lang="en-GB" kern="0" dirty="0" smtClean="0"/>
          </a:p>
          <a:p>
            <a:pPr marL="0" indent="0">
              <a:lnSpc>
                <a:spcPct val="150000"/>
              </a:lnSpc>
            </a:pPr>
            <a:r>
              <a:rPr lang="en-GB" kern="0" dirty="0" smtClean="0"/>
              <a:t> </a:t>
            </a:r>
          </a:p>
          <a:p>
            <a:pPr marL="285750" indent="-285750">
              <a:buFont typeface="Arial" pitchFamily="34" charset="0"/>
              <a:buChar char="•"/>
            </a:pPr>
            <a:endParaRPr lang="en-GB" kern="0" dirty="0" smtClean="0"/>
          </a:p>
          <a:p>
            <a:pPr marL="285750" indent="-285750">
              <a:buFont typeface="Arial" pitchFamily="34" charset="0"/>
              <a:buChar char="•"/>
            </a:pPr>
            <a:endParaRPr lang="en-GB" kern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58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556792"/>
            <a:ext cx="7632848" cy="4104455"/>
          </a:xfrm>
        </p:spPr>
        <p:txBody>
          <a:bodyPr/>
          <a:lstStyle/>
          <a:p>
            <a:pPr marL="0" indent="0"/>
            <a:endParaRPr lang="en-GB" dirty="0" smtClean="0"/>
          </a:p>
          <a:p>
            <a:pPr marL="0" indent="0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Overview of talk</a:t>
            </a:r>
            <a:endParaRPr lang="en-GB" sz="2800" b="1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GB" altLang="en-US" dirty="0" smtClean="0"/>
              <a:t>Current property taxes;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GB" altLang="en-US" dirty="0" smtClean="0"/>
              <a:t>Land value tax – what it is; 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GB" altLang="en-US" dirty="0" smtClean="0"/>
              <a:t>Land </a:t>
            </a:r>
            <a:r>
              <a:rPr lang="en-GB" altLang="en-US" dirty="0"/>
              <a:t>v</a:t>
            </a:r>
            <a:r>
              <a:rPr lang="en-GB" altLang="en-US" dirty="0" smtClean="0"/>
              <a:t>alue tax – how to estimate it;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GB" altLang="en-US" dirty="0" smtClean="0"/>
              <a:t>Comparisons of LVT with current taxes.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en-US" altLang="en-US" dirty="0" smtClean="0"/>
          </a:p>
        </p:txBody>
      </p:sp>
      <p:pic>
        <p:nvPicPr>
          <p:cNvPr id="6" name="Picture 5" descr="C:\Users\adscvy\AppData\Local\Microsoft\Windows\Temporary Internet Files\Content.Word\IMI-logo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49280"/>
            <a:ext cx="756841" cy="74805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716016" y="6212753"/>
            <a:ext cx="3086100" cy="365125"/>
          </a:xfrm>
        </p:spPr>
        <p:txBody>
          <a:bodyPr/>
          <a:lstStyle/>
          <a:p>
            <a:r>
              <a:rPr lang="en-US" dirty="0" smtClean="0"/>
              <a:t>Catherine Barnaby, Bath IMI.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283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268760"/>
            <a:ext cx="8229600" cy="576064"/>
          </a:xfrm>
        </p:spPr>
        <p:txBody>
          <a:bodyPr/>
          <a:lstStyle/>
          <a:p>
            <a:r>
              <a:rPr lang="en-GB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Types of Property Tax (London)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988840"/>
            <a:ext cx="7417643" cy="4104455"/>
          </a:xfrm>
        </p:spPr>
        <p:txBody>
          <a:bodyPr/>
          <a:lstStyle/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 smtClean="0"/>
              <a:t>Council Tax(CT): Private dwellings, based on property value (banded). Paid every year;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 smtClean="0"/>
              <a:t>Stamp Duty Land Tax (SDLT): Based on sale value with marginal banding. Paid when property changes ownership. </a:t>
            </a:r>
          </a:p>
          <a:p>
            <a:pPr marL="0" indent="0">
              <a:spcAft>
                <a:spcPts val="600"/>
              </a:spcAft>
            </a:pPr>
            <a:r>
              <a:rPr lang="en-GB" sz="1800" dirty="0" smtClean="0"/>
              <a:t>London 2015. Domestic SDLT=£3.0bn, Non-Domestic SDLT=£1.3bn;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 smtClean="0"/>
              <a:t>National Non-Domestic Rates (NNDR): Business properties. Property is given rateable value; rate payable is set centrally.  </a:t>
            </a:r>
          </a:p>
          <a:p>
            <a:pPr marL="0" indent="0">
              <a:spcAft>
                <a:spcPts val="600"/>
              </a:spcAft>
            </a:pPr>
            <a:endParaRPr lang="en-GB" sz="1800" dirty="0" smtClean="0"/>
          </a:p>
          <a:p>
            <a:pPr marL="0" indent="0">
              <a:spcAft>
                <a:spcPts val="600"/>
              </a:spcAft>
            </a:pPr>
            <a:r>
              <a:rPr lang="en-GB" sz="1800" dirty="0" smtClean="0"/>
              <a:t>Other tax revenues - small in comparison. </a:t>
            </a:r>
          </a:p>
          <a:p>
            <a:pPr marL="0" indent="0">
              <a:spcAft>
                <a:spcPts val="600"/>
              </a:spcAft>
            </a:pPr>
            <a:r>
              <a:rPr lang="en-GB" sz="1800" dirty="0"/>
              <a:t>(</a:t>
            </a:r>
            <a:r>
              <a:rPr lang="en-GB" sz="1800" dirty="0" smtClean="0"/>
              <a:t>Annual tax on enveloped dwellings)</a:t>
            </a:r>
          </a:p>
          <a:p>
            <a:pPr marL="0" indent="0"/>
            <a:endParaRPr lang="en-GB" dirty="0"/>
          </a:p>
          <a:p>
            <a:pPr eaLnBrk="1" hangingPunct="1"/>
            <a:endParaRPr lang="en-US" altLang="en-US" dirty="0" smtClean="0"/>
          </a:p>
        </p:txBody>
      </p:sp>
      <p:pic>
        <p:nvPicPr>
          <p:cNvPr id="6" name="Picture 5" descr="C:\Users\adscvy\AppData\Local\Microsoft\Windows\Temporary Internet Files\Content.Word\IMI-logo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49280"/>
            <a:ext cx="756841" cy="74805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716016" y="6212753"/>
            <a:ext cx="3086100" cy="365125"/>
          </a:xfrm>
        </p:spPr>
        <p:txBody>
          <a:bodyPr/>
          <a:lstStyle/>
          <a:p>
            <a:r>
              <a:rPr lang="en-US" dirty="0" smtClean="0"/>
              <a:t>Catherine Barnaby, Bath IMI.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89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77745" y="1165764"/>
            <a:ext cx="8229600" cy="576064"/>
          </a:xfrm>
        </p:spPr>
        <p:txBody>
          <a:bodyPr/>
          <a:lstStyle/>
          <a:p>
            <a:r>
              <a:rPr lang="en-GB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Land Value Tax, LVT </a:t>
            </a:r>
            <a:r>
              <a:rPr lang="en-GB" sz="20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(Denmark</a:t>
            </a:r>
            <a:r>
              <a:rPr lang="en-GB" sz="20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, New York</a:t>
            </a:r>
            <a:r>
              <a:rPr lang="en-GB" sz="20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…)</a:t>
            </a:r>
            <a:r>
              <a:rPr lang="en-GB" sz="20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/>
            </a:r>
            <a:br>
              <a:rPr lang="en-GB" sz="2000" dirty="0">
                <a:solidFill>
                  <a:schemeClr val="bg2">
                    <a:lumMod val="40000"/>
                    <a:lumOff val="60000"/>
                  </a:schemeClr>
                </a:solidFill>
              </a:rPr>
            </a:br>
            <a:r>
              <a:rPr lang="en-GB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dirty="0" smtClean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7745" y="1879323"/>
            <a:ext cx="7417643" cy="4104455"/>
          </a:xfrm>
        </p:spPr>
        <p:txBody>
          <a:bodyPr/>
          <a:lstStyle/>
          <a:p>
            <a:pPr marL="0" indent="0">
              <a:spcAft>
                <a:spcPts val="600"/>
              </a:spcAft>
            </a:pPr>
            <a:r>
              <a:rPr lang="en-GB" b="1" dirty="0" smtClean="0"/>
              <a:t>Land</a:t>
            </a:r>
            <a:r>
              <a:rPr lang="en-GB" sz="1800" dirty="0" smtClean="0"/>
              <a:t> (not property) is given a value. </a:t>
            </a:r>
          </a:p>
          <a:p>
            <a:pPr marL="0" indent="0">
              <a:spcAft>
                <a:spcPts val="600"/>
              </a:spcAft>
            </a:pPr>
            <a:r>
              <a:rPr lang="en-GB" sz="1800" dirty="0" smtClean="0"/>
              <a:t>Tax payable is percentage of land value.</a:t>
            </a:r>
          </a:p>
          <a:p>
            <a:pPr marL="0" indent="0">
              <a:spcAft>
                <a:spcPts val="600"/>
              </a:spcAft>
            </a:pPr>
            <a:r>
              <a:rPr lang="en-GB" sz="1800" dirty="0" smtClean="0"/>
              <a:t>Why???   Reasons include:</a:t>
            </a:r>
          </a:p>
          <a:p>
            <a:pPr marL="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R</a:t>
            </a:r>
            <a:r>
              <a:rPr lang="en-GB" sz="1800" dirty="0" smtClean="0"/>
              <a:t>ecovers value from society providing amenities, infrastructure (</a:t>
            </a:r>
            <a:r>
              <a:rPr lang="en-GB" sz="1800" dirty="0" err="1" smtClean="0"/>
              <a:t>Crossrail</a:t>
            </a:r>
            <a:r>
              <a:rPr lang="en-GB" sz="1800" dirty="0" smtClean="0"/>
              <a:t>, Roads, HS2) </a:t>
            </a:r>
            <a:r>
              <a:rPr lang="en-GB" sz="1800" dirty="0" err="1" smtClean="0"/>
              <a:t>etc</a:t>
            </a:r>
            <a:r>
              <a:rPr lang="en-GB" sz="1800" dirty="0" smtClean="0"/>
              <a:t>;</a:t>
            </a:r>
          </a:p>
          <a:p>
            <a:pPr marL="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 smtClean="0"/>
              <a:t>Encourages maximal use of land;</a:t>
            </a:r>
          </a:p>
          <a:p>
            <a:pPr marL="0" indent="0">
              <a:spcAft>
                <a:spcPts val="600"/>
              </a:spcAft>
            </a:pPr>
            <a:r>
              <a:rPr lang="en-GB" b="1" dirty="0" smtClean="0"/>
              <a:t>Lots</a:t>
            </a:r>
            <a:r>
              <a:rPr lang="en-GB" sz="1800" b="1" dirty="0" smtClean="0"/>
              <a:t> </a:t>
            </a:r>
            <a:r>
              <a:rPr lang="en-GB" sz="1800" dirty="0" smtClean="0"/>
              <a:t>of political studies, think-tank work, social commentaries…</a:t>
            </a:r>
          </a:p>
          <a:p>
            <a:pPr marL="0" indent="0">
              <a:spcAft>
                <a:spcPts val="600"/>
              </a:spcAft>
            </a:pPr>
            <a:r>
              <a:rPr lang="en-GB" b="1" dirty="0" smtClean="0"/>
              <a:t>But </a:t>
            </a:r>
            <a:r>
              <a:rPr lang="en-GB" sz="1800" dirty="0" smtClean="0"/>
              <a:t>no numbers to go with them. What level would need to be set in the UK? Will it give the expected re-distribution of tax burden?</a:t>
            </a:r>
          </a:p>
          <a:p>
            <a:pPr marL="0" indent="0">
              <a:spcAft>
                <a:spcPts val="600"/>
              </a:spcAft>
            </a:pPr>
            <a:r>
              <a:rPr lang="en-GB" sz="1800" dirty="0" smtClean="0"/>
              <a:t>Can be based on </a:t>
            </a:r>
            <a:r>
              <a:rPr lang="en-GB" sz="1800" dirty="0"/>
              <a:t>r</a:t>
            </a:r>
            <a:r>
              <a:rPr lang="en-GB" sz="1800" dirty="0" smtClean="0"/>
              <a:t>ental value (called Land Rental Value Tax). </a:t>
            </a:r>
          </a:p>
          <a:p>
            <a:pPr eaLnBrk="1" hangingPunct="1"/>
            <a:endParaRPr lang="en-US" altLang="en-US" dirty="0" smtClean="0"/>
          </a:p>
        </p:txBody>
      </p:sp>
      <p:pic>
        <p:nvPicPr>
          <p:cNvPr id="6" name="Picture 5" descr="C:\Users\adscvy\AppData\Local\Microsoft\Windows\Temporary Internet Files\Content.Word\IMI-logo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05" y="5949280"/>
            <a:ext cx="756841" cy="74805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Catherine Barnaby, Bath IMI.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92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5" y="1268761"/>
            <a:ext cx="8229600" cy="576064"/>
          </a:xfrm>
        </p:spPr>
        <p:txBody>
          <a:bodyPr/>
          <a:lstStyle/>
          <a:p>
            <a:r>
              <a:rPr lang="en-GB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Estimating Land Value Tax (1)</a:t>
            </a:r>
          </a:p>
        </p:txBody>
      </p:sp>
      <p:pic>
        <p:nvPicPr>
          <p:cNvPr id="6" name="Picture 5" descr="C:\Users\adscvy\AppData\Local\Microsoft\Windows\Temporary Internet Files\Content.Word\IMI-logo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05" y="5949280"/>
            <a:ext cx="756841" cy="74805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87624" y="1844825"/>
            <a:ext cx="7812732" cy="4608512"/>
          </a:xfrm>
        </p:spPr>
        <p:txBody>
          <a:bodyPr/>
          <a:lstStyle/>
          <a:p>
            <a:pPr marL="0" indent="0">
              <a:lnSpc>
                <a:spcPct val="150000"/>
              </a:lnSpc>
            </a:pPr>
            <a:r>
              <a:rPr lang="en-GB" dirty="0" smtClean="0"/>
              <a:t>Need a value for the land.  Could use </a:t>
            </a:r>
          </a:p>
          <a:p>
            <a:pPr marL="0" indent="0">
              <a:lnSpc>
                <a:spcPct val="150000"/>
              </a:lnSpc>
            </a:pPr>
            <a:r>
              <a:rPr lang="en-GB" dirty="0"/>
              <a:t>	</a:t>
            </a:r>
            <a:r>
              <a:rPr lang="en-GB" dirty="0" smtClean="0"/>
              <a:t>property value – rebuild cost</a:t>
            </a:r>
          </a:p>
          <a:p>
            <a:pPr marL="0" indent="0">
              <a:lnSpc>
                <a:spcPct val="150000"/>
              </a:lnSpc>
            </a:pPr>
            <a:r>
              <a:rPr lang="en-GB" dirty="0"/>
              <a:t>	</a:t>
            </a:r>
            <a:r>
              <a:rPr lang="en-GB" dirty="0" smtClean="0"/>
              <a:t>		</a:t>
            </a:r>
          </a:p>
          <a:p>
            <a:pPr marL="0" indent="0">
              <a:lnSpc>
                <a:spcPct val="150000"/>
              </a:lnSpc>
            </a:pPr>
            <a:r>
              <a:rPr lang="en-GB" dirty="0"/>
              <a:t>	</a:t>
            </a:r>
            <a:r>
              <a:rPr lang="en-GB" dirty="0" smtClean="0"/>
              <a:t> </a:t>
            </a:r>
            <a:endParaRPr lang="en-GB" dirty="0"/>
          </a:p>
          <a:p>
            <a:pPr marL="0" indent="0">
              <a:lnSpc>
                <a:spcPct val="150000"/>
              </a:lnSpc>
            </a:pPr>
            <a:endParaRPr lang="en-GB" dirty="0" smtClean="0"/>
          </a:p>
          <a:p>
            <a:pPr marL="0" indent="0">
              <a:lnSpc>
                <a:spcPct val="150000"/>
              </a:lnSpc>
            </a:pPr>
            <a:r>
              <a:rPr lang="en-GB" dirty="0" smtClean="0"/>
              <a:t>Mirrors an implementation.</a:t>
            </a:r>
            <a:endParaRPr lang="en-GB" dirty="0"/>
          </a:p>
          <a:p>
            <a:pPr marL="0" indent="0">
              <a:lnSpc>
                <a:spcPct val="150000"/>
              </a:lnSpc>
            </a:pPr>
            <a:r>
              <a:rPr lang="en-GB" dirty="0" smtClean="0"/>
              <a:t>No </a:t>
            </a:r>
            <a:r>
              <a:rPr lang="en-GB" dirty="0"/>
              <a:t>real </a:t>
            </a:r>
            <a:r>
              <a:rPr lang="en-GB" dirty="0" smtClean="0"/>
              <a:t>data in UK; </a:t>
            </a:r>
            <a:r>
              <a:rPr lang="en-GB" dirty="0"/>
              <a:t>time-consuming.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itchFamily="34" charset="0"/>
              <a:buChar char="•"/>
            </a:pP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599463" y="3539623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Insurance Companies? Builders? 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54463" y="3435387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Estate Agents?  </a:t>
            </a:r>
          </a:p>
          <a:p>
            <a:r>
              <a:rPr lang="en-GB" dirty="0" smtClean="0"/>
              <a:t>Land registry?  </a:t>
            </a:r>
            <a:r>
              <a:rPr lang="en-GB" dirty="0"/>
              <a:t>Builders? </a:t>
            </a:r>
            <a:endParaRPr lang="en-GB" dirty="0" smtClean="0"/>
          </a:p>
          <a:p>
            <a:r>
              <a:rPr lang="en-GB" dirty="0" smtClean="0"/>
              <a:t>What is “similar”?</a:t>
            </a:r>
            <a:endParaRPr lang="en-US" dirty="0"/>
          </a:p>
        </p:txBody>
      </p:sp>
      <p:sp>
        <p:nvSpPr>
          <p:cNvPr id="9" name="Up Arrow 8"/>
          <p:cNvSpPr/>
          <p:nvPr/>
        </p:nvSpPr>
        <p:spPr>
          <a:xfrm>
            <a:off x="2648852" y="3140968"/>
            <a:ext cx="338972" cy="26015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 Arrow 9"/>
          <p:cNvSpPr/>
          <p:nvPr/>
        </p:nvSpPr>
        <p:spPr>
          <a:xfrm>
            <a:off x="5220072" y="3140968"/>
            <a:ext cx="288032" cy="29441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Process 10"/>
          <p:cNvSpPr/>
          <p:nvPr/>
        </p:nvSpPr>
        <p:spPr>
          <a:xfrm>
            <a:off x="1979712" y="3401124"/>
            <a:ext cx="1944216" cy="1292662"/>
          </a:xfrm>
          <a:prstGeom prst="flowChartProcess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Process 12"/>
          <p:cNvSpPr/>
          <p:nvPr/>
        </p:nvSpPr>
        <p:spPr>
          <a:xfrm>
            <a:off x="4551236" y="3435387"/>
            <a:ext cx="2541043" cy="929717"/>
          </a:xfrm>
          <a:prstGeom prst="flowChartProcess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Catherine Barnaby, Bath IMI.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15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5" y="1268761"/>
            <a:ext cx="8229600" cy="576064"/>
          </a:xfrm>
        </p:spPr>
        <p:txBody>
          <a:bodyPr/>
          <a:lstStyle/>
          <a:p>
            <a:r>
              <a:rPr lang="en-GB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Estimating Land Value Tax (2)</a:t>
            </a:r>
          </a:p>
        </p:txBody>
      </p:sp>
      <p:pic>
        <p:nvPicPr>
          <p:cNvPr id="6" name="Picture 5" descr="C:\Users\adscvy\AppData\Local\Microsoft\Windows\Temporary Internet Files\Content.Word\IMI-logo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05" y="5949280"/>
            <a:ext cx="756841" cy="74805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55576" y="1856650"/>
            <a:ext cx="7812732" cy="4608512"/>
          </a:xfrm>
        </p:spPr>
        <p:txBody>
          <a:bodyPr/>
          <a:lstStyle/>
          <a:p>
            <a:pPr marL="0" indent="0">
              <a:lnSpc>
                <a:spcPct val="150000"/>
              </a:lnSpc>
            </a:pPr>
            <a:r>
              <a:rPr lang="en-GB" dirty="0" smtClean="0"/>
              <a:t>Or at a Borough level, use: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T</a:t>
            </a:r>
            <a:r>
              <a:rPr lang="en-GB" dirty="0" smtClean="0"/>
              <a:t>ypical land value per hectare;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 smtClean="0"/>
              <a:t>Number of hectares occupied by property. 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0" indent="0">
              <a:lnSpc>
                <a:spcPct val="150000"/>
              </a:lnSpc>
            </a:pPr>
            <a:endParaRPr lang="en-GB" dirty="0" smtClean="0"/>
          </a:p>
          <a:p>
            <a:pPr marL="0" indent="0">
              <a:lnSpc>
                <a:spcPct val="150000"/>
              </a:lnSpc>
            </a:pPr>
            <a:r>
              <a:rPr lang="en-GB" dirty="0" smtClean="0"/>
              <a:t>  Lots of drawbacks: accuracy, timeliness….</a:t>
            </a:r>
          </a:p>
          <a:p>
            <a:pPr marL="0" indent="0">
              <a:lnSpc>
                <a:spcPct val="150000"/>
              </a:lnSpc>
            </a:pPr>
            <a:r>
              <a:rPr lang="en-GB" dirty="0" smtClean="0"/>
              <a:t>	But… sufficient for a first-estimate.</a:t>
            </a:r>
            <a:endParaRPr lang="en-GB" dirty="0"/>
          </a:p>
          <a:p>
            <a:pPr marL="0" indent="0">
              <a:lnSpc>
                <a:spcPct val="150000"/>
              </a:lnSpc>
            </a:pPr>
            <a:endParaRPr lang="en-GB" dirty="0" smtClean="0"/>
          </a:p>
          <a:p>
            <a:pPr marL="0" indent="0">
              <a:lnSpc>
                <a:spcPct val="150000"/>
              </a:lnSpc>
            </a:pPr>
            <a:r>
              <a:rPr lang="en-GB" dirty="0" smtClean="0"/>
              <a:t> </a:t>
            </a:r>
            <a:endParaRPr lang="en-GB" dirty="0"/>
          </a:p>
          <a:p>
            <a:pPr marL="285750" indent="-285750">
              <a:buFont typeface="Arial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itchFamily="34" charset="0"/>
              <a:buChar char="•"/>
            </a:pP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5427979" y="3938228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Generalised Land-use Database  (GLUD)</a:t>
            </a:r>
            <a:endParaRPr lang="en-GB" dirty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738731" y="2038377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House of Commons Library</a:t>
            </a:r>
            <a:endParaRPr lang="en-US" dirty="0"/>
          </a:p>
        </p:txBody>
      </p:sp>
      <p:sp>
        <p:nvSpPr>
          <p:cNvPr id="11" name="Flowchart: Process 10"/>
          <p:cNvSpPr/>
          <p:nvPr/>
        </p:nvSpPr>
        <p:spPr>
          <a:xfrm>
            <a:off x="5738731" y="1992298"/>
            <a:ext cx="2225430" cy="748057"/>
          </a:xfrm>
          <a:prstGeom prst="flowChartProcess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Process 12"/>
          <p:cNvSpPr/>
          <p:nvPr/>
        </p:nvSpPr>
        <p:spPr>
          <a:xfrm>
            <a:off x="5479224" y="3938229"/>
            <a:ext cx="2541043" cy="714908"/>
          </a:xfrm>
          <a:prstGeom prst="flowChartProcess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Up Arrow 13"/>
          <p:cNvSpPr/>
          <p:nvPr/>
        </p:nvSpPr>
        <p:spPr>
          <a:xfrm rot="18461354">
            <a:off x="6451016" y="3565739"/>
            <a:ext cx="225348" cy="53348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Up Arrow 14"/>
          <p:cNvSpPr/>
          <p:nvPr/>
        </p:nvSpPr>
        <p:spPr>
          <a:xfrm rot="13061354">
            <a:off x="5494018" y="2324177"/>
            <a:ext cx="225348" cy="53348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Catherine Barnaby, Bath IMI.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29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75159" y="1266945"/>
            <a:ext cx="8229600" cy="1065863"/>
          </a:xfrm>
        </p:spPr>
        <p:txBody>
          <a:bodyPr/>
          <a:lstStyle/>
          <a:p>
            <a:r>
              <a:rPr lang="en-GB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Estimating Land Value Tax (3)</a:t>
            </a:r>
            <a:br>
              <a:rPr lang="en-GB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Comparing to other taxes.</a:t>
            </a:r>
          </a:p>
        </p:txBody>
      </p:sp>
      <p:pic>
        <p:nvPicPr>
          <p:cNvPr id="6" name="Picture 5" descr="C:\Users\adscvy\AppData\Local\Microsoft\Windows\Temporary Internet Files\Content.Word\IMI-logo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05" y="5949280"/>
            <a:ext cx="756841" cy="74805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159" y="2361542"/>
            <a:ext cx="7812732" cy="3972266"/>
          </a:xfrm>
        </p:spPr>
        <p:txBody>
          <a:bodyPr/>
          <a:lstStyle/>
          <a:p>
            <a:pPr marL="0" indent="0">
              <a:lnSpc>
                <a:spcPct val="150000"/>
              </a:lnSpc>
            </a:pPr>
            <a:r>
              <a:rPr lang="en-GB" sz="2000" dirty="0" smtClean="0"/>
              <a:t>Keep total revenue constant.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 smtClean="0"/>
              <a:t>Sets LVT percentage</a:t>
            </a:r>
            <a:r>
              <a:rPr lang="en-GB" sz="2000" dirty="0"/>
              <a:t>;</a:t>
            </a:r>
            <a:r>
              <a:rPr lang="en-GB" sz="2000" dirty="0" smtClean="0"/>
              <a:t> 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/>
              <a:t>C</a:t>
            </a:r>
            <a:r>
              <a:rPr lang="en-GB" sz="2000" dirty="0" smtClean="0"/>
              <a:t>alculate revenues; 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/>
              <a:t>C</a:t>
            </a:r>
            <a:r>
              <a:rPr lang="en-GB" sz="2000" dirty="0" smtClean="0"/>
              <a:t>ompare by Borough. </a:t>
            </a:r>
          </a:p>
          <a:p>
            <a:pPr marL="0" indent="0">
              <a:lnSpc>
                <a:spcPct val="150000"/>
              </a:lnSpc>
            </a:pPr>
            <a:r>
              <a:rPr lang="en-GB" sz="2000" dirty="0" smtClean="0"/>
              <a:t>Dwellings – area of buildings, or </a:t>
            </a:r>
            <a:r>
              <a:rPr lang="en-GB" sz="2000" dirty="0" err="1" smtClean="0"/>
              <a:t>building+garden</a:t>
            </a:r>
            <a:r>
              <a:rPr lang="en-GB" sz="2000" dirty="0" smtClean="0"/>
              <a:t>?</a:t>
            </a:r>
          </a:p>
          <a:p>
            <a:pPr marL="0" indent="0">
              <a:lnSpc>
                <a:spcPct val="150000"/>
              </a:lnSpc>
            </a:pPr>
            <a:r>
              <a:rPr lang="en-GB" sz="2000" dirty="0" smtClean="0"/>
              <a:t>Domestic LVT rate = Non-domestic LVT rate?</a:t>
            </a:r>
          </a:p>
          <a:p>
            <a:pPr marL="0" indent="0">
              <a:lnSpc>
                <a:spcPct val="150000"/>
              </a:lnSpc>
            </a:pPr>
            <a:r>
              <a:rPr lang="en-GB" sz="2000" dirty="0" smtClean="0"/>
              <a:t>Plots: Order Boroughs by percentage increase in revenue.</a:t>
            </a:r>
          </a:p>
          <a:p>
            <a:pPr marL="0" indent="0">
              <a:lnSpc>
                <a:spcPct val="150000"/>
              </a:lnSpc>
            </a:pPr>
            <a:endParaRPr lang="en-GB" dirty="0" smtClean="0"/>
          </a:p>
          <a:p>
            <a:pPr marL="0" indent="0">
              <a:lnSpc>
                <a:spcPct val="150000"/>
              </a:lnSpc>
            </a:pPr>
            <a:endParaRPr lang="en-GB" dirty="0"/>
          </a:p>
          <a:p>
            <a:pPr marL="0" indent="0">
              <a:lnSpc>
                <a:spcPct val="150000"/>
              </a:lnSpc>
            </a:pPr>
            <a:endParaRPr lang="en-GB" dirty="0" smtClean="0"/>
          </a:p>
          <a:p>
            <a:pPr marL="0" indent="0">
              <a:lnSpc>
                <a:spcPct val="150000"/>
              </a:lnSpc>
            </a:pPr>
            <a:r>
              <a:rPr lang="en-GB" dirty="0" smtClean="0"/>
              <a:t> </a:t>
            </a:r>
            <a:endParaRPr lang="en-GB" dirty="0"/>
          </a:p>
          <a:p>
            <a:pPr marL="285750" indent="-285750">
              <a:buFont typeface="Arial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itchFamily="34" charset="0"/>
              <a:buChar char="•"/>
            </a:pP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Catherine Barnaby, Bath IMI.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8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75149" y="1124744"/>
            <a:ext cx="6480720" cy="936104"/>
          </a:xfrm>
        </p:spPr>
        <p:txBody>
          <a:bodyPr/>
          <a:lstStyle/>
          <a:p>
            <a:r>
              <a:rPr lang="en-GB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Results(1). </a:t>
            </a:r>
            <a:br>
              <a:rPr lang="en-GB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Domestic LVT at 1.04%,  CT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159" y="2361542"/>
            <a:ext cx="7812732" cy="3972266"/>
          </a:xfrm>
        </p:spPr>
        <p:txBody>
          <a:bodyPr/>
          <a:lstStyle/>
          <a:p>
            <a:pPr marL="0" indent="0">
              <a:lnSpc>
                <a:spcPct val="150000"/>
              </a:lnSpc>
            </a:pPr>
            <a:endParaRPr lang="en-GB" dirty="0"/>
          </a:p>
          <a:p>
            <a:pPr marL="0" indent="0">
              <a:lnSpc>
                <a:spcPct val="150000"/>
              </a:lnSpc>
            </a:pPr>
            <a:endParaRPr lang="en-GB" dirty="0" smtClean="0"/>
          </a:p>
          <a:p>
            <a:pPr marL="0" indent="0">
              <a:lnSpc>
                <a:spcPct val="150000"/>
              </a:lnSpc>
            </a:pPr>
            <a:r>
              <a:rPr lang="en-GB" dirty="0" smtClean="0"/>
              <a:t> </a:t>
            </a:r>
            <a:endParaRPr lang="en-GB" dirty="0"/>
          </a:p>
          <a:p>
            <a:pPr marL="285750" indent="-285750">
              <a:buFont typeface="Arial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itchFamily="34" charset="0"/>
              <a:buChar char="•"/>
            </a:pPr>
            <a:endParaRPr lang="en-GB" dirty="0"/>
          </a:p>
        </p:txBody>
      </p:sp>
      <p:pic>
        <p:nvPicPr>
          <p:cNvPr id="7" name="Image3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549077" y="2135769"/>
            <a:ext cx="8064896" cy="4063674"/>
          </a:xfrm>
          <a:prstGeom prst="rect">
            <a:avLst/>
          </a:prstGeom>
        </p:spPr>
      </p:pic>
      <p:pic>
        <p:nvPicPr>
          <p:cNvPr id="6" name="Picture 5" descr="C:\Users\adscvy\AppData\Local\Microsoft\Windows\Temporary Internet Files\Content.Word\IMI-logo.g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05" y="5949280"/>
            <a:ext cx="756841" cy="74805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Catherine Barnaby, Bath IMI.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42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75149" y="1124744"/>
            <a:ext cx="6480720" cy="623861"/>
          </a:xfrm>
        </p:spPr>
        <p:txBody>
          <a:bodyPr/>
          <a:lstStyle/>
          <a:p>
            <a:r>
              <a:rPr lang="en-GB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Results(2). </a:t>
            </a:r>
            <a:br>
              <a:rPr lang="en-GB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Domestic LVT at 1.97%,  CT+SD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159" y="2361542"/>
            <a:ext cx="7812732" cy="3972266"/>
          </a:xfrm>
        </p:spPr>
        <p:txBody>
          <a:bodyPr/>
          <a:lstStyle/>
          <a:p>
            <a:pPr marL="0" indent="0">
              <a:lnSpc>
                <a:spcPct val="150000"/>
              </a:lnSpc>
            </a:pPr>
            <a:endParaRPr lang="en-GB" dirty="0"/>
          </a:p>
          <a:p>
            <a:pPr marL="0" indent="0">
              <a:lnSpc>
                <a:spcPct val="150000"/>
              </a:lnSpc>
            </a:pPr>
            <a:endParaRPr lang="en-GB" dirty="0" smtClean="0"/>
          </a:p>
          <a:p>
            <a:pPr marL="0" indent="0">
              <a:lnSpc>
                <a:spcPct val="150000"/>
              </a:lnSpc>
            </a:pPr>
            <a:r>
              <a:rPr lang="en-GB" dirty="0" smtClean="0"/>
              <a:t> </a:t>
            </a:r>
            <a:endParaRPr lang="en-GB" dirty="0"/>
          </a:p>
          <a:p>
            <a:pPr marL="285750" indent="-285750">
              <a:buFont typeface="Arial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itchFamily="34" charset="0"/>
              <a:buChar char="•"/>
            </a:pPr>
            <a:endParaRPr lang="en-GB" dirty="0"/>
          </a:p>
        </p:txBody>
      </p:sp>
      <p:pic>
        <p:nvPicPr>
          <p:cNvPr id="5" name="Image1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539552" y="2060848"/>
            <a:ext cx="7848872" cy="4470641"/>
          </a:xfrm>
          <a:prstGeom prst="rect">
            <a:avLst/>
          </a:prstGeom>
        </p:spPr>
      </p:pic>
      <p:pic>
        <p:nvPicPr>
          <p:cNvPr id="6" name="Picture 5" descr="C:\Users\adscvy\AppData\Local\Microsoft\Windows\Temporary Internet Files\Content.Word\IMI-logo.g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05" y="5949280"/>
            <a:ext cx="756841" cy="74805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Catherine Barnaby, Bath IMI.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21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Research Template</Template>
  <TotalTime>0</TotalTime>
  <Words>523</Words>
  <Application>Microsoft Office PowerPoint</Application>
  <PresentationFormat>On-screen Show (4:3)</PresentationFormat>
  <Paragraphs>114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Custom Design</vt:lpstr>
      <vt:lpstr>1_Custom Design</vt:lpstr>
      <vt:lpstr>PowerPoint Presentation</vt:lpstr>
      <vt:lpstr>PowerPoint Presentation</vt:lpstr>
      <vt:lpstr>Types of Property Tax (London)</vt:lpstr>
      <vt:lpstr>Land Value Tax, LVT (Denmark, New York…)  </vt:lpstr>
      <vt:lpstr>Estimating Land Value Tax (1)</vt:lpstr>
      <vt:lpstr>Estimating Land Value Tax (2)</vt:lpstr>
      <vt:lpstr>Estimating Land Value Tax (3) Comparing to other taxes.</vt:lpstr>
      <vt:lpstr>Results(1).  Domestic LVT at 1.04%,  CT</vt:lpstr>
      <vt:lpstr>Results(2).  Domestic LVT at 1.97%,  CT+SD</vt:lpstr>
      <vt:lpstr>Results(3).  Non-Domestic LVT at 2.85%,  NNDR</vt:lpstr>
      <vt:lpstr>Summary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2017-06-01T21:15:47Z</dcterms:created>
  <dcterms:modified xsi:type="dcterms:W3CDTF">2017-07-31T10:47:03Z</dcterms:modified>
</cp:coreProperties>
</file>