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32"/>
  </p:notesMasterIdLst>
  <p:handoutMasterIdLst>
    <p:handoutMasterId r:id="rId33"/>
  </p:handoutMasterIdLst>
  <p:sldIdLst>
    <p:sldId id="607" r:id="rId2"/>
    <p:sldId id="608" r:id="rId3"/>
    <p:sldId id="735" r:id="rId4"/>
    <p:sldId id="736" r:id="rId5"/>
    <p:sldId id="623" r:id="rId6"/>
    <p:sldId id="734" r:id="rId7"/>
    <p:sldId id="626" r:id="rId8"/>
    <p:sldId id="627" r:id="rId9"/>
    <p:sldId id="628" r:id="rId10"/>
    <p:sldId id="737" r:id="rId11"/>
    <p:sldId id="632" r:id="rId12"/>
    <p:sldId id="731" r:id="rId13"/>
    <p:sldId id="635" r:id="rId14"/>
    <p:sldId id="637" r:id="rId15"/>
    <p:sldId id="638" r:id="rId16"/>
    <p:sldId id="639" r:id="rId17"/>
    <p:sldId id="640" r:id="rId18"/>
    <p:sldId id="641" r:id="rId19"/>
    <p:sldId id="642" r:id="rId20"/>
    <p:sldId id="738" r:id="rId21"/>
    <p:sldId id="645" r:id="rId22"/>
    <p:sldId id="647" r:id="rId23"/>
    <p:sldId id="648" r:id="rId24"/>
    <p:sldId id="652" r:id="rId25"/>
    <p:sldId id="655" r:id="rId26"/>
    <p:sldId id="656" r:id="rId27"/>
    <p:sldId id="659" r:id="rId28"/>
    <p:sldId id="660" r:id="rId29"/>
    <p:sldId id="663" r:id="rId30"/>
    <p:sldId id="667" r:id="rId31"/>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CC"/>
    <a:srgbClr val="0066FF"/>
    <a:srgbClr val="423F74"/>
    <a:srgbClr val="FFFFFF"/>
    <a:srgbClr val="FFCC99"/>
    <a:srgbClr val="CCFFCC"/>
    <a:srgbClr val="CCCCFF"/>
    <a:srgbClr val="0033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67" autoAdjust="0"/>
    <p:restoredTop sz="90504" autoAdjust="0"/>
  </p:normalViewPr>
  <p:slideViewPr>
    <p:cSldViewPr>
      <p:cViewPr>
        <p:scale>
          <a:sx n="50" d="100"/>
          <a:sy n="50" d="100"/>
        </p:scale>
        <p:origin x="-1459" y="-187"/>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50621059595635E-2"/>
          <c:y val="6.3425110885115404E-2"/>
          <c:w val="0.94519134367042124"/>
          <c:h val="0.75827970681320978"/>
        </c:manualLayout>
      </c:layout>
      <c:barChart>
        <c:barDir val="col"/>
        <c:grouping val="clustered"/>
        <c:varyColors val="0"/>
        <c:ser>
          <c:idx val="0"/>
          <c:order val="0"/>
          <c:tx>
            <c:strRef>
              <c:f>Sheet2!$A$6</c:f>
              <c:strCache>
                <c:ptCount val="1"/>
                <c:pt idx="0">
                  <c:v>Girls</c:v>
                </c:pt>
              </c:strCache>
            </c:strRef>
          </c:tx>
          <c:spPr>
            <a:solidFill>
              <a:srgbClr val="FF99FF"/>
            </a:solidFill>
          </c:spPr>
          <c:invertIfNegative val="0"/>
          <c:cat>
            <c:strRef>
              <c:f>Sheet2!$B$5:$Y$5</c:f>
              <c:strCache>
                <c:ptCount val="24"/>
                <c:pt idx="0">
                  <c:v>Average</c:v>
                </c:pt>
                <c:pt idx="1">
                  <c:v>Latvia</c:v>
                </c:pt>
                <c:pt idx="2">
                  <c:v>Lithuania</c:v>
                </c:pt>
                <c:pt idx="3">
                  <c:v>Wales</c:v>
                </c:pt>
                <c:pt idx="4">
                  <c:v>Estonia</c:v>
                </c:pt>
                <c:pt idx="5">
                  <c:v>Czech Republic</c:v>
                </c:pt>
                <c:pt idx="6">
                  <c:v>Scotland</c:v>
                </c:pt>
                <c:pt idx="7">
                  <c:v>England</c:v>
                </c:pt>
                <c:pt idx="8">
                  <c:v>Denmark</c:v>
                </c:pt>
                <c:pt idx="9">
                  <c:v>Russian Federation</c:v>
                </c:pt>
                <c:pt idx="10">
                  <c:v>Poland</c:v>
                </c:pt>
                <c:pt idx="11">
                  <c:v>Canada</c:v>
                </c:pt>
                <c:pt idx="12">
                  <c:v>Finland</c:v>
                </c:pt>
                <c:pt idx="13">
                  <c:v>Spain</c:v>
                </c:pt>
                <c:pt idx="14">
                  <c:v>Portugal</c:v>
                </c:pt>
                <c:pt idx="15">
                  <c:v>Switzerland</c:v>
                </c:pt>
                <c:pt idx="16">
                  <c:v>Ireland</c:v>
                </c:pt>
                <c:pt idx="17">
                  <c:v>Greece</c:v>
                </c:pt>
                <c:pt idx="18">
                  <c:v>France</c:v>
                </c:pt>
                <c:pt idx="19">
                  <c:v>Germany</c:v>
                </c:pt>
                <c:pt idx="20">
                  <c:v>USA</c:v>
                </c:pt>
                <c:pt idx="21">
                  <c:v>Sweden</c:v>
                </c:pt>
                <c:pt idx="22">
                  <c:v>Italy</c:v>
                </c:pt>
                <c:pt idx="23">
                  <c:v>Netherlands</c:v>
                </c:pt>
              </c:strCache>
            </c:strRef>
          </c:cat>
          <c:val>
            <c:numRef>
              <c:f>Sheet2!$B$6:$Y$6</c:f>
              <c:numCache>
                <c:formatCode>General</c:formatCode>
                <c:ptCount val="24"/>
                <c:pt idx="0">
                  <c:v>8</c:v>
                </c:pt>
                <c:pt idx="1">
                  <c:v>12</c:v>
                </c:pt>
                <c:pt idx="2">
                  <c:v>17</c:v>
                </c:pt>
                <c:pt idx="3">
                  <c:v>18</c:v>
                </c:pt>
                <c:pt idx="4">
                  <c:v>17</c:v>
                </c:pt>
                <c:pt idx="5">
                  <c:v>14</c:v>
                </c:pt>
                <c:pt idx="6">
                  <c:v>16</c:v>
                </c:pt>
                <c:pt idx="7">
                  <c:v>15</c:v>
                </c:pt>
                <c:pt idx="8">
                  <c:v>12</c:v>
                </c:pt>
                <c:pt idx="9">
                  <c:v>12</c:v>
                </c:pt>
                <c:pt idx="10">
                  <c:v>8</c:v>
                </c:pt>
                <c:pt idx="11">
                  <c:v>10</c:v>
                </c:pt>
                <c:pt idx="12">
                  <c:v>9</c:v>
                </c:pt>
                <c:pt idx="13">
                  <c:v>6</c:v>
                </c:pt>
                <c:pt idx="14">
                  <c:v>6</c:v>
                </c:pt>
                <c:pt idx="15">
                  <c:v>6</c:v>
                </c:pt>
                <c:pt idx="16">
                  <c:v>6</c:v>
                </c:pt>
                <c:pt idx="17">
                  <c:v>4</c:v>
                </c:pt>
                <c:pt idx="18">
                  <c:v>4</c:v>
                </c:pt>
                <c:pt idx="19">
                  <c:v>3</c:v>
                </c:pt>
                <c:pt idx="20">
                  <c:v>4</c:v>
                </c:pt>
                <c:pt idx="21">
                  <c:v>4</c:v>
                </c:pt>
                <c:pt idx="22">
                  <c:v>2</c:v>
                </c:pt>
                <c:pt idx="23">
                  <c:v>3</c:v>
                </c:pt>
              </c:numCache>
            </c:numRef>
          </c:val>
        </c:ser>
        <c:ser>
          <c:idx val="1"/>
          <c:order val="1"/>
          <c:tx>
            <c:strRef>
              <c:f>Sheet2!$A$7</c:f>
              <c:strCache>
                <c:ptCount val="1"/>
                <c:pt idx="0">
                  <c:v>Boys</c:v>
                </c:pt>
              </c:strCache>
            </c:strRef>
          </c:tx>
          <c:spPr>
            <a:solidFill>
              <a:srgbClr val="0070C0"/>
            </a:solidFill>
          </c:spPr>
          <c:invertIfNegative val="0"/>
          <c:cat>
            <c:strRef>
              <c:f>Sheet2!$B$5:$Y$5</c:f>
              <c:strCache>
                <c:ptCount val="24"/>
                <c:pt idx="0">
                  <c:v>Average</c:v>
                </c:pt>
                <c:pt idx="1">
                  <c:v>Latvia</c:v>
                </c:pt>
                <c:pt idx="2">
                  <c:v>Lithuania</c:v>
                </c:pt>
                <c:pt idx="3">
                  <c:v>Wales</c:v>
                </c:pt>
                <c:pt idx="4">
                  <c:v>Estonia</c:v>
                </c:pt>
                <c:pt idx="5">
                  <c:v>Czech Republic</c:v>
                </c:pt>
                <c:pt idx="6">
                  <c:v>Scotland</c:v>
                </c:pt>
                <c:pt idx="7">
                  <c:v>England</c:v>
                </c:pt>
                <c:pt idx="8">
                  <c:v>Denmark</c:v>
                </c:pt>
                <c:pt idx="9">
                  <c:v>Russian Federation</c:v>
                </c:pt>
                <c:pt idx="10">
                  <c:v>Poland</c:v>
                </c:pt>
                <c:pt idx="11">
                  <c:v>Canada</c:v>
                </c:pt>
                <c:pt idx="12">
                  <c:v>Finland</c:v>
                </c:pt>
                <c:pt idx="13">
                  <c:v>Spain</c:v>
                </c:pt>
                <c:pt idx="14">
                  <c:v>Portugal</c:v>
                </c:pt>
                <c:pt idx="15">
                  <c:v>Switzerland</c:v>
                </c:pt>
                <c:pt idx="16">
                  <c:v>Ireland</c:v>
                </c:pt>
                <c:pt idx="17">
                  <c:v>Greece</c:v>
                </c:pt>
                <c:pt idx="18">
                  <c:v>France</c:v>
                </c:pt>
                <c:pt idx="19">
                  <c:v>Germany</c:v>
                </c:pt>
                <c:pt idx="20">
                  <c:v>USA</c:v>
                </c:pt>
                <c:pt idx="21">
                  <c:v>Sweden</c:v>
                </c:pt>
                <c:pt idx="22">
                  <c:v>Italy</c:v>
                </c:pt>
                <c:pt idx="23">
                  <c:v>Netherlands</c:v>
                </c:pt>
              </c:strCache>
            </c:strRef>
          </c:cat>
          <c:val>
            <c:numRef>
              <c:f>Sheet2!$B$7:$Y$7</c:f>
              <c:numCache>
                <c:formatCode>General</c:formatCode>
                <c:ptCount val="24"/>
                <c:pt idx="0">
                  <c:v>11</c:v>
                </c:pt>
                <c:pt idx="1">
                  <c:v>25</c:v>
                </c:pt>
                <c:pt idx="2">
                  <c:v>20</c:v>
                </c:pt>
                <c:pt idx="3">
                  <c:v>17</c:v>
                </c:pt>
                <c:pt idx="4">
                  <c:v>18</c:v>
                </c:pt>
                <c:pt idx="5">
                  <c:v>17</c:v>
                </c:pt>
                <c:pt idx="6">
                  <c:v>14</c:v>
                </c:pt>
                <c:pt idx="7">
                  <c:v>15</c:v>
                </c:pt>
                <c:pt idx="8">
                  <c:v>13</c:v>
                </c:pt>
                <c:pt idx="9">
                  <c:v>13</c:v>
                </c:pt>
                <c:pt idx="10">
                  <c:v>13</c:v>
                </c:pt>
                <c:pt idx="11">
                  <c:v>8</c:v>
                </c:pt>
                <c:pt idx="12">
                  <c:v>8</c:v>
                </c:pt>
                <c:pt idx="13">
                  <c:v>10</c:v>
                </c:pt>
                <c:pt idx="14">
                  <c:v>9</c:v>
                </c:pt>
                <c:pt idx="15">
                  <c:v>7</c:v>
                </c:pt>
                <c:pt idx="16">
                  <c:v>7</c:v>
                </c:pt>
                <c:pt idx="17">
                  <c:v>7</c:v>
                </c:pt>
                <c:pt idx="18">
                  <c:v>5</c:v>
                </c:pt>
                <c:pt idx="19">
                  <c:v>5</c:v>
                </c:pt>
                <c:pt idx="20">
                  <c:v>4</c:v>
                </c:pt>
                <c:pt idx="21">
                  <c:v>3</c:v>
                </c:pt>
                <c:pt idx="22">
                  <c:v>4</c:v>
                </c:pt>
                <c:pt idx="23">
                  <c:v>2</c:v>
                </c:pt>
              </c:numCache>
            </c:numRef>
          </c:val>
        </c:ser>
        <c:dLbls>
          <c:showLegendKey val="0"/>
          <c:showVal val="0"/>
          <c:showCatName val="0"/>
          <c:showSerName val="0"/>
          <c:showPercent val="0"/>
          <c:showBubbleSize val="0"/>
        </c:dLbls>
        <c:gapWidth val="150"/>
        <c:axId val="71064192"/>
        <c:axId val="71065984"/>
      </c:barChart>
      <c:catAx>
        <c:axId val="71064192"/>
        <c:scaling>
          <c:orientation val="minMax"/>
        </c:scaling>
        <c:delete val="0"/>
        <c:axPos val="b"/>
        <c:majorTickMark val="out"/>
        <c:minorTickMark val="none"/>
        <c:tickLblPos val="nextTo"/>
        <c:txPr>
          <a:bodyPr rot="-5400000" vert="horz"/>
          <a:lstStyle/>
          <a:p>
            <a:pPr>
              <a:defRPr sz="1600">
                <a:latin typeface="Arial" pitchFamily="34" charset="0"/>
                <a:cs typeface="Arial" pitchFamily="34" charset="0"/>
              </a:defRPr>
            </a:pPr>
            <a:endParaRPr lang="en-US"/>
          </a:p>
        </c:txPr>
        <c:crossAx val="71065984"/>
        <c:crosses val="autoZero"/>
        <c:auto val="1"/>
        <c:lblAlgn val="ctr"/>
        <c:lblOffset val="100"/>
        <c:noMultiLvlLbl val="0"/>
      </c:catAx>
      <c:valAx>
        <c:axId val="71065984"/>
        <c:scaling>
          <c:orientation val="minMax"/>
        </c:scaling>
        <c:delete val="0"/>
        <c:axPos val="l"/>
        <c:numFmt formatCode="General" sourceLinked="1"/>
        <c:majorTickMark val="out"/>
        <c:minorTickMark val="none"/>
        <c:tickLblPos val="nextTo"/>
        <c:crossAx val="71064192"/>
        <c:crosses val="autoZero"/>
        <c:crossBetween val="between"/>
      </c:valAx>
    </c:plotArea>
    <c:legend>
      <c:legendPos val="r"/>
      <c:layout>
        <c:manualLayout>
          <c:xMode val="edge"/>
          <c:yMode val="edge"/>
          <c:x val="0.84855645853302264"/>
          <c:y val="8.8065713496221248E-2"/>
          <c:w val="0.13399402041677524"/>
          <c:h val="0.18071940960726268"/>
        </c:manualLayout>
      </c:layout>
      <c:overlay val="0"/>
      <c:txPr>
        <a:bodyPr/>
        <a:lstStyle/>
        <a:p>
          <a:pPr>
            <a:defRPr sz="2000"/>
          </a:pPr>
          <a:endParaRPr lang="en-US"/>
        </a:p>
      </c:txPr>
    </c:legend>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26/10/2016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243526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8787768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718440" y="744419"/>
            <a:ext cx="5360795" cy="3722092"/>
          </a:xfrm>
          <a:ln/>
        </p:spPr>
      </p:sp>
      <p:sp>
        <p:nvSpPr>
          <p:cNvPr id="80899" name="Notes Placeholder 2"/>
          <p:cNvSpPr>
            <a:spLocks noGrp="1"/>
          </p:cNvSpPr>
          <p:nvPr>
            <p:ph type="body" idx="1"/>
          </p:nvPr>
        </p:nvSpPr>
        <p:spPr/>
        <p:txBody>
          <a:bodyPr>
            <a:normAutofit fontScale="92500" lnSpcReduction="20000"/>
          </a:bodyPr>
          <a:lstStyle/>
          <a:p>
            <a:pPr eaLnBrk="1" hangingPunct="1">
              <a:lnSpc>
                <a:spcPct val="80000"/>
              </a:lnSpc>
              <a:defRPr/>
            </a:pPr>
            <a:r>
              <a:rPr lang="en-GB" b="1" dirty="0" smtClean="0"/>
              <a:t>Presenter’s notes (25 minutes for slides 15-30):</a:t>
            </a:r>
          </a:p>
          <a:p>
            <a:pPr eaLnBrk="1" hangingPunct="1">
              <a:lnSpc>
                <a:spcPct val="80000"/>
              </a:lnSpc>
              <a:buFontTx/>
              <a:buChar char="•"/>
              <a:defRPr/>
            </a:pPr>
            <a:r>
              <a:rPr lang="en-GB" dirty="0" smtClean="0"/>
              <a:t> Starting a conversation about healthy lifestyles can be daunting for some.</a:t>
            </a:r>
          </a:p>
          <a:p>
            <a:pPr eaLnBrk="1" hangingPunct="1">
              <a:lnSpc>
                <a:spcPct val="80000"/>
              </a:lnSpc>
              <a:buFontTx/>
              <a:buChar char="•"/>
              <a:defRPr/>
            </a:pPr>
            <a:r>
              <a:rPr lang="en-GB" dirty="0" smtClean="0"/>
              <a:t> The main part is to listen to what the other person is saying and wait for them to raise the issue. That way they are showing they might be interested in talking about it.</a:t>
            </a:r>
          </a:p>
          <a:p>
            <a:pPr eaLnBrk="1" hangingPunct="1">
              <a:lnSpc>
                <a:spcPct val="80000"/>
              </a:lnSpc>
              <a:buFontTx/>
              <a:buChar char="•"/>
              <a:defRPr/>
            </a:pPr>
            <a:r>
              <a:rPr lang="en-GB" dirty="0" smtClean="0"/>
              <a:t> For example they may say that they have decided that for a new year’s resolution they will eat more healthy.</a:t>
            </a:r>
          </a:p>
          <a:p>
            <a:pPr eaLnBrk="1" hangingPunct="1">
              <a:lnSpc>
                <a:spcPct val="80000"/>
              </a:lnSpc>
              <a:buFontTx/>
              <a:buChar char="•"/>
              <a:defRPr/>
            </a:pPr>
            <a:r>
              <a:rPr lang="en-GB" dirty="0" smtClean="0"/>
              <a:t> At this point you could respond by saying “What has made you want to eat healthily?”. </a:t>
            </a:r>
          </a:p>
          <a:p>
            <a:pPr eaLnBrk="1" hangingPunct="1">
              <a:lnSpc>
                <a:spcPct val="80000"/>
              </a:lnSpc>
              <a:buFontTx/>
              <a:buChar char="•"/>
              <a:defRPr/>
            </a:pPr>
            <a:r>
              <a:rPr lang="en-GB" dirty="0" smtClean="0"/>
              <a:t> You could say “I recently did this course and they said there’s lots of information on eating healthily on the Change4Life website and the Cardiff Healthy Cities website”.  </a:t>
            </a:r>
          </a:p>
          <a:p>
            <a:pPr eaLnBrk="1" hangingPunct="1">
              <a:lnSpc>
                <a:spcPct val="80000"/>
              </a:lnSpc>
              <a:defRPr/>
            </a:pPr>
            <a:endParaRPr lang="en-GB" dirty="0" smtClean="0"/>
          </a:p>
          <a:p>
            <a:pPr eaLnBrk="1" hangingPunct="1">
              <a:lnSpc>
                <a:spcPct val="80000"/>
              </a:lnSpc>
              <a:defRPr/>
            </a:pPr>
            <a:r>
              <a:rPr lang="en-GB" b="1" dirty="0" smtClean="0"/>
              <a:t>Other examples from Smoking Brief Intervention</a:t>
            </a:r>
          </a:p>
          <a:p>
            <a:pPr eaLnBrk="1" hangingPunct="1">
              <a:lnSpc>
                <a:spcPct val="80000"/>
              </a:lnSpc>
              <a:defRPr/>
            </a:pPr>
            <a:r>
              <a:rPr lang="en-GB" dirty="0" smtClean="0"/>
              <a:t>What is it you like about your smoking?</a:t>
            </a:r>
          </a:p>
          <a:p>
            <a:pPr eaLnBrk="1" hangingPunct="1">
              <a:lnSpc>
                <a:spcPct val="80000"/>
              </a:lnSpc>
              <a:defRPr/>
            </a:pPr>
            <a:r>
              <a:rPr lang="en-GB" dirty="0" smtClean="0"/>
              <a:t>Do you always plan on being a smoker?</a:t>
            </a:r>
          </a:p>
          <a:p>
            <a:pPr eaLnBrk="1" hangingPunct="1">
              <a:lnSpc>
                <a:spcPct val="80000"/>
              </a:lnSpc>
              <a:defRPr/>
            </a:pPr>
            <a:r>
              <a:rPr lang="en-GB" dirty="0" smtClean="0"/>
              <a:t>What would need to happen for you to stop smoking?</a:t>
            </a:r>
          </a:p>
          <a:p>
            <a:pPr eaLnBrk="1" hangingPunct="1">
              <a:lnSpc>
                <a:spcPct val="80000"/>
              </a:lnSpc>
              <a:defRPr/>
            </a:pPr>
            <a:r>
              <a:rPr lang="en-GB" dirty="0" smtClean="0"/>
              <a:t>What would it take for you to quit smoking?</a:t>
            </a:r>
          </a:p>
          <a:p>
            <a:pPr eaLnBrk="1" hangingPunct="1">
              <a:lnSpc>
                <a:spcPct val="80000"/>
              </a:lnSpc>
              <a:defRPr/>
            </a:pPr>
            <a:r>
              <a:rPr lang="en-GB" dirty="0" smtClean="0"/>
              <a:t>Who else have you spoken to about your smoking?</a:t>
            </a:r>
          </a:p>
          <a:p>
            <a:pPr eaLnBrk="1" hangingPunct="1">
              <a:lnSpc>
                <a:spcPct val="80000"/>
              </a:lnSpc>
              <a:defRPr/>
            </a:pPr>
            <a:r>
              <a:rPr lang="en-GB" dirty="0" smtClean="0"/>
              <a:t>So how much are you spending on cigarettes these days?</a:t>
            </a:r>
          </a:p>
          <a:p>
            <a:pPr eaLnBrk="1" hangingPunct="1">
              <a:lnSpc>
                <a:spcPct val="80000"/>
              </a:lnSpc>
              <a:defRPr/>
            </a:pPr>
            <a:endParaRPr lang="en-GB" dirty="0" smtClean="0"/>
          </a:p>
          <a:p>
            <a:pPr marL="1143000" lvl="2" indent="-228600" eaLnBrk="1" hangingPunct="1">
              <a:lnSpc>
                <a:spcPct val="80000"/>
              </a:lnSpc>
              <a:spcBef>
                <a:spcPts val="425"/>
              </a:spcBef>
              <a:defRPr/>
            </a:pPr>
            <a:endParaRPr lang="en-GB" dirty="0" smtClean="0"/>
          </a:p>
          <a:p>
            <a:pPr eaLnBrk="1" hangingPunct="1">
              <a:lnSpc>
                <a:spcPct val="80000"/>
              </a:lnSpc>
              <a:spcBef>
                <a:spcPts val="425"/>
              </a:spcBef>
              <a:defRPr/>
            </a:pPr>
            <a:r>
              <a:rPr lang="en-US" b="1" dirty="0" smtClean="0">
                <a:solidFill>
                  <a:srgbClr val="000000"/>
                </a:solidFill>
                <a:latin typeface="Lucida Grande" charset="0"/>
                <a:sym typeface="Lucida Grande" charset="0"/>
              </a:rPr>
              <a:t>indirect questions </a:t>
            </a:r>
            <a:r>
              <a:rPr lang="en-US" dirty="0" smtClean="0">
                <a:solidFill>
                  <a:srgbClr val="000000"/>
                </a:solidFill>
                <a:latin typeface="Lucida Grande" charset="0"/>
                <a:sym typeface="Lucida Grande" charset="0"/>
              </a:rPr>
              <a:t>to start with.</a:t>
            </a:r>
          </a:p>
          <a:p>
            <a:pPr eaLnBrk="1" hangingPunct="1">
              <a:lnSpc>
                <a:spcPct val="80000"/>
              </a:lnSpc>
              <a:spcBef>
                <a:spcPts val="425"/>
              </a:spcBef>
              <a:defRPr/>
            </a:pPr>
            <a:r>
              <a:rPr lang="en-US" dirty="0" smtClean="0">
                <a:solidFill>
                  <a:srgbClr val="000000"/>
                </a:solidFill>
                <a:latin typeface="Lucida Grande" charset="0"/>
                <a:sym typeface="Lucida Grande" charset="0"/>
              </a:rPr>
              <a:t>E.g.        Do you have any concerns about……</a:t>
            </a:r>
          </a:p>
          <a:p>
            <a:pPr eaLnBrk="1" hangingPunct="1">
              <a:lnSpc>
                <a:spcPct val="80000"/>
              </a:lnSpc>
              <a:spcBef>
                <a:spcPts val="425"/>
              </a:spcBef>
              <a:defRPr/>
            </a:pPr>
            <a:r>
              <a:rPr lang="en-US" dirty="0" smtClean="0">
                <a:solidFill>
                  <a:srgbClr val="000000"/>
                </a:solidFill>
                <a:latin typeface="Lucida Grande" charset="0"/>
                <a:sym typeface="Lucida Grande" charset="0"/>
              </a:rPr>
              <a:t>                                Have you thought about…..</a:t>
            </a:r>
          </a:p>
          <a:p>
            <a:pPr eaLnBrk="1" hangingPunct="1">
              <a:lnSpc>
                <a:spcPct val="80000"/>
              </a:lnSpc>
              <a:spcBef>
                <a:spcPts val="425"/>
              </a:spcBef>
              <a:defRPr/>
            </a:pPr>
            <a:r>
              <a:rPr lang="en-US" dirty="0" smtClean="0">
                <a:solidFill>
                  <a:srgbClr val="000000"/>
                </a:solidFill>
                <a:latin typeface="Lucida Grande" charset="0"/>
                <a:sym typeface="Lucida Grande" charset="0"/>
              </a:rPr>
              <a:t>                                How do you feel…..</a:t>
            </a:r>
          </a:p>
          <a:p>
            <a:pPr eaLnBrk="1" hangingPunct="1">
              <a:lnSpc>
                <a:spcPct val="80000"/>
              </a:lnSpc>
              <a:spcBef>
                <a:spcPts val="425"/>
              </a:spcBef>
              <a:defRPr/>
            </a:pPr>
            <a:r>
              <a:rPr lang="en-US" dirty="0" smtClean="0">
                <a:solidFill>
                  <a:srgbClr val="000000"/>
                </a:solidFill>
                <a:latin typeface="Lucida Grande" charset="0"/>
                <a:sym typeface="Lucida Grande" charset="0"/>
              </a:rPr>
              <a:t>                                What do you think…..</a:t>
            </a:r>
          </a:p>
          <a:p>
            <a:pPr eaLnBrk="1" hangingPunct="1">
              <a:lnSpc>
                <a:spcPct val="80000"/>
              </a:lnSpc>
              <a:spcBef>
                <a:spcPts val="425"/>
              </a:spcBef>
              <a:defRPr/>
            </a:pPr>
            <a:r>
              <a:rPr lang="en-US" dirty="0" smtClean="0">
                <a:solidFill>
                  <a:srgbClr val="000000"/>
                </a:solidFill>
                <a:latin typeface="Lucida Grande" charset="0"/>
                <a:sym typeface="Lucida Grande" charset="0"/>
              </a:rPr>
              <a:t>                                Are you aware of risks….</a:t>
            </a:r>
          </a:p>
          <a:p>
            <a:pPr eaLnBrk="1" hangingPunct="1">
              <a:lnSpc>
                <a:spcPct val="80000"/>
              </a:lnSpc>
              <a:spcBef>
                <a:spcPts val="425"/>
              </a:spcBef>
              <a:defRPr/>
            </a:pPr>
            <a:r>
              <a:rPr lang="en-US" dirty="0" smtClean="0">
                <a:solidFill>
                  <a:srgbClr val="000000"/>
                </a:solidFill>
                <a:latin typeface="Lucida Grande" charset="0"/>
                <a:sym typeface="Lucida Grande" charset="0"/>
              </a:rPr>
              <a:t>•          </a:t>
            </a:r>
            <a:r>
              <a:rPr lang="en-US" b="1" dirty="0" smtClean="0">
                <a:solidFill>
                  <a:srgbClr val="000000"/>
                </a:solidFill>
                <a:latin typeface="Lucida Grande" charset="0"/>
                <a:sym typeface="Lucida Grande" charset="0"/>
              </a:rPr>
              <a:t>Or more directly</a:t>
            </a:r>
            <a:endParaRPr lang="en-US" dirty="0" smtClean="0">
              <a:solidFill>
                <a:srgbClr val="000000"/>
              </a:solidFill>
              <a:latin typeface="Lucida Grande" charset="0"/>
              <a:sym typeface="Lucida Grande" charset="0"/>
            </a:endParaRPr>
          </a:p>
          <a:p>
            <a:pPr eaLnBrk="1" hangingPunct="1">
              <a:lnSpc>
                <a:spcPct val="80000"/>
              </a:lnSpc>
              <a:spcBef>
                <a:spcPts val="425"/>
              </a:spcBef>
              <a:defRPr/>
            </a:pPr>
            <a:r>
              <a:rPr lang="en-US" dirty="0" smtClean="0">
                <a:solidFill>
                  <a:srgbClr val="000000"/>
                </a:solidFill>
                <a:latin typeface="Lucida Grande" charset="0"/>
                <a:sym typeface="Lucida Grande" charset="0"/>
              </a:rPr>
              <a:t>                               Do you know……..</a:t>
            </a:r>
          </a:p>
          <a:p>
            <a:pPr eaLnBrk="1" hangingPunct="1">
              <a:lnSpc>
                <a:spcPct val="80000"/>
              </a:lnSpc>
              <a:spcBef>
                <a:spcPts val="425"/>
              </a:spcBef>
              <a:defRPr/>
            </a:pPr>
            <a:r>
              <a:rPr lang="en-US" dirty="0" smtClean="0">
                <a:solidFill>
                  <a:srgbClr val="000000"/>
                </a:solidFill>
                <a:latin typeface="Lucida Grande" charset="0"/>
                <a:sym typeface="Lucida Grande" charset="0"/>
              </a:rPr>
              <a:t>                                Tell me about……..</a:t>
            </a:r>
            <a:endParaRPr lang="en-GB" dirty="0" smtClean="0"/>
          </a:p>
          <a:p>
            <a:pPr eaLnBrk="1" hangingPunct="1">
              <a:lnSpc>
                <a:spcPct val="80000"/>
              </a:lnSpc>
              <a:defRPr/>
            </a:pPr>
            <a:endParaRPr lang="en-US" dirty="0" smtClean="0"/>
          </a:p>
          <a:p>
            <a:pPr eaLnBrk="1" hangingPunct="1">
              <a:defRPr/>
            </a:pPr>
            <a:endParaRPr lang="en-GB" dirty="0" smtClean="0"/>
          </a:p>
          <a:p>
            <a:pPr eaLnBrk="1" hangingPunct="1">
              <a:defRPr/>
            </a:pPr>
            <a:endParaRPr lang="en-GB" dirty="0" smtClean="0"/>
          </a:p>
          <a:p>
            <a:pPr eaLnBrk="1" hangingPunct="1">
              <a:spcBef>
                <a:spcPct val="0"/>
              </a:spcBef>
              <a:defRPr/>
            </a:pPr>
            <a:endParaRPr lang="en-US" dirty="0" smtClean="0"/>
          </a:p>
        </p:txBody>
      </p:sp>
      <p:sp>
        <p:nvSpPr>
          <p:cNvPr id="91140" name="Slide Number Placeholder 3"/>
          <p:cNvSpPr>
            <a:spLocks noGrp="1"/>
          </p:cNvSpPr>
          <p:nvPr>
            <p:ph type="sldNum" sz="quarter" idx="5"/>
          </p:nvPr>
        </p:nvSpPr>
        <p:spPr>
          <a:noFill/>
        </p:spPr>
        <p:txBody>
          <a:bodyPr/>
          <a:lstStyle/>
          <a:p>
            <a:fld id="{57CD27E8-EA44-4128-A6F3-125EDBCA31FC}" type="slidenum">
              <a:rPr lang="en-GB" smtClean="0">
                <a:latin typeface="Arial" pitchFamily="34" charset="0"/>
                <a:ea typeface="ＭＳ Ｐゴシック" pitchFamily="34" charset="-128"/>
              </a:rPr>
              <a:pPr/>
              <a:t>15</a:t>
            </a:fld>
            <a:endParaRPr lang="en-GB"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718440" y="744419"/>
            <a:ext cx="5360795" cy="3722092"/>
          </a:xfrm>
          <a:ln/>
        </p:spPr>
      </p:sp>
      <p:sp>
        <p:nvSpPr>
          <p:cNvPr id="100355" name="Notes Placeholder 2"/>
          <p:cNvSpPr>
            <a:spLocks noGrp="1"/>
          </p:cNvSpPr>
          <p:nvPr>
            <p:ph type="body" idx="1"/>
          </p:nvPr>
        </p:nvSpPr>
        <p:spPr>
          <a:noFill/>
          <a:ln/>
        </p:spPr>
        <p:txBody>
          <a:bodyPr/>
          <a:lstStyle/>
          <a:p>
            <a:r>
              <a:rPr lang="en-GB" sz="1000" b="1" dirty="0" smtClean="0">
                <a:latin typeface="Arial" pitchFamily="34" charset="0"/>
                <a:ea typeface="ＭＳ Ｐゴシック"/>
              </a:rPr>
              <a:t>Notes for reference</a:t>
            </a:r>
          </a:p>
          <a:p>
            <a:r>
              <a:rPr lang="en-GB" sz="1000" dirty="0" smtClean="0">
                <a:latin typeface="Arial" pitchFamily="34" charset="0"/>
                <a:ea typeface="ＭＳ Ｐゴシック"/>
              </a:rPr>
              <a:t>Empathy is not sympathy, a feeling of pity or camaraderie with the person. Neither is it identification: “I've been there and I know what you’re experiencing. Let me tell you my story”. Empathy is not warmth, acceptance, genuineness or client advocacy.</a:t>
            </a:r>
          </a:p>
          <a:p>
            <a:endParaRPr lang="en-GB" sz="1000" dirty="0" smtClean="0">
              <a:latin typeface="Arial" pitchFamily="34" charset="0"/>
              <a:ea typeface="ＭＳ Ｐゴシック"/>
            </a:endParaRPr>
          </a:p>
          <a:p>
            <a:r>
              <a:rPr lang="en-GB" sz="1000" dirty="0" smtClean="0">
                <a:latin typeface="Arial" pitchFamily="34" charset="0"/>
                <a:ea typeface="ＭＳ Ｐゴシック"/>
              </a:rPr>
              <a:t>Empathy is an active interest in and effort to understand the other’s internal perspective, to see the world through their eyes. “put self in clients shoes”</a:t>
            </a:r>
          </a:p>
          <a:p>
            <a:endParaRPr lang="en-GB" sz="1000" dirty="0" smtClean="0">
              <a:latin typeface="Arial" pitchFamily="34" charset="0"/>
              <a:ea typeface="ＭＳ Ｐゴシック"/>
            </a:endParaRPr>
          </a:p>
          <a:p>
            <a:r>
              <a:rPr lang="en-GB" sz="1000" dirty="0" smtClean="0">
                <a:latin typeface="Arial" pitchFamily="34" charset="0"/>
                <a:ea typeface="ＭＳ Ｐゴシック"/>
              </a:rPr>
              <a:t>Clinicians high in empathy are curious, approach the session as an opportunity to learn about the client. Explore the clients opinions and ideas about the behaviour.</a:t>
            </a:r>
          </a:p>
          <a:p>
            <a:endParaRPr lang="en-GB" sz="1000" dirty="0" smtClean="0">
              <a:latin typeface="Arial" pitchFamily="34" charset="0"/>
              <a:ea typeface="ＭＳ Ｐゴシック"/>
            </a:endParaRPr>
          </a:p>
          <a:p>
            <a:r>
              <a:rPr lang="en-GB" sz="1000" dirty="0" smtClean="0">
                <a:latin typeface="Arial" pitchFamily="34" charset="0"/>
                <a:ea typeface="ＭＳ Ｐゴシック"/>
              </a:rPr>
              <a:t>The clinician makes active effort to understand the client point of view, shows interest, offers accurate reflections of what the client has said </a:t>
            </a:r>
          </a:p>
          <a:p>
            <a:endParaRPr lang="en-GB"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6DB11E3A-BB27-4AC6-B5A1-1F6BC29D176D}"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8440" y="744419"/>
            <a:ext cx="5360795" cy="3722092"/>
          </a:xfrm>
        </p:spPr>
      </p:sp>
      <p:sp>
        <p:nvSpPr>
          <p:cNvPr id="4" name="Slide Number Placeholder 3"/>
          <p:cNvSpPr>
            <a:spLocks noGrp="1"/>
          </p:cNvSpPr>
          <p:nvPr>
            <p:ph type="sldNum" sz="quarter" idx="10"/>
          </p:nvPr>
        </p:nvSpPr>
        <p:spPr/>
        <p:txBody>
          <a:bodyPr/>
          <a:lstStyle/>
          <a:p>
            <a:fld id="{3F621EE3-B5AA-40E7-AFA1-2405A96A5C9A}" type="slidenum">
              <a:rPr lang="en-GB" smtClean="0"/>
              <a:pPr/>
              <a:t>19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20</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22</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23</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24</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30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8440" y="744419"/>
            <a:ext cx="5360795" cy="3722092"/>
          </a:xfrm>
        </p:spPr>
      </p:sp>
      <p:sp>
        <p:nvSpPr>
          <p:cNvPr id="4" name="Slide Number Placeholder 3"/>
          <p:cNvSpPr>
            <a:spLocks noGrp="1"/>
          </p:cNvSpPr>
          <p:nvPr>
            <p:ph type="sldNum" sz="quarter" idx="10"/>
          </p:nvPr>
        </p:nvSpPr>
        <p:spPr/>
        <p:txBody>
          <a:bodyPr/>
          <a:lstStyle/>
          <a:p>
            <a:fld id="{3F621EE3-B5AA-40E7-AFA1-2405A96A5C9A}" type="slidenum">
              <a:rPr lang="en-GB" smtClean="0"/>
              <a:pPr/>
              <a:t>14</a:t>
            </a:fld>
            <a:endParaRPr lang="en-GB" dirty="0"/>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a:xfrm>
            <a:off x="838200" y="6629400"/>
            <a:ext cx="6553200" cy="838200"/>
          </a:xfrm>
          <a:prstGeom prst="rect">
            <a:avLst/>
          </a:prstGeom>
        </p:spPr>
        <p:txBody>
          <a:bodyPr/>
          <a:lstStyle>
            <a:lvl1pPr algn="l">
              <a:defRPr sz="1400" baseline="0">
                <a:solidFill>
                  <a:schemeClr val="bg1"/>
                </a:solidFill>
                <a:latin typeface="Arial" pitchFamily="34" charset="0"/>
              </a:defRPr>
            </a:lvl1pPr>
          </a:lstStyle>
          <a:p>
            <a:pPr>
              <a:defRPr/>
            </a:pPr>
            <a:r>
              <a:rPr lang="en-GB" dirty="0"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jpeg"/><Relationship Id="rId7" Type="http://schemas.openxmlformats.org/officeDocument/2006/relationships/hyperlink" Target="www.haveaword.org" TargetMode="External"/><Relationship Id="rId12"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facebook.com/haveawordcampaign" TargetMode="External"/><Relationship Id="rId11" Type="http://schemas.openxmlformats.org/officeDocument/2006/relationships/hyperlink" Target="https://www.google.com/url?q=https://www.facebook.com/&amp;sa=U&amp;ei=8kkgU-C7I6bY7Ab37oFQ&amp;ved=0CC0Q9QEwAA&amp;usg=AFQjCNGGmRiWMnUOS0O8CupKMfviqLN8sg" TargetMode="External"/><Relationship Id="rId5" Type="http://schemas.openxmlformats.org/officeDocument/2006/relationships/image" Target="../media/image11.png"/><Relationship Id="rId10" Type="http://schemas.openxmlformats.org/officeDocument/2006/relationships/image" Target="../media/image43.png"/><Relationship Id="rId4" Type="http://schemas.openxmlformats.org/officeDocument/2006/relationships/image" Target="../media/image41.jpeg"/><Relationship Id="rId9" Type="http://schemas.openxmlformats.org/officeDocument/2006/relationships/hyperlink" Target="http://twitter.com/swaleschamb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www.theatlantic.com/health/archive/2011/12/a-sobering-look-at-alcohol-10-year-study-finds-high-death-rate/249266/&amp;ei=j-YrVbHQOonAOfL5gZAN&amp;bvm=bv.90491159,d.ZWU&amp;psig=AFQjCNE-wf-P1zYJNsZ24ZSv1aJvK3XLVA&amp;ust=142902679961014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dirty="0"/>
          </a:p>
        </p:txBody>
      </p:sp>
      <p:sp>
        <p:nvSpPr>
          <p:cNvPr id="25" name="Content Placeholder 24"/>
          <p:cNvSpPr>
            <a:spLocks noGrp="1"/>
          </p:cNvSpPr>
          <p:nvPr>
            <p:ph idx="1"/>
          </p:nvPr>
        </p:nvSpPr>
        <p:spPr/>
        <p:txBody>
          <a:bodyPr/>
          <a:lstStyle/>
          <a:p>
            <a:endParaRPr lang="en-GB" dirty="0"/>
          </a:p>
        </p:txBody>
      </p:sp>
      <p:sp>
        <p:nvSpPr>
          <p:cNvPr id="6" name="Footer Placeholder 3"/>
          <p:cNvSpPr>
            <a:spLocks noGrp="1"/>
          </p:cNvSpPr>
          <p:nvPr>
            <p:ph type="ftr" sz="quarter" idx="4294967295"/>
          </p:nvPr>
        </p:nvSpPr>
        <p:spPr>
          <a:xfrm>
            <a:off x="838200" y="6629400"/>
            <a:ext cx="6553200" cy="838200"/>
          </a:xfrm>
          <a:prstGeom prst="rect">
            <a:avLst/>
          </a:prstGeom>
        </p:spPr>
        <p:txBody>
          <a:bodyPr/>
          <a:lstStyle/>
          <a:p>
            <a:r>
              <a:rPr lang="en-GB" dirty="0"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635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6"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7"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8"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lang="en-GB" sz="3200" kern="0" smtClean="0">
                <a:solidFill>
                  <a:schemeClr val="bg1"/>
                </a:solidFill>
                <a:latin typeface="+mj-lt"/>
                <a:ea typeface="+mj-ea"/>
                <a:cs typeface="+mj-cs"/>
              </a:rPr>
              <a:t>1 </a:t>
            </a:r>
            <a:r>
              <a:rPr kumimoji="0" lang="en-GB" sz="3200" b="0" i="0" u="none" strike="noStrike" kern="0" cap="none" spc="0" normalizeH="0" baseline="0" noProof="0" smtClean="0">
                <a:ln>
                  <a:noFill/>
                </a:ln>
                <a:solidFill>
                  <a:schemeClr val="bg1"/>
                </a:solidFill>
                <a:effectLst/>
                <a:uLnTx/>
                <a:uFillTx/>
                <a:latin typeface="+mj-lt"/>
                <a:ea typeface="+mj-ea"/>
                <a:cs typeface="+mj-cs"/>
              </a:rPr>
              <a:t>hour </a:t>
            </a:r>
            <a:r>
              <a:rPr kumimoji="0" lang="en-GB" sz="3200" b="0" i="0" u="none" strike="noStrike" kern="0" cap="none" spc="0" normalizeH="0" baseline="0" noProof="0" dirty="0" smtClean="0">
                <a:ln>
                  <a:noFill/>
                </a:ln>
                <a:solidFill>
                  <a:schemeClr val="bg1"/>
                </a:solidFill>
                <a:effectLst/>
                <a:uLnTx/>
                <a:uFillTx/>
                <a:latin typeface="+mj-lt"/>
                <a:ea typeface="+mj-ea"/>
                <a:cs typeface="+mj-cs"/>
              </a:rPr>
              <a:t>Training Course)</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27" name="Picture 5" descr="http://www.justamemory.co.uk/catalog/images/214436-england.jpg">
            <a:hlinkClick r:id="rId9"/>
          </p:cNvPr>
          <p:cNvPicPr>
            <a:picLocks noChangeAspect="1" noChangeArrowheads="1"/>
          </p:cNvPicPr>
          <p:nvPr/>
        </p:nvPicPr>
        <p:blipFill>
          <a:blip r:embed="rId10" cstate="print"/>
          <a:srcRect/>
          <a:stretch>
            <a:fillRect/>
          </a:stretch>
        </p:blipFill>
        <p:spPr bwMode="auto">
          <a:xfrm>
            <a:off x="8584680" y="4645521"/>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1" cstate="print"/>
          <a:srcRect/>
          <a:stretch>
            <a:fillRect/>
          </a:stretch>
        </p:blipFill>
        <p:spPr bwMode="auto">
          <a:xfrm>
            <a:off x="5272311" y="5221585"/>
            <a:ext cx="3869258" cy="1457203"/>
          </a:xfrm>
          <a:prstGeom prst="rect">
            <a:avLst/>
          </a:prstGeom>
          <a:noFill/>
        </p:spPr>
      </p:pic>
      <p:sp>
        <p:nvSpPr>
          <p:cNvPr id="22" name="TextBox 21"/>
          <p:cNvSpPr txBox="1"/>
          <p:nvPr/>
        </p:nvSpPr>
        <p:spPr>
          <a:xfrm>
            <a:off x="1" y="6157689"/>
            <a:ext cx="5313249" cy="584775"/>
          </a:xfrm>
          <a:prstGeom prst="rect">
            <a:avLst/>
          </a:prstGeom>
          <a:noFill/>
        </p:spPr>
        <p:txBody>
          <a:bodyPr wrap="none" rtlCol="0">
            <a:spAutoFit/>
          </a:bodyPr>
          <a:lstStyle/>
          <a:p>
            <a:r>
              <a:rPr lang="en-GB" sz="3200" dirty="0" smtClean="0">
                <a:solidFill>
                  <a:schemeClr val="bg1"/>
                </a:solidFill>
              </a:rPr>
              <a:t>Trainer.................................</a:t>
            </a:r>
            <a:endParaRPr lang="en-GB" sz="3200" dirty="0">
              <a:solidFill>
                <a:schemeClr val="bg1"/>
              </a:solidFill>
            </a:endParaRPr>
          </a:p>
        </p:txBody>
      </p:sp>
      <p:sp>
        <p:nvSpPr>
          <p:cNvPr id="23" name="TextBox 22"/>
          <p:cNvSpPr txBox="1"/>
          <p:nvPr/>
        </p:nvSpPr>
        <p:spPr>
          <a:xfrm>
            <a:off x="1" y="4933553"/>
            <a:ext cx="5283819" cy="2062103"/>
          </a:xfrm>
          <a:prstGeom prst="rect">
            <a:avLst/>
          </a:prstGeom>
          <a:noFill/>
        </p:spPr>
        <p:txBody>
          <a:bodyPr wrap="none" rtlCol="0">
            <a:spAutoFit/>
          </a:bodyPr>
          <a:lstStyle/>
          <a:p>
            <a:r>
              <a:rPr lang="en-GB" sz="3200" b="1" dirty="0" smtClean="0">
                <a:solidFill>
                  <a:schemeClr val="bg1"/>
                </a:solidFill>
              </a:rPr>
              <a:t>Location ...........................</a:t>
            </a:r>
          </a:p>
          <a:p>
            <a:r>
              <a:rPr lang="en-GB" sz="3200" b="1" dirty="0" smtClean="0">
                <a:solidFill>
                  <a:schemeClr val="bg1"/>
                </a:solidFill>
              </a:rPr>
              <a:t>Date ...................................</a:t>
            </a:r>
          </a:p>
          <a:p>
            <a:endParaRPr lang="en-GB" sz="3200" dirty="0" smtClean="0">
              <a:solidFill>
                <a:schemeClr val="bg1"/>
              </a:solidFill>
            </a:endParaRPr>
          </a:p>
          <a:p>
            <a:endParaRPr lang="en-GB" sz="32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GB" dirty="0" smtClean="0"/>
              <a:t>So who is at risk of alcohol related harm?</a:t>
            </a:r>
            <a:endParaRPr lang="en-GB" dirty="0"/>
          </a:p>
        </p:txBody>
      </p:sp>
      <p:sp>
        <p:nvSpPr>
          <p:cNvPr id="3" name="TextBox 2"/>
          <p:cNvSpPr txBox="1"/>
          <p:nvPr/>
        </p:nvSpPr>
        <p:spPr>
          <a:xfrm>
            <a:off x="879823" y="2269257"/>
            <a:ext cx="8280920" cy="2554545"/>
          </a:xfrm>
          <a:prstGeom prst="rect">
            <a:avLst/>
          </a:prstGeom>
          <a:noFill/>
        </p:spPr>
        <p:txBody>
          <a:bodyPr wrap="square" rtlCol="0">
            <a:spAutoFit/>
          </a:bodyPr>
          <a:lstStyle/>
          <a:p>
            <a:pPr>
              <a:buFont typeface="Arial" charset="0"/>
              <a:buChar char="•"/>
            </a:pPr>
            <a:r>
              <a:rPr lang="en-GB" sz="3200" dirty="0" smtClean="0"/>
              <a:t>Potentially 10 million people in England</a:t>
            </a:r>
          </a:p>
          <a:p>
            <a:pPr>
              <a:buFont typeface="Arial" charset="0"/>
              <a:buChar char="•"/>
            </a:pPr>
            <a:r>
              <a:rPr lang="en-GB" sz="3200" dirty="0" smtClean="0"/>
              <a:t>It’s not just the hard core cases</a:t>
            </a:r>
          </a:p>
          <a:p>
            <a:pPr>
              <a:buFont typeface="Arial" charset="0"/>
              <a:buChar char="•"/>
            </a:pPr>
            <a:r>
              <a:rPr lang="en-GB" sz="3200" dirty="0" smtClean="0"/>
              <a:t>It doesn’t take much to be at risk</a:t>
            </a:r>
          </a:p>
          <a:p>
            <a:pPr>
              <a:buFont typeface="Arial" charset="0"/>
              <a:buChar char="•"/>
            </a:pPr>
            <a:endParaRPr lang="en-GB" sz="3200" dirty="0" smtClean="0"/>
          </a:p>
          <a:p>
            <a:pPr>
              <a:buFont typeface="Arial" charset="0"/>
              <a:buChar char="•"/>
            </a:pPr>
            <a:r>
              <a:rPr lang="en-GB" sz="3200" dirty="0" smtClean="0"/>
              <a:t>It’s about minimising the risk where possible</a:t>
            </a:r>
            <a:endParaRPr lang="en-GB" sz="3200" dirty="0"/>
          </a:p>
        </p:txBody>
      </p:sp>
    </p:spTree>
    <p:extLst>
      <p:ext uri="{BB962C8B-B14F-4D97-AF65-F5344CB8AC3E}">
        <p14:creationId xmlns:p14="http://schemas.microsoft.com/office/powerpoint/2010/main" val="9842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9" y="253033"/>
            <a:ext cx="9067800" cy="1219200"/>
          </a:xfrm>
        </p:spPr>
        <p:txBody>
          <a:bodyPr/>
          <a:lstStyle/>
          <a:p>
            <a:r>
              <a:rPr lang="en-GB" dirty="0" smtClean="0"/>
              <a:t>What we plan to cover</a:t>
            </a:r>
            <a:endParaRPr lang="en-GB" dirty="0"/>
          </a:p>
        </p:txBody>
      </p:sp>
      <p:sp>
        <p:nvSpPr>
          <p:cNvPr id="3" name="Content Placeholder 2"/>
          <p:cNvSpPr>
            <a:spLocks noGrp="1"/>
          </p:cNvSpPr>
          <p:nvPr>
            <p:ph idx="1"/>
          </p:nvPr>
        </p:nvSpPr>
        <p:spPr>
          <a:xfrm>
            <a:off x="519783" y="1621185"/>
            <a:ext cx="9384119" cy="4194498"/>
          </a:xfrm>
          <a:noFill/>
          <a:ln w="9525">
            <a:noFill/>
            <a:miter lim="800000"/>
            <a:headEnd/>
            <a:tailEnd/>
          </a:ln>
        </p:spPr>
        <p:txBody>
          <a:bodyPr vert="horz" wrap="square" lIns="104287" tIns="52144" rIns="104287" bIns="52144" numCol="1" anchor="t" anchorCtr="0" compatLnSpc="1">
            <a:prstTxWarp prst="textNoShape">
              <a:avLst/>
            </a:prstTxWarp>
          </a:bodyPr>
          <a:lstStyle/>
          <a:p>
            <a:pPr marL="521437" indent="-521437">
              <a:buFont typeface="Arial" pitchFamily="34" charset="0"/>
              <a:buChar char="•"/>
            </a:pPr>
            <a:r>
              <a:rPr lang="en-GB" dirty="0" smtClean="0"/>
              <a:t>Why Alcohol?  What are the issues?</a:t>
            </a:r>
            <a:endParaRPr lang="en-GB" dirty="0"/>
          </a:p>
          <a:p>
            <a:pPr marL="521437" indent="-521437">
              <a:buFont typeface="Arial" pitchFamily="34" charset="0"/>
              <a:buChar char="•"/>
            </a:pPr>
            <a:r>
              <a:rPr lang="en-GB" dirty="0">
                <a:solidFill>
                  <a:srgbClr val="0000FF"/>
                </a:solidFill>
              </a:rPr>
              <a:t>What can </a:t>
            </a:r>
            <a:r>
              <a:rPr lang="en-GB" dirty="0" smtClean="0">
                <a:solidFill>
                  <a:srgbClr val="0000FF"/>
                </a:solidFill>
              </a:rPr>
              <a:t>you </a:t>
            </a:r>
            <a:r>
              <a:rPr lang="en-GB" dirty="0">
                <a:solidFill>
                  <a:srgbClr val="0000FF"/>
                </a:solidFill>
              </a:rPr>
              <a:t>do about it?</a:t>
            </a:r>
          </a:p>
          <a:p>
            <a:pPr marL="521437" indent="-521437">
              <a:buFont typeface="Arial" pitchFamily="34" charset="0"/>
              <a:buChar char="•"/>
            </a:pPr>
            <a:r>
              <a:rPr lang="en-GB" dirty="0"/>
              <a:t>How do you do it?</a:t>
            </a:r>
          </a:p>
          <a:p>
            <a:pPr marL="521437" indent="-521437">
              <a:buFont typeface="Arial" pitchFamily="34" charset="0"/>
              <a:buChar char="•"/>
            </a:pPr>
            <a:r>
              <a:rPr lang="en-GB" dirty="0"/>
              <a:t>What </a:t>
            </a:r>
            <a:r>
              <a:rPr lang="en-GB" dirty="0" smtClean="0"/>
              <a:t>to consider?</a:t>
            </a:r>
            <a:endParaRPr lang="en-GB" dirty="0"/>
          </a:p>
          <a:p>
            <a:pPr marL="521437" indent="-521437">
              <a:buFont typeface="Arial" pitchFamily="34" charset="0"/>
              <a:buChar char="•"/>
            </a:pPr>
            <a:r>
              <a:rPr lang="en-GB" dirty="0"/>
              <a:t>Discussion</a:t>
            </a: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6" name="Rounded Rectangle 5"/>
          <p:cNvSpPr/>
          <p:nvPr/>
        </p:nvSpPr>
        <p:spPr bwMode="auto">
          <a:xfrm>
            <a:off x="447775" y="1405161"/>
            <a:ext cx="9433048" cy="4104456"/>
          </a:xfrm>
          <a:prstGeom prst="roundRect">
            <a:avLst/>
          </a:prstGeom>
          <a:solidFill>
            <a:srgbClr val="009999">
              <a:alpha val="1490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smtClean="0"/>
          </a:p>
        </p:txBody>
      </p:sp>
      <p:pic>
        <p:nvPicPr>
          <p:cNvPr id="64" name="Picture 5" descr="C:\Users\Ca123833\AppData\Local\Microsoft\Windows\Temporary Internet Files\Content.IE5\XWJW3GST\counselling[1].jpg"/>
          <p:cNvPicPr>
            <a:picLocks noChangeAspect="1" noChangeArrowheads="1"/>
          </p:cNvPicPr>
          <p:nvPr/>
        </p:nvPicPr>
        <p:blipFill>
          <a:blip r:embed="rId2" cstate="print"/>
          <a:srcRect/>
          <a:stretch>
            <a:fillRect/>
          </a:stretch>
        </p:blipFill>
        <p:spPr bwMode="auto">
          <a:xfrm>
            <a:off x="8368655" y="4573513"/>
            <a:ext cx="2051440" cy="1832620"/>
          </a:xfrm>
          <a:prstGeom prst="rect">
            <a:avLst/>
          </a:prstGeom>
          <a:noFill/>
          <a:ln>
            <a:solidFill>
              <a:srgbClr val="009999"/>
            </a:solidFill>
          </a:ln>
        </p:spPr>
      </p:pic>
    </p:spTree>
    <p:extLst>
      <p:ext uri="{BB962C8B-B14F-4D97-AF65-F5344CB8AC3E}">
        <p14:creationId xmlns:p14="http://schemas.microsoft.com/office/powerpoint/2010/main" val="1712325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5" name="Group 29"/>
          <p:cNvGrpSpPr/>
          <p:nvPr/>
        </p:nvGrpSpPr>
        <p:grpSpPr>
          <a:xfrm>
            <a:off x="303760" y="1261145"/>
            <a:ext cx="10081120" cy="5112568"/>
            <a:chOff x="303759" y="1261145"/>
            <a:chExt cx="10688638" cy="5112568"/>
          </a:xfrm>
        </p:grpSpPr>
        <p:sp>
          <p:nvSpPr>
            <p:cNvPr id="6"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8412228" y="4645521"/>
              <a:ext cx="2276410" cy="1728192"/>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5097" y="1495409"/>
            <a:ext cx="9001188" cy="4643470"/>
          </a:xfrm>
          <a:prstGeom prst="rect">
            <a:avLst/>
          </a:prstGeom>
          <a:solidFill>
            <a:srgbClr val="009999">
              <a:alpha val="14902"/>
            </a:srgbClr>
          </a:solidFill>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None/>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The primary goal of an alcohol brief</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intervention (</a:t>
            </a:r>
            <a:r>
              <a:rPr lang="en-GB" sz="4000" kern="0" noProof="0" dirty="0" smtClean="0">
                <a:latin typeface="Calibri" pitchFamily="34" charset="0"/>
                <a:ea typeface="+mn-ea"/>
                <a:cs typeface="Arial" pitchFamily="34" charset="0"/>
              </a:rPr>
              <a:t>IBA</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is to reduce harmful drinking through showing the client...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consequences of their drinking are likely to be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client can do about it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help and support can be accessed</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
        <p:nvSpPr>
          <p:cNvPr id="6" name="Title 1"/>
          <p:cNvSpPr txBox="1">
            <a:spLocks/>
          </p:cNvSpPr>
          <p:nvPr/>
        </p:nvSpPr>
        <p:spPr>
          <a:xfrm>
            <a:off x="343659"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What’s the point of IBA?</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4" y="209525"/>
            <a:ext cx="10215633" cy="1071570"/>
          </a:xfrm>
          <a:prstGeom prst="rect">
            <a:avLst/>
          </a:prstGeom>
        </p:spPr>
        <p:txBody>
          <a:bodyPr lIns="91428" tIns="45715" rIns="91428" bIns="45715"/>
          <a:lstStyle/>
          <a:p>
            <a:pPr algn="ctr" defTabSz="1042860">
              <a:defRPr/>
            </a:pPr>
            <a:r>
              <a:rPr lang="en-GB" sz="3200" kern="0" dirty="0">
                <a:solidFill>
                  <a:srgbClr val="423F74"/>
                </a:solidFill>
                <a:latin typeface="+mj-lt"/>
                <a:ea typeface="+mj-ea"/>
                <a:cs typeface="+mj-cs"/>
              </a:rPr>
              <a:t>Alcohol Brief Intervention (ABI) Pathway</a:t>
            </a: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1"/>
            <a:ext cx="10688638" cy="63737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0" y="1240343"/>
            <a:ext cx="10688638" cy="5277386"/>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28" tIns="45715" rIns="91428" bIns="45715" numCol="1" rtlCol="0" anchor="t" anchorCtr="0" compatLnSpc="1">
            <a:prstTxWarp prst="textNoShape">
              <a:avLst/>
            </a:prstTxWarp>
          </a:bodyPr>
          <a:lstStyle/>
          <a:p>
            <a:pPr defTabSz="914286"/>
            <a:endParaRPr lang="en-GB" dirty="0" smtClean="0">
              <a:latin typeface="Arial" pitchFamily="34" charset="0"/>
              <a:ea typeface="ＭＳ Ｐゴシック"/>
              <a:cs typeface="ＭＳ Ｐゴシック"/>
            </a:endParaRPr>
          </a:p>
          <a:p>
            <a:pPr defTabSz="914286"/>
            <a:endParaRPr lang="en-GB" dirty="0" smtClean="0">
              <a:latin typeface="Arial" pitchFamily="34" charset="0"/>
              <a:ea typeface="ＭＳ Ｐゴシック"/>
              <a:cs typeface="ＭＳ Ｐゴシック"/>
            </a:endParaRPr>
          </a:p>
          <a:p>
            <a:pPr defTabSz="914286"/>
            <a:endParaRPr lang="en-GB" dirty="0">
              <a:latin typeface="Arial" pitchFamily="34" charset="0"/>
              <a:ea typeface="ＭＳ Ｐゴシック"/>
              <a:cs typeface="ＭＳ Ｐゴシック"/>
            </a:endParaRPr>
          </a:p>
        </p:txBody>
      </p:sp>
      <p:sp>
        <p:nvSpPr>
          <p:cNvPr id="19458" name="Title 1"/>
          <p:cNvSpPr>
            <a:spLocks noGrp="1"/>
          </p:cNvSpPr>
          <p:nvPr>
            <p:ph type="title"/>
          </p:nvPr>
        </p:nvSpPr>
        <p:spPr>
          <a:xfrm>
            <a:off x="519784" y="325042"/>
            <a:ext cx="9859962" cy="1260475"/>
          </a:xfrm>
        </p:spPr>
        <p:txBody>
          <a:bodyPr rtlCol="0">
            <a:normAutofit fontScale="90000"/>
          </a:bodyPr>
          <a:lstStyle/>
          <a:p>
            <a:pPr eaLnBrk="1" hangingPunct="1">
              <a:defRPr/>
            </a:pPr>
            <a:r>
              <a:rPr lang="en-GB" b="1" dirty="0" smtClean="0"/>
              <a:t/>
            </a:r>
            <a:br>
              <a:rPr lang="en-GB" b="1" dirty="0" smtClean="0"/>
            </a:br>
            <a:r>
              <a:rPr lang="en-GB" b="1" dirty="0" smtClean="0"/>
              <a:t>Ways to raise the issue</a:t>
            </a:r>
            <a:br>
              <a:rPr lang="en-GB" b="1" dirty="0" smtClean="0"/>
            </a:br>
            <a:endParaRPr lang="en-GB" b="1" dirty="0" smtClean="0"/>
          </a:p>
        </p:txBody>
      </p:sp>
      <p:sp>
        <p:nvSpPr>
          <p:cNvPr id="34819" name="Content Placeholder 2"/>
          <p:cNvSpPr>
            <a:spLocks noGrp="1"/>
          </p:cNvSpPr>
          <p:nvPr>
            <p:ph idx="1"/>
          </p:nvPr>
        </p:nvSpPr>
        <p:spPr>
          <a:xfrm>
            <a:off x="375767" y="1405161"/>
            <a:ext cx="10009112" cy="5040560"/>
          </a:xfrm>
        </p:spPr>
        <p:txBody>
          <a:bodyPr>
            <a:normAutofit fontScale="85000" lnSpcReduction="20000"/>
          </a:bodyPr>
          <a:lstStyle/>
          <a:p>
            <a:pPr eaLnBrk="1" hangingPunct="1">
              <a:buNone/>
            </a:pPr>
            <a:r>
              <a:rPr lang="en-GB" sz="3000" dirty="0" smtClean="0"/>
              <a:t>Asking open questions will give you more information and</a:t>
            </a:r>
          </a:p>
          <a:p>
            <a:pPr eaLnBrk="1" hangingPunct="1">
              <a:buNone/>
            </a:pPr>
            <a:r>
              <a:rPr lang="en-GB" sz="3000" dirty="0" smtClean="0"/>
              <a:t>allow for conversation:- </a:t>
            </a:r>
          </a:p>
          <a:p>
            <a:pPr eaLnBrk="1" hangingPunct="1">
              <a:buNone/>
            </a:pPr>
            <a:endParaRPr lang="en-GB" sz="2600" dirty="0" smtClean="0">
              <a:solidFill>
                <a:srgbClr val="0000FF"/>
              </a:solidFill>
            </a:endParaRPr>
          </a:p>
          <a:p>
            <a:pPr eaLnBrk="1" hangingPunct="1"/>
            <a:r>
              <a:rPr lang="en-GB" sz="2600" i="1" dirty="0" smtClean="0">
                <a:solidFill>
                  <a:srgbClr val="0000FF"/>
                </a:solidFill>
              </a:rPr>
              <a:t>“</a:t>
            </a:r>
            <a:r>
              <a:rPr lang="en-GB" sz="2800" i="1" dirty="0">
                <a:solidFill>
                  <a:srgbClr val="0000FF"/>
                </a:solidFill>
              </a:rPr>
              <a:t>What has made you want  to... Cut down?”</a:t>
            </a:r>
          </a:p>
          <a:p>
            <a:pPr eaLnBrk="1" hangingPunct="1"/>
            <a:r>
              <a:rPr lang="en-GB" sz="2800" i="1" dirty="0">
                <a:solidFill>
                  <a:srgbClr val="0000FF"/>
                </a:solidFill>
              </a:rPr>
              <a:t>“It sounds like... you might be interested in changing...”</a:t>
            </a:r>
          </a:p>
          <a:p>
            <a:pPr eaLnBrk="1" hangingPunct="1"/>
            <a:r>
              <a:rPr lang="en-GB" sz="2800" i="1" dirty="0">
                <a:solidFill>
                  <a:srgbClr val="0000FF"/>
                </a:solidFill>
              </a:rPr>
              <a:t>“You mentioned that…. You are drinking every night”</a:t>
            </a:r>
            <a:endParaRPr lang="en-GB" sz="2600" i="1" dirty="0">
              <a:solidFill>
                <a:srgbClr val="0000FF"/>
              </a:solidFill>
            </a:endParaRPr>
          </a:p>
          <a:p>
            <a:pPr eaLnBrk="1" hangingPunct="1"/>
            <a:endParaRPr lang="en-GB" sz="2600" dirty="0"/>
          </a:p>
          <a:p>
            <a:pPr eaLnBrk="1" hangingPunct="1">
              <a:buNone/>
            </a:pPr>
            <a:r>
              <a:rPr lang="en-GB" sz="2800" b="1" dirty="0"/>
              <a:t>Or more </a:t>
            </a:r>
            <a:r>
              <a:rPr lang="en-GB" sz="2800" b="1" dirty="0" smtClean="0"/>
              <a:t>direct</a:t>
            </a:r>
          </a:p>
          <a:p>
            <a:pPr eaLnBrk="1" hangingPunct="1">
              <a:buNone/>
            </a:pPr>
            <a:endParaRPr lang="en-GB" sz="2600" b="1" dirty="0"/>
          </a:p>
          <a:p>
            <a:pPr eaLnBrk="1" hangingPunct="1"/>
            <a:r>
              <a:rPr lang="en-GB" sz="2800" i="1" dirty="0" smtClean="0">
                <a:solidFill>
                  <a:srgbClr val="0000FF"/>
                </a:solidFill>
              </a:rPr>
              <a:t>“How do you feel about how much you drink?”</a:t>
            </a:r>
            <a:endParaRPr lang="en-GB" sz="2800" i="1" dirty="0">
              <a:solidFill>
                <a:srgbClr val="0000FF"/>
              </a:solidFill>
            </a:endParaRPr>
          </a:p>
          <a:p>
            <a:pPr marL="390476" lvl="1" indent="-390476">
              <a:buSzPct val="150000"/>
              <a:buFont typeface="Arial" pitchFamily="34" charset="0"/>
              <a:buChar char="•"/>
            </a:pPr>
            <a:r>
              <a:rPr lang="en-US" sz="2800" i="1" dirty="0">
                <a:solidFill>
                  <a:srgbClr val="0000FF"/>
                </a:solidFill>
                <a:sym typeface="Lucida Grande"/>
              </a:rPr>
              <a:t>“What do you like about…”</a:t>
            </a:r>
          </a:p>
          <a:p>
            <a:pPr marL="390476" lvl="1" indent="-390476">
              <a:buSzPct val="150000"/>
              <a:buFont typeface="Arial" pitchFamily="34" charset="0"/>
              <a:buChar char="•"/>
            </a:pPr>
            <a:r>
              <a:rPr lang="en-US" sz="2800" i="1" dirty="0">
                <a:solidFill>
                  <a:srgbClr val="0000FF"/>
                </a:solidFill>
                <a:sym typeface="Lucida Grande"/>
              </a:rPr>
              <a:t>“What do you dislike…”</a:t>
            </a:r>
            <a:endParaRPr lang="en-GB" sz="2800" i="1" dirty="0">
              <a:solidFill>
                <a:srgbClr val="0000FF"/>
              </a:solidFill>
            </a:endParaRPr>
          </a:p>
          <a:p>
            <a:pPr eaLnBrk="1" hangingPunct="1"/>
            <a:r>
              <a:rPr lang="en-GB" sz="2800" i="1" dirty="0">
                <a:solidFill>
                  <a:srgbClr val="0000FF"/>
                </a:solidFill>
              </a:rPr>
              <a:t>“So how much do you spend on alcohol?”</a:t>
            </a:r>
          </a:p>
          <a:p>
            <a:pPr eaLnBrk="1" hangingPunct="1">
              <a:buFontTx/>
              <a:buNone/>
            </a:pPr>
            <a:endParaRPr lang="en-GB" sz="2800" dirty="0"/>
          </a:p>
          <a:p>
            <a:pPr eaLnBrk="1" hangingPunct="1">
              <a:lnSpc>
                <a:spcPct val="80000"/>
              </a:lnSpc>
            </a:pPr>
            <a:endParaRPr lang="en-GB" sz="2600" dirty="0"/>
          </a:p>
        </p:txBody>
      </p:sp>
      <p:sp>
        <p:nvSpPr>
          <p:cNvPr id="6" name="Rectangle 5"/>
          <p:cNvSpPr/>
          <p:nvPr/>
        </p:nvSpPr>
        <p:spPr>
          <a:xfrm>
            <a:off x="0" y="181026"/>
            <a:ext cx="10688638" cy="538599"/>
          </a:xfrm>
          <a:prstGeom prst="rect">
            <a:avLst/>
          </a:prstGeom>
        </p:spPr>
        <p:txBody>
          <a:bodyPr wrap="square" lIns="91428" tIns="45715" rIns="91428" bIns="45715">
            <a:spAutoFit/>
          </a:bodyPr>
          <a:lstStyle/>
          <a:p>
            <a:pPr algn="ctr" defTabSz="1042860">
              <a:defRPr/>
            </a:pPr>
            <a:r>
              <a:rPr lang="en-GB" sz="2900" b="1" dirty="0">
                <a:solidFill>
                  <a:srgbClr val="BBE0E3"/>
                </a:solidFill>
                <a:latin typeface="+mj-lt"/>
                <a:ea typeface="+mj-ea"/>
                <a:cs typeface="+mj-cs"/>
              </a:rPr>
              <a:t>Alcohol Brief Intervention (ABI) Pathway</a:t>
            </a:r>
          </a:p>
        </p:txBody>
      </p:sp>
      <p:pic>
        <p:nvPicPr>
          <p:cNvPr id="11" name="Picture 5" descr="C:\Users\Ca123833\AppData\Local\Microsoft\Windows\Temporary Internet Files\Content.IE5\XWJW3GST\counselling[1].jpg"/>
          <p:cNvPicPr>
            <a:picLocks noChangeAspect="1" noChangeArrowheads="1"/>
          </p:cNvPicPr>
          <p:nvPr/>
        </p:nvPicPr>
        <p:blipFill>
          <a:blip r:embed="rId3" cstate="print"/>
          <a:srcRect/>
          <a:stretch>
            <a:fillRect/>
          </a:stretch>
        </p:blipFill>
        <p:spPr bwMode="auto">
          <a:xfrm>
            <a:off x="8637199" y="4573513"/>
            <a:ext cx="2051439" cy="183262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7214" y="519114"/>
            <a:ext cx="7046912" cy="762000"/>
          </a:xfrm>
        </p:spPr>
        <p:txBody>
          <a:bodyPr/>
          <a:lstStyle/>
          <a:p>
            <a:r>
              <a:rPr lang="en-GB" sz="4000" dirty="0"/>
              <a:t>Providing Advice</a:t>
            </a:r>
          </a:p>
        </p:txBody>
      </p:sp>
      <p:sp>
        <p:nvSpPr>
          <p:cNvPr id="6" name="Content Placeholder 2"/>
          <p:cNvSpPr>
            <a:spLocks noGrp="1"/>
          </p:cNvSpPr>
          <p:nvPr>
            <p:ph idx="1"/>
          </p:nvPr>
        </p:nvSpPr>
        <p:spPr bwMode="auto">
          <a:xfrm>
            <a:off x="519785" y="1405163"/>
            <a:ext cx="9293225" cy="4929187"/>
          </a:xfrm>
          <a:noFill/>
          <a:ln>
            <a:miter lim="800000"/>
            <a:headEnd/>
            <a:tailEnd/>
          </a:ln>
        </p:spPr>
        <p:txBody>
          <a:bodyPr vert="horz" wrap="square" lIns="91417" tIns="45709" rIns="91417" bIns="45709" numCol="1" anchor="t" anchorCtr="0" compatLnSpc="1">
            <a:prstTxWarp prst="textNoShape">
              <a:avLst/>
            </a:prstTxWarp>
          </a:bodyPr>
          <a:lstStyle/>
          <a:p>
            <a:r>
              <a:rPr lang="en-GB" sz="2900" dirty="0"/>
              <a:t>Advice giving from professionals is important but how it is “given” is even more crucial</a:t>
            </a:r>
          </a:p>
          <a:p>
            <a:endParaRPr lang="en-GB" sz="1400" dirty="0"/>
          </a:p>
          <a:p>
            <a:r>
              <a:rPr lang="en-GB" sz="2900" dirty="0"/>
              <a:t>Ask</a:t>
            </a:r>
          </a:p>
          <a:p>
            <a:pPr lvl="1"/>
            <a:r>
              <a:rPr lang="en-GB" sz="2800" i="1" dirty="0">
                <a:solidFill>
                  <a:srgbClr val="0000FF"/>
                </a:solidFill>
              </a:rPr>
              <a:t>What do you think about how your drinking is affecting your health?</a:t>
            </a:r>
          </a:p>
          <a:p>
            <a:pPr lvl="1"/>
            <a:r>
              <a:rPr lang="en-GB" sz="2800" i="1" dirty="0">
                <a:solidFill>
                  <a:srgbClr val="0000FF"/>
                </a:solidFill>
              </a:rPr>
              <a:t>What do you already know about drinking and health?</a:t>
            </a:r>
          </a:p>
          <a:p>
            <a:pPr lvl="1"/>
            <a:r>
              <a:rPr lang="en-GB" sz="2800" i="1" dirty="0">
                <a:solidFill>
                  <a:srgbClr val="0000FF"/>
                </a:solidFill>
              </a:rPr>
              <a:t>Would you like more information about....?</a:t>
            </a:r>
          </a:p>
        </p:txBody>
      </p:sp>
      <p:pic>
        <p:nvPicPr>
          <p:cNvPr id="7" name="Picture 2" descr="C:\Users\Ca123833\AppData\Local\Microsoft\Windows\Temporary Internet Files\Content.IE5\MXYD81EG\934579[1].jpg"/>
          <p:cNvPicPr>
            <a:picLocks noChangeAspect="1" noChangeArrowheads="1"/>
          </p:cNvPicPr>
          <p:nvPr/>
        </p:nvPicPr>
        <p:blipFill>
          <a:blip r:embed="rId3" cstate="print"/>
          <a:srcRect/>
          <a:stretch>
            <a:fillRect/>
          </a:stretch>
        </p:blipFill>
        <p:spPr bwMode="auto">
          <a:xfrm>
            <a:off x="8172793" y="4717531"/>
            <a:ext cx="2515848" cy="1819796"/>
          </a:xfrm>
          <a:prstGeom prst="rect">
            <a:avLst/>
          </a:prstGeom>
          <a:noFill/>
        </p:spPr>
      </p:pic>
      <p:sp>
        <p:nvSpPr>
          <p:cNvPr id="8" name="Rounded Rectangle 7"/>
          <p:cNvSpPr/>
          <p:nvPr/>
        </p:nvSpPr>
        <p:spPr bwMode="auto">
          <a:xfrm>
            <a:off x="0" y="1189137"/>
            <a:ext cx="10688638" cy="5184576"/>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28" tIns="45715" rIns="91428" bIns="45715" numCol="1" rtlCol="0" anchor="t" anchorCtr="0" compatLnSpc="1">
            <a:prstTxWarp prst="textNoShape">
              <a:avLst/>
            </a:prstTxWarp>
          </a:bodyPr>
          <a:lstStyle/>
          <a:p>
            <a:pPr defTabSz="914286"/>
            <a:endParaRPr lang="en-GB" dirty="0">
              <a:latin typeface="Arial" pitchFamily="34" charset="0"/>
              <a:ea typeface="ＭＳ Ｐゴシック"/>
              <a:cs typeface="ＭＳ Ｐゴシック"/>
            </a:endParaRPr>
          </a:p>
        </p:txBody>
      </p:sp>
      <p:sp>
        <p:nvSpPr>
          <p:cNvPr id="9" name="Rectangle 8"/>
          <p:cNvSpPr/>
          <p:nvPr/>
        </p:nvSpPr>
        <p:spPr>
          <a:xfrm>
            <a:off x="0" y="181026"/>
            <a:ext cx="10688638" cy="538599"/>
          </a:xfrm>
          <a:prstGeom prst="rect">
            <a:avLst/>
          </a:prstGeom>
        </p:spPr>
        <p:txBody>
          <a:bodyPr wrap="square" lIns="91428" tIns="45715" rIns="91428" bIns="45715">
            <a:spAutoFit/>
          </a:bodyPr>
          <a:lstStyle/>
          <a:p>
            <a:pPr algn="ctr" defTabSz="1042860">
              <a:defRPr/>
            </a:pPr>
            <a:r>
              <a:rPr lang="en-GB" sz="2900" b="1" dirty="0">
                <a:solidFill>
                  <a:srgbClr val="BBE0E3"/>
                </a:solidFill>
                <a:latin typeface="+mj-lt"/>
                <a:ea typeface="+mj-ea"/>
                <a:cs typeface="+mj-cs"/>
              </a:rPr>
              <a:t>Alcohol Brief Intervention (ABI) Pathway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a123833\AppData\Local\Microsoft\Windows\Temporary Internet Files\Content.IE5\7SOZFQGP\people-talking_thumb2[1].jpg"/>
          <p:cNvPicPr>
            <a:picLocks noChangeAspect="1" noChangeArrowheads="1"/>
          </p:cNvPicPr>
          <p:nvPr/>
        </p:nvPicPr>
        <p:blipFill>
          <a:blip r:embed="rId3" cstate="print"/>
          <a:srcRect/>
          <a:stretch>
            <a:fillRect/>
          </a:stretch>
        </p:blipFill>
        <p:spPr bwMode="auto">
          <a:xfrm>
            <a:off x="8944720" y="5077570"/>
            <a:ext cx="1743919" cy="1353575"/>
          </a:xfrm>
          <a:prstGeom prst="rect">
            <a:avLst/>
          </a:prstGeom>
          <a:noFill/>
        </p:spPr>
      </p:pic>
      <p:sp>
        <p:nvSpPr>
          <p:cNvPr id="5" name="Rounded Rectangle 4"/>
          <p:cNvSpPr/>
          <p:nvPr/>
        </p:nvSpPr>
        <p:spPr bwMode="auto">
          <a:xfrm>
            <a:off x="0" y="1117129"/>
            <a:ext cx="10688638" cy="5328593"/>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28" tIns="45715" rIns="91428" bIns="45715" numCol="1" rtlCol="0" anchor="t" anchorCtr="0" compatLnSpc="1">
            <a:prstTxWarp prst="textNoShape">
              <a:avLst/>
            </a:prstTxWarp>
          </a:bodyPr>
          <a:lstStyle/>
          <a:p>
            <a:pPr defTabSz="914286"/>
            <a:endParaRPr lang="en-GB" dirty="0">
              <a:latin typeface="Arial" pitchFamily="34" charset="0"/>
              <a:ea typeface="ＭＳ Ｐゴシック"/>
              <a:cs typeface="ＭＳ Ｐゴシック"/>
            </a:endParaRPr>
          </a:p>
        </p:txBody>
      </p:sp>
      <p:sp>
        <p:nvSpPr>
          <p:cNvPr id="70657" name="Title 1"/>
          <p:cNvSpPr>
            <a:spLocks noGrp="1"/>
          </p:cNvSpPr>
          <p:nvPr>
            <p:ph type="title"/>
          </p:nvPr>
        </p:nvSpPr>
        <p:spPr>
          <a:xfrm>
            <a:off x="303759" y="469057"/>
            <a:ext cx="9007474" cy="648072"/>
          </a:xfrm>
        </p:spPr>
        <p:txBody>
          <a:bodyPr rtlCol="0">
            <a:noAutofit/>
          </a:bodyPr>
          <a:lstStyle/>
          <a:p>
            <a:pPr>
              <a:defRPr/>
            </a:pPr>
            <a:r>
              <a:rPr lang="en-GB" sz="3200" dirty="0" smtClean="0"/>
              <a:t>Effective conversations </a:t>
            </a:r>
            <a:r>
              <a:rPr lang="en-GB" sz="2800" dirty="0" smtClean="0"/>
              <a:t>include</a:t>
            </a:r>
            <a:r>
              <a:rPr lang="en-GB" sz="3200" dirty="0" smtClean="0"/>
              <a:t>...</a:t>
            </a:r>
          </a:p>
        </p:txBody>
      </p:sp>
      <p:sp>
        <p:nvSpPr>
          <p:cNvPr id="37891" name="Content Placeholder 2"/>
          <p:cNvSpPr>
            <a:spLocks noGrp="1"/>
          </p:cNvSpPr>
          <p:nvPr>
            <p:ph idx="1"/>
          </p:nvPr>
        </p:nvSpPr>
        <p:spPr bwMode="auto">
          <a:xfrm>
            <a:off x="303760" y="1261146"/>
            <a:ext cx="10081120" cy="3024336"/>
          </a:xfrm>
          <a:noFill/>
          <a:ln>
            <a:miter lim="800000"/>
            <a:headEnd/>
            <a:tailEnd/>
          </a:ln>
        </p:spPr>
        <p:txBody>
          <a:bodyPr vert="horz" wrap="square" lIns="91417" tIns="45709" rIns="91417" bIns="45709" numCol="1" anchor="t" anchorCtr="0" compatLnSpc="1">
            <a:prstTxWarp prst="textNoShape">
              <a:avLst/>
            </a:prstTxWarp>
          </a:bodyPr>
          <a:lstStyle/>
          <a:p>
            <a:pPr algn="just">
              <a:buNone/>
            </a:pPr>
            <a:r>
              <a:rPr lang="en-GB" sz="2400" dirty="0" smtClean="0"/>
              <a:t>Expressing </a:t>
            </a:r>
            <a:r>
              <a:rPr lang="en-GB" sz="2400" b="1" dirty="0" smtClean="0"/>
              <a:t>empathy</a:t>
            </a:r>
          </a:p>
          <a:p>
            <a:pPr marL="0" indent="0" algn="just">
              <a:buNone/>
            </a:pPr>
            <a:r>
              <a:rPr lang="en-GB" sz="2400" dirty="0" smtClean="0"/>
              <a:t>Empathy </a:t>
            </a:r>
            <a:r>
              <a:rPr lang="en-GB" sz="2400" dirty="0"/>
              <a:t>is not</a:t>
            </a:r>
            <a:r>
              <a:rPr lang="en-GB" sz="2400" b="1" dirty="0"/>
              <a:t> </a:t>
            </a:r>
            <a:r>
              <a:rPr lang="en-GB" sz="2400" dirty="0"/>
              <a:t>sympathy, pity, warmth, acceptance </a:t>
            </a:r>
            <a:r>
              <a:rPr lang="en-GB" sz="2400" dirty="0" smtClean="0"/>
              <a:t>or identification.</a:t>
            </a:r>
            <a:endParaRPr lang="en-GB" sz="2400" dirty="0"/>
          </a:p>
          <a:p>
            <a:pPr marL="0" indent="0" algn="just">
              <a:buNone/>
            </a:pPr>
            <a:r>
              <a:rPr lang="en-GB" sz="2400" i="1" dirty="0"/>
              <a:t>Empathy is showing an active interest in and effort </a:t>
            </a:r>
            <a:r>
              <a:rPr lang="en-GB" sz="2400" i="1" dirty="0" smtClean="0"/>
              <a:t>to see </a:t>
            </a:r>
            <a:r>
              <a:rPr lang="en-GB" sz="2400" i="1" dirty="0"/>
              <a:t>the world through their eyes</a:t>
            </a:r>
          </a:p>
          <a:p>
            <a:pPr lvl="1" algn="just"/>
            <a:r>
              <a:rPr lang="en-GB" sz="2400" dirty="0"/>
              <a:t>Explore opinions and ideas about the behaviour </a:t>
            </a:r>
          </a:p>
          <a:p>
            <a:pPr lvl="1" algn="just"/>
            <a:r>
              <a:rPr lang="en-GB" sz="2400" dirty="0"/>
              <a:t>Accurate </a:t>
            </a:r>
            <a:r>
              <a:rPr lang="en-GB" sz="2400" dirty="0" smtClean="0"/>
              <a:t>reflection</a:t>
            </a:r>
          </a:p>
        </p:txBody>
      </p:sp>
      <p:sp>
        <p:nvSpPr>
          <p:cNvPr id="6" name="Rectangle 5"/>
          <p:cNvSpPr/>
          <p:nvPr/>
        </p:nvSpPr>
        <p:spPr>
          <a:xfrm>
            <a:off x="0" y="1"/>
            <a:ext cx="10688638" cy="538599"/>
          </a:xfrm>
          <a:prstGeom prst="rect">
            <a:avLst/>
          </a:prstGeom>
        </p:spPr>
        <p:txBody>
          <a:bodyPr wrap="square" lIns="91428" tIns="45715" rIns="91428" bIns="45715">
            <a:spAutoFit/>
          </a:bodyPr>
          <a:lstStyle/>
          <a:p>
            <a:pPr algn="ctr" defTabSz="1042860">
              <a:defRPr/>
            </a:pPr>
            <a:r>
              <a:rPr lang="en-GB" sz="2900" b="1" dirty="0">
                <a:solidFill>
                  <a:srgbClr val="BBE0E3"/>
                </a:solidFill>
                <a:latin typeface="+mj-lt"/>
                <a:ea typeface="+mj-ea"/>
                <a:cs typeface="+mj-cs"/>
              </a:rPr>
              <a:t>Alcohol Brief Intervention (ABI) Pathway</a:t>
            </a:r>
          </a:p>
        </p:txBody>
      </p:sp>
      <p:sp>
        <p:nvSpPr>
          <p:cNvPr id="7" name="TextBox 6"/>
          <p:cNvSpPr txBox="1"/>
          <p:nvPr/>
        </p:nvSpPr>
        <p:spPr>
          <a:xfrm>
            <a:off x="303760" y="4429497"/>
            <a:ext cx="10384878" cy="2075076"/>
          </a:xfrm>
          <a:prstGeom prst="rect">
            <a:avLst/>
          </a:prstGeom>
          <a:noFill/>
        </p:spPr>
        <p:txBody>
          <a:bodyPr wrap="square" lIns="104287" tIns="52144" rIns="104287" bIns="52144" rtlCol="0">
            <a:spAutoFit/>
          </a:bodyPr>
          <a:lstStyle/>
          <a:p>
            <a:r>
              <a:rPr lang="en-GB" b="1" dirty="0" smtClean="0">
                <a:latin typeface="+mn-lt"/>
                <a:ea typeface="+mn-ea"/>
              </a:rPr>
              <a:t>Listening</a:t>
            </a:r>
            <a:r>
              <a:rPr lang="en-GB" dirty="0" smtClean="0">
                <a:latin typeface="+mn-lt"/>
                <a:ea typeface="+mn-ea"/>
              </a:rPr>
              <a:t> well and </a:t>
            </a:r>
            <a:r>
              <a:rPr lang="en-GB" b="1" dirty="0" smtClean="0">
                <a:latin typeface="+mn-lt"/>
                <a:ea typeface="+mn-ea"/>
              </a:rPr>
              <a:t>reflecting back </a:t>
            </a:r>
            <a:r>
              <a:rPr lang="en-GB" dirty="0" smtClean="0">
                <a:latin typeface="+mn-lt"/>
                <a:ea typeface="+mn-ea"/>
              </a:rPr>
              <a:t>what you’ve heard helps to clarify information and leads to greater exploration.</a:t>
            </a:r>
          </a:p>
          <a:p>
            <a:endParaRPr lang="en-GB" sz="1600" dirty="0" smtClean="0">
              <a:latin typeface="+mn-lt"/>
              <a:ea typeface="+mn-ea"/>
            </a:endParaRPr>
          </a:p>
          <a:p>
            <a:pPr lvl="1" algn="just"/>
            <a:r>
              <a:rPr lang="en-GB" sz="3200" i="1" dirty="0" smtClean="0">
                <a:solidFill>
                  <a:srgbClr val="0000FF"/>
                </a:solidFill>
                <a:latin typeface="+mn-lt"/>
              </a:rPr>
              <a:t>“So what you’re saying is...” </a:t>
            </a:r>
          </a:p>
          <a:p>
            <a:pPr lvl="1" algn="just"/>
            <a:r>
              <a:rPr lang="en-GB" sz="3200" i="1" dirty="0" smtClean="0">
                <a:solidFill>
                  <a:srgbClr val="0000FF"/>
                </a:solidFill>
                <a:latin typeface="+mn-lt"/>
              </a:rPr>
              <a:t>“Can I just check...”</a:t>
            </a:r>
            <a:endParaRPr lang="en-GB" sz="3200" i="1" dirty="0">
              <a:solidFill>
                <a:srgbClr val="0000FF"/>
              </a:solidFill>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1"/>
            <a:ext cx="10688638" cy="6445721"/>
            <a:chOff x="0" y="0"/>
            <a:chExt cx="10688638" cy="6445721"/>
          </a:xfrm>
        </p:grpSpPr>
        <p:pic>
          <p:nvPicPr>
            <p:cNvPr id="7" name="Picture 2" descr="C:\Users\Ca123833\AppData\Local\Microsoft\Windows\Temporary Internet Files\Content.IE5\8ADSU31Q\goal-blocks-image-sm2[1].jpg"/>
            <p:cNvPicPr>
              <a:picLocks noChangeAspect="1" noChangeArrowheads="1"/>
            </p:cNvPicPr>
            <p:nvPr/>
          </p:nvPicPr>
          <p:blipFill>
            <a:blip r:embed="rId2" cstate="print">
              <a:lum bright="70000" contrast="-70000"/>
            </a:blip>
            <a:srcRect/>
            <a:stretch>
              <a:fillRect/>
            </a:stretch>
          </p:blipFill>
          <p:spPr bwMode="auto">
            <a:xfrm>
              <a:off x="6869510" y="1693192"/>
              <a:ext cx="3819128" cy="2864346"/>
            </a:xfrm>
            <a:prstGeom prst="rect">
              <a:avLst/>
            </a:prstGeom>
            <a:noFill/>
          </p:spPr>
        </p:pic>
        <p:sp>
          <p:nvSpPr>
            <p:cNvPr id="9" name="Rounded Rectangle 8"/>
            <p:cNvSpPr/>
            <p:nvPr/>
          </p:nvSpPr>
          <p:spPr bwMode="auto">
            <a:xfrm>
              <a:off x="0" y="1261145"/>
              <a:ext cx="10688638" cy="5184576"/>
            </a:xfrm>
            <a:prstGeom prst="roundRect">
              <a:avLst/>
            </a:prstGeom>
            <a:solidFill>
              <a:srgbClr val="BBE0E3">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286"/>
              <a:endParaRPr lang="en-GB" dirty="0">
                <a:latin typeface="Arial" pitchFamily="34" charset="0"/>
                <a:ea typeface="ＭＳ Ｐゴシック"/>
                <a:cs typeface="ＭＳ Ｐゴシック"/>
              </a:endParaRPr>
            </a:p>
          </p:txBody>
        </p:sp>
        <p:sp>
          <p:nvSpPr>
            <p:cNvPr id="6" name="Rectangle 2"/>
            <p:cNvSpPr txBox="1">
              <a:spLocks noChangeArrowheads="1"/>
            </p:cNvSpPr>
            <p:nvPr/>
          </p:nvSpPr>
          <p:spPr>
            <a:xfrm>
              <a:off x="808038" y="396875"/>
              <a:ext cx="9429750" cy="762000"/>
            </a:xfrm>
            <a:prstGeom prst="rect">
              <a:avLst/>
            </a:prstGeom>
          </p:spPr>
          <p:txBody>
            <a:bodyPr lIns="91428" tIns="45715" rIns="91428" bIns="45715"/>
            <a:lstStyle/>
            <a:p>
              <a:pPr defTabSz="1042731">
                <a:defRPr/>
              </a:pPr>
              <a:r>
                <a:rPr lang="en-GB" sz="4000" kern="0" dirty="0">
                  <a:solidFill>
                    <a:srgbClr val="423F74"/>
                  </a:solidFill>
                  <a:latin typeface="+mj-lt"/>
                  <a:ea typeface="+mj-ea"/>
                  <a:cs typeface="+mj-cs"/>
                </a:rPr>
                <a:t>Shaping and Agreeing Goals</a:t>
              </a:r>
            </a:p>
          </p:txBody>
        </p:sp>
        <p:sp>
          <p:nvSpPr>
            <p:cNvPr id="8" name="Rectangle 3"/>
            <p:cNvSpPr txBox="1">
              <a:spLocks noChangeArrowheads="1"/>
            </p:cNvSpPr>
            <p:nvPr/>
          </p:nvSpPr>
          <p:spPr>
            <a:xfrm>
              <a:off x="303759" y="1333152"/>
              <a:ext cx="9507536" cy="4905375"/>
            </a:xfrm>
            <a:prstGeom prst="rect">
              <a:avLst/>
            </a:prstGeom>
          </p:spPr>
          <p:txBody>
            <a:bodyPr lIns="91428" tIns="45715" rIns="91428" bIns="45715"/>
            <a:lstStyle/>
            <a:p>
              <a:pPr marL="390427" indent="-390427" defTabSz="1042731">
                <a:spcBef>
                  <a:spcPct val="20000"/>
                </a:spcBef>
                <a:buFontTx/>
                <a:buChar char="•"/>
                <a:defRPr/>
              </a:pPr>
              <a:r>
                <a:rPr lang="en-GB" sz="3200" kern="0" dirty="0"/>
                <a:t>Capitalise and build on the persons suggestions for change</a:t>
              </a:r>
            </a:p>
            <a:p>
              <a:pPr marL="390427" indent="-390427" defTabSz="1042731">
                <a:spcBef>
                  <a:spcPct val="20000"/>
                </a:spcBef>
                <a:buFontTx/>
                <a:buChar char="•"/>
                <a:defRPr/>
              </a:pPr>
              <a:endParaRPr lang="en-GB" sz="1000" kern="0" dirty="0"/>
            </a:p>
            <a:p>
              <a:pPr marL="390427" indent="-390427" defTabSz="1042731">
                <a:spcBef>
                  <a:spcPct val="20000"/>
                </a:spcBef>
                <a:buFontTx/>
                <a:buChar char="•"/>
                <a:defRPr/>
              </a:pPr>
              <a:r>
                <a:rPr lang="en-GB" sz="3200" kern="0" dirty="0"/>
                <a:t>Agree </a:t>
              </a:r>
              <a:r>
                <a:rPr lang="en-GB" sz="3200" kern="0" dirty="0" smtClean="0"/>
                <a:t>with them what </a:t>
              </a:r>
              <a:r>
                <a:rPr lang="en-GB" sz="3200" kern="0" dirty="0"/>
                <a:t>they will do</a:t>
              </a:r>
            </a:p>
            <a:p>
              <a:pPr marL="390427" indent="-390427" defTabSz="1042731">
                <a:spcBef>
                  <a:spcPct val="20000"/>
                </a:spcBef>
                <a:buFontTx/>
                <a:buChar char="•"/>
                <a:defRPr/>
              </a:pPr>
              <a:endParaRPr lang="en-GB" sz="1000" kern="0" dirty="0"/>
            </a:p>
            <a:p>
              <a:pPr marL="390427" indent="-390427" defTabSz="1042731">
                <a:spcBef>
                  <a:spcPct val="20000"/>
                </a:spcBef>
                <a:buFontTx/>
                <a:buChar char="•"/>
                <a:defRPr/>
              </a:pPr>
              <a:r>
                <a:rPr lang="en-GB" sz="3200" kern="0" dirty="0"/>
                <a:t>Include referral to </a:t>
              </a:r>
              <a:r>
                <a:rPr lang="en-GB" sz="3200" kern="0" dirty="0" smtClean="0"/>
                <a:t>services if </a:t>
              </a:r>
            </a:p>
            <a:p>
              <a:pPr marL="390427" indent="-390427" defTabSz="1042731">
                <a:spcBef>
                  <a:spcPct val="20000"/>
                </a:spcBef>
                <a:defRPr/>
              </a:pPr>
              <a:r>
                <a:rPr lang="en-GB" sz="3200" kern="0" dirty="0" smtClean="0"/>
                <a:t>	appropriate</a:t>
              </a:r>
              <a:endParaRPr lang="en-GB" sz="3200" kern="0" dirty="0"/>
            </a:p>
            <a:p>
              <a:pPr marL="390427" indent="-390427" defTabSz="1042731">
                <a:spcBef>
                  <a:spcPct val="20000"/>
                </a:spcBef>
                <a:buFontTx/>
                <a:buChar char="•"/>
                <a:defRPr/>
              </a:pPr>
              <a:endParaRPr lang="en-GB" sz="1000" kern="0" dirty="0"/>
            </a:p>
            <a:p>
              <a:pPr marL="390427" indent="-390427" defTabSz="1042731">
                <a:spcBef>
                  <a:spcPct val="20000"/>
                </a:spcBef>
                <a:buFontTx/>
                <a:buChar char="•"/>
                <a:defRPr/>
              </a:pPr>
              <a:r>
                <a:rPr lang="en-GB" sz="3200" kern="0" dirty="0"/>
                <a:t>Follow up; telling them you are interested in finding out how they got on </a:t>
              </a:r>
              <a:r>
                <a:rPr lang="en-GB" sz="3200" kern="0" dirty="0" smtClean="0"/>
                <a:t> and can </a:t>
              </a:r>
              <a:r>
                <a:rPr lang="en-GB" sz="3200" kern="0" dirty="0"/>
                <a:t>support their behaviour change</a:t>
              </a:r>
            </a:p>
          </p:txBody>
        </p:sp>
        <p:sp>
          <p:nvSpPr>
            <p:cNvPr id="10" name="Rectangle 9"/>
            <p:cNvSpPr/>
            <p:nvPr/>
          </p:nvSpPr>
          <p:spPr>
            <a:xfrm>
              <a:off x="0" y="0"/>
              <a:ext cx="10688638" cy="538609"/>
            </a:xfrm>
            <a:prstGeom prst="rect">
              <a:avLst/>
            </a:prstGeom>
          </p:spPr>
          <p:txBody>
            <a:bodyPr wrap="square">
              <a:spAutoFit/>
            </a:bodyPr>
            <a:lstStyle/>
            <a:p>
              <a:pPr algn="ctr" defTabSz="1042860">
                <a:defRPr/>
              </a:pPr>
              <a:r>
                <a:rPr lang="en-GB" sz="2900" b="1" dirty="0">
                  <a:solidFill>
                    <a:srgbClr val="BBE0E3"/>
                  </a:solidFill>
                  <a:latin typeface="+mj-lt"/>
                  <a:ea typeface="+mj-ea"/>
                  <a:cs typeface="+mj-cs"/>
                </a:rPr>
                <a:t>Alcohol Brief Intervention (ABI) Pathway</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200783" y="181025"/>
            <a:ext cx="10487855" cy="6286544"/>
            <a:chOff x="200783" y="209525"/>
            <a:chExt cx="10487855" cy="6286544"/>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grpSp>
          <p:nvGrpSpPr>
            <p:cNvPr id="5" name="Group 34"/>
            <p:cNvGrpSpPr/>
            <p:nvPr/>
          </p:nvGrpSpPr>
          <p:grpSpPr>
            <a:xfrm>
              <a:off x="343659" y="781029"/>
              <a:ext cx="10344979" cy="5536170"/>
              <a:chOff x="1284050" y="1179497"/>
              <a:chExt cx="9506089" cy="5106321"/>
            </a:xfrm>
          </p:grpSpPr>
          <p:sp>
            <p:nvSpPr>
              <p:cNvPr id="4" name="Rounded Rectangle 8"/>
              <p:cNvSpPr>
                <a:spLocks noChangeArrowheads="1"/>
              </p:cNvSpPr>
              <p:nvPr/>
            </p:nvSpPr>
            <p:spPr bwMode="auto">
              <a:xfrm>
                <a:off x="2807493" y="21510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6" name="Rounded Rectangle 4"/>
              <p:cNvSpPr>
                <a:spLocks noChangeArrowheads="1"/>
              </p:cNvSpPr>
              <p:nvPr/>
            </p:nvSpPr>
            <p:spPr bwMode="auto">
              <a:xfrm>
                <a:off x="2807493" y="1179497"/>
                <a:ext cx="2322512" cy="790695"/>
              </a:xfrm>
              <a:prstGeom prst="roundRect">
                <a:avLst>
                  <a:gd name="adj" fmla="val 16667"/>
                </a:avLst>
              </a:prstGeom>
              <a:solidFill>
                <a:srgbClr val="FFFF00"/>
              </a:solidFill>
              <a:ln w="9525" algn="ctr">
                <a:solidFill>
                  <a:schemeClr val="tx1"/>
                </a:solidFill>
                <a:round/>
                <a:headEnd/>
                <a:tailEnd/>
              </a:ln>
            </p:spPr>
            <p:txBody>
              <a:bodyPr lIns="80165" tIns="40083" rIns="80165" bIns="40083"/>
              <a:lstStyle/>
              <a:p>
                <a:pPr eaLnBrk="0" hangingPunct="0"/>
                <a:endParaRPr lang="en-GB" dirty="0"/>
              </a:p>
            </p:txBody>
          </p:sp>
          <p:sp>
            <p:nvSpPr>
              <p:cNvPr id="7" name="TextBox 5"/>
              <p:cNvSpPr txBox="1">
                <a:spLocks noChangeArrowheads="1"/>
              </p:cNvSpPr>
              <p:nvPr/>
            </p:nvSpPr>
            <p:spPr bwMode="auto">
              <a:xfrm>
                <a:off x="2867818" y="1179497"/>
                <a:ext cx="2139950" cy="841139"/>
              </a:xfrm>
              <a:prstGeom prst="rect">
                <a:avLst/>
              </a:prstGeom>
              <a:noFill/>
              <a:ln w="9525">
                <a:noFill/>
                <a:miter lim="800000"/>
                <a:headEnd/>
                <a:tailEnd/>
              </a:ln>
            </p:spPr>
            <p:txBody>
              <a:bodyPr lIns="80165" tIns="40083" rIns="80165" bIns="40083">
                <a:spAutoFit/>
              </a:bodyPr>
              <a:lstStyle/>
              <a:p>
                <a:r>
                  <a:rPr lang="en-GB" sz="1800" dirty="0"/>
                  <a:t>Raise the issue or look/ listen for </a:t>
                </a:r>
                <a:r>
                  <a:rPr lang="en-GB" sz="1800" b="1" dirty="0"/>
                  <a:t>‘</a:t>
                </a:r>
                <a:r>
                  <a:rPr lang="en-GB" sz="1800" b="1" dirty="0">
                    <a:solidFill>
                      <a:srgbClr val="FF0000"/>
                    </a:solidFill>
                  </a:rPr>
                  <a:t>Triggers</a:t>
                </a:r>
                <a:r>
                  <a:rPr lang="en-GB" sz="1800" dirty="0"/>
                  <a:t>’</a:t>
                </a:r>
              </a:p>
            </p:txBody>
          </p:sp>
          <p:sp>
            <p:nvSpPr>
              <p:cNvPr id="8" name="TextBox 7"/>
              <p:cNvSpPr txBox="1">
                <a:spLocks noChangeArrowheads="1"/>
              </p:cNvSpPr>
              <p:nvPr/>
            </p:nvSpPr>
            <p:spPr bwMode="auto">
              <a:xfrm>
                <a:off x="2929730" y="2214547"/>
                <a:ext cx="2138363" cy="655415"/>
              </a:xfrm>
              <a:prstGeom prst="rect">
                <a:avLst/>
              </a:prstGeom>
              <a:noFill/>
              <a:ln w="9525">
                <a:noFill/>
                <a:miter lim="800000"/>
                <a:headEnd/>
                <a:tailEnd/>
              </a:ln>
            </p:spPr>
            <p:txBody>
              <a:bodyPr lIns="80165" tIns="40083" rIns="80165" bIns="40083">
                <a:spAutoFit/>
              </a:bodyPr>
              <a:lstStyle/>
              <a:p>
                <a:r>
                  <a:rPr lang="en-GB" sz="2000" b="1" dirty="0">
                    <a:solidFill>
                      <a:srgbClr val="FF0000"/>
                    </a:solidFill>
                  </a:rPr>
                  <a:t>Screen</a:t>
                </a:r>
                <a:r>
                  <a:rPr lang="en-GB" sz="2000" dirty="0"/>
                  <a:t> and give feedback</a:t>
                </a:r>
              </a:p>
            </p:txBody>
          </p:sp>
          <p:sp>
            <p:nvSpPr>
              <p:cNvPr id="9" name="Rounded Rectangle 9"/>
              <p:cNvSpPr>
                <a:spLocks noChangeArrowheads="1"/>
              </p:cNvSpPr>
              <p:nvPr/>
            </p:nvSpPr>
            <p:spPr bwMode="auto">
              <a:xfrm>
                <a:off x="2807493" y="312259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0" name="TextBox 10"/>
              <p:cNvSpPr txBox="1">
                <a:spLocks noChangeArrowheads="1"/>
              </p:cNvSpPr>
              <p:nvPr/>
            </p:nvSpPr>
            <p:spPr bwMode="auto">
              <a:xfrm>
                <a:off x="2929729" y="3187684"/>
                <a:ext cx="2358665" cy="655415"/>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Listen </a:t>
                </a:r>
                <a:r>
                  <a:rPr lang="en-GB" sz="2000" dirty="0"/>
                  <a:t>for readiness to change</a:t>
                </a:r>
              </a:p>
            </p:txBody>
          </p:sp>
          <p:sp>
            <p:nvSpPr>
              <p:cNvPr id="11" name="Rounded Rectangle 11"/>
              <p:cNvSpPr>
                <a:spLocks noChangeArrowheads="1"/>
              </p:cNvSpPr>
              <p:nvPr/>
            </p:nvSpPr>
            <p:spPr bwMode="auto">
              <a:xfrm>
                <a:off x="2807493" y="40941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2" name="TextBox 12"/>
              <p:cNvSpPr txBox="1">
                <a:spLocks noChangeArrowheads="1"/>
              </p:cNvSpPr>
              <p:nvPr/>
            </p:nvSpPr>
            <p:spPr bwMode="auto">
              <a:xfrm>
                <a:off x="2867818" y="4159234"/>
                <a:ext cx="2139950" cy="655415"/>
              </a:xfrm>
              <a:prstGeom prst="rect">
                <a:avLst/>
              </a:prstGeom>
              <a:solidFill>
                <a:srgbClr val="CCECFF"/>
              </a:solidFill>
              <a:ln w="9525">
                <a:noFill/>
                <a:miter lim="800000"/>
                <a:headEnd/>
                <a:tailEnd/>
              </a:ln>
            </p:spPr>
            <p:txBody>
              <a:bodyPr lIns="80165" tIns="40083" rIns="80165" bIns="40083">
                <a:spAutoFit/>
              </a:bodyPr>
              <a:lstStyle/>
              <a:p>
                <a:r>
                  <a:rPr lang="en-GB" sz="2000" dirty="0"/>
                  <a:t>Use a suitable </a:t>
                </a:r>
                <a:r>
                  <a:rPr lang="en-GB" sz="2000" b="1" dirty="0">
                    <a:solidFill>
                      <a:srgbClr val="FF0000"/>
                    </a:solidFill>
                  </a:rPr>
                  <a:t>approach</a:t>
                </a:r>
              </a:p>
            </p:txBody>
          </p:sp>
          <p:sp>
            <p:nvSpPr>
              <p:cNvPr id="13" name="Rounded Rectangle 13"/>
              <p:cNvSpPr>
                <a:spLocks noChangeArrowheads="1"/>
              </p:cNvSpPr>
              <p:nvPr/>
            </p:nvSpPr>
            <p:spPr bwMode="auto">
              <a:xfrm>
                <a:off x="7269955" y="1311280"/>
                <a:ext cx="2088428" cy="440211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4" name="TextBox 15"/>
              <p:cNvSpPr txBox="1">
                <a:spLocks noChangeArrowheads="1"/>
              </p:cNvSpPr>
              <p:nvPr/>
            </p:nvSpPr>
            <p:spPr bwMode="auto">
              <a:xfrm>
                <a:off x="7389034" y="1443062"/>
                <a:ext cx="1838060" cy="4048979"/>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Exit</a:t>
                </a:r>
                <a:r>
                  <a:rPr lang="en-GB" sz="2000" dirty="0"/>
                  <a:t> strategy – remember that you or the client can stop the conversation at any time</a:t>
                </a:r>
              </a:p>
              <a:p>
                <a:endParaRPr lang="en-GB" sz="2000" dirty="0"/>
              </a:p>
              <a:p>
                <a:r>
                  <a:rPr lang="en-GB" sz="2000" dirty="0"/>
                  <a:t>Close the conversation but keep an ‘</a:t>
                </a:r>
                <a:r>
                  <a:rPr lang="en-GB" sz="2000" b="1" dirty="0">
                    <a:solidFill>
                      <a:srgbClr val="FF0000"/>
                    </a:solidFill>
                  </a:rPr>
                  <a:t>open door</a:t>
                </a:r>
                <a:r>
                  <a:rPr lang="en-GB" sz="2000" dirty="0"/>
                  <a:t>’ and sign post or refer onto further support</a:t>
                </a:r>
              </a:p>
            </p:txBody>
          </p:sp>
          <p:sp>
            <p:nvSpPr>
              <p:cNvPr id="15" name="Rounded Rectangle 16"/>
              <p:cNvSpPr>
                <a:spLocks noChangeArrowheads="1"/>
              </p:cNvSpPr>
              <p:nvPr/>
            </p:nvSpPr>
            <p:spPr bwMode="auto">
              <a:xfrm>
                <a:off x="1284050" y="5000610"/>
                <a:ext cx="5741430" cy="1186625"/>
              </a:xfrm>
              <a:prstGeom prst="roundRect">
                <a:avLst>
                  <a:gd name="adj" fmla="val 16667"/>
                </a:avLst>
              </a:prstGeom>
              <a:solidFill>
                <a:srgbClr val="CCCCFF"/>
              </a:solidFill>
              <a:ln w="9525" algn="ctr">
                <a:solidFill>
                  <a:schemeClr val="tx1"/>
                </a:solidFill>
                <a:round/>
                <a:headEnd/>
                <a:tailEnd/>
              </a:ln>
            </p:spPr>
            <p:txBody>
              <a:bodyPr lIns="80165" tIns="40083" rIns="80165" bIns="40083"/>
              <a:lstStyle/>
              <a:p>
                <a:pPr eaLnBrk="0" hangingPunct="0"/>
                <a:endParaRPr lang="en-GB" dirty="0"/>
              </a:p>
            </p:txBody>
          </p:sp>
          <p:sp>
            <p:nvSpPr>
              <p:cNvPr id="16" name="Oval 17"/>
              <p:cNvSpPr>
                <a:spLocks noChangeArrowheads="1"/>
              </p:cNvSpPr>
              <p:nvPr/>
            </p:nvSpPr>
            <p:spPr bwMode="auto">
              <a:xfrm>
                <a:off x="1284051" y="5067083"/>
                <a:ext cx="118161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sz="3600" dirty="0"/>
              </a:p>
            </p:txBody>
          </p:sp>
          <p:sp>
            <p:nvSpPr>
              <p:cNvPr id="17" name="Oval 18"/>
              <p:cNvSpPr>
                <a:spLocks noChangeArrowheads="1"/>
              </p:cNvSpPr>
              <p:nvPr/>
            </p:nvSpPr>
            <p:spPr bwMode="auto">
              <a:xfrm>
                <a:off x="2531305" y="5067083"/>
                <a:ext cx="105032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8" name="Oval 19"/>
              <p:cNvSpPr>
                <a:spLocks noChangeArrowheads="1"/>
              </p:cNvSpPr>
              <p:nvPr/>
            </p:nvSpPr>
            <p:spPr bwMode="auto">
              <a:xfrm>
                <a:off x="3663155"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9" name="Oval 20"/>
              <p:cNvSpPr>
                <a:spLocks noChangeArrowheads="1"/>
              </p:cNvSpPr>
              <p:nvPr/>
            </p:nvSpPr>
            <p:spPr bwMode="auto">
              <a:xfrm>
                <a:off x="4763293" y="5065697"/>
                <a:ext cx="1039812"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0" name="Oval 21"/>
              <p:cNvSpPr>
                <a:spLocks noChangeArrowheads="1"/>
              </p:cNvSpPr>
              <p:nvPr/>
            </p:nvSpPr>
            <p:spPr bwMode="auto">
              <a:xfrm>
                <a:off x="5925343"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1" name="TextBox 22"/>
              <p:cNvSpPr txBox="1">
                <a:spLocks noChangeArrowheads="1"/>
              </p:cNvSpPr>
              <p:nvPr/>
            </p:nvSpPr>
            <p:spPr bwMode="auto">
              <a:xfrm>
                <a:off x="1340643" y="5259372"/>
                <a:ext cx="1135062" cy="557259"/>
              </a:xfrm>
              <a:prstGeom prst="rect">
                <a:avLst/>
              </a:prstGeom>
              <a:noFill/>
              <a:ln w="9525">
                <a:noFill/>
                <a:miter lim="800000"/>
                <a:headEnd/>
                <a:tailEnd/>
              </a:ln>
            </p:spPr>
            <p:txBody>
              <a:bodyPr lIns="80165" tIns="40083" rIns="80165" bIns="40083">
                <a:spAutoFit/>
              </a:bodyPr>
              <a:lstStyle/>
              <a:p>
                <a:r>
                  <a:rPr lang="en-GB" sz="1800" dirty="0"/>
                  <a:t>Build </a:t>
                </a:r>
                <a:r>
                  <a:rPr lang="en-GB" sz="1600" dirty="0"/>
                  <a:t>Confidence</a:t>
                </a:r>
                <a:endParaRPr lang="en-GB" sz="1800" dirty="0"/>
              </a:p>
            </p:txBody>
          </p:sp>
          <p:sp>
            <p:nvSpPr>
              <p:cNvPr id="22" name="TextBox 23"/>
              <p:cNvSpPr txBox="1">
                <a:spLocks noChangeArrowheads="1"/>
              </p:cNvSpPr>
              <p:nvPr/>
            </p:nvSpPr>
            <p:spPr bwMode="auto">
              <a:xfrm>
                <a:off x="4823618" y="5454634"/>
                <a:ext cx="1081087" cy="330156"/>
              </a:xfrm>
              <a:prstGeom prst="rect">
                <a:avLst/>
              </a:prstGeom>
              <a:noFill/>
              <a:ln w="9525">
                <a:noFill/>
                <a:miter lim="800000"/>
                <a:headEnd/>
                <a:tailEnd/>
              </a:ln>
            </p:spPr>
            <p:txBody>
              <a:bodyPr lIns="80165" tIns="40083" rIns="80165" bIns="40083">
                <a:spAutoFit/>
              </a:bodyPr>
              <a:lstStyle/>
              <a:p>
                <a:r>
                  <a:rPr lang="en-GB" sz="1800" dirty="0"/>
                  <a:t>Motivate</a:t>
                </a:r>
              </a:p>
            </p:txBody>
          </p:sp>
          <p:sp>
            <p:nvSpPr>
              <p:cNvPr id="23" name="TextBox 24"/>
              <p:cNvSpPr txBox="1">
                <a:spLocks noChangeArrowheads="1"/>
              </p:cNvSpPr>
              <p:nvPr/>
            </p:nvSpPr>
            <p:spPr bwMode="auto">
              <a:xfrm>
                <a:off x="2531305" y="5264756"/>
                <a:ext cx="1177926" cy="595156"/>
              </a:xfrm>
              <a:prstGeom prst="rect">
                <a:avLst/>
              </a:prstGeom>
              <a:noFill/>
              <a:ln w="9525">
                <a:noFill/>
                <a:miter lim="800000"/>
                <a:headEnd/>
                <a:tailEnd/>
              </a:ln>
            </p:spPr>
            <p:txBody>
              <a:bodyPr lIns="80165" tIns="40083" rIns="80165" bIns="40083">
                <a:spAutoFit/>
              </a:bodyPr>
              <a:lstStyle/>
              <a:p>
                <a:r>
                  <a:rPr lang="en-GB" sz="1800" dirty="0"/>
                  <a:t>Coping Strategies</a:t>
                </a:r>
              </a:p>
            </p:txBody>
          </p:sp>
          <p:sp>
            <p:nvSpPr>
              <p:cNvPr id="24" name="TextBox 25"/>
              <p:cNvSpPr txBox="1">
                <a:spLocks noChangeArrowheads="1"/>
              </p:cNvSpPr>
              <p:nvPr/>
            </p:nvSpPr>
            <p:spPr bwMode="auto">
              <a:xfrm>
                <a:off x="3723480" y="5324459"/>
                <a:ext cx="917575" cy="585647"/>
              </a:xfrm>
              <a:prstGeom prst="rect">
                <a:avLst/>
              </a:prstGeom>
              <a:noFill/>
              <a:ln w="9525">
                <a:noFill/>
                <a:miter lim="800000"/>
                <a:headEnd/>
                <a:tailEnd/>
              </a:ln>
            </p:spPr>
            <p:txBody>
              <a:bodyPr lIns="80165" tIns="40083" rIns="80165" bIns="40083">
                <a:spAutoFit/>
              </a:bodyPr>
              <a:lstStyle/>
              <a:p>
                <a:r>
                  <a:rPr lang="en-GB" sz="1800" dirty="0"/>
                  <a:t>Info and advice</a:t>
                </a:r>
              </a:p>
            </p:txBody>
          </p:sp>
          <p:sp>
            <p:nvSpPr>
              <p:cNvPr id="25" name="TextBox 26"/>
              <p:cNvSpPr txBox="1">
                <a:spLocks noChangeArrowheads="1"/>
              </p:cNvSpPr>
              <p:nvPr/>
            </p:nvSpPr>
            <p:spPr bwMode="auto">
              <a:xfrm>
                <a:off x="5985668" y="5259372"/>
                <a:ext cx="917575" cy="585647"/>
              </a:xfrm>
              <a:prstGeom prst="rect">
                <a:avLst/>
              </a:prstGeom>
              <a:noFill/>
              <a:ln w="9525">
                <a:noFill/>
                <a:miter lim="800000"/>
                <a:headEnd/>
                <a:tailEnd/>
              </a:ln>
            </p:spPr>
            <p:txBody>
              <a:bodyPr lIns="80165" tIns="40083" rIns="80165" bIns="40083">
                <a:spAutoFit/>
              </a:bodyPr>
              <a:lstStyle/>
              <a:p>
                <a:r>
                  <a:rPr lang="en-GB" sz="1800" dirty="0"/>
                  <a:t>Menu of Options</a:t>
                </a:r>
              </a:p>
            </p:txBody>
          </p:sp>
          <p:cxnSp>
            <p:nvCxnSpPr>
              <p:cNvPr id="26" name="Straight Arrow Connector 28"/>
              <p:cNvCxnSpPr>
                <a:cxnSpLocks noChangeShapeType="1"/>
              </p:cNvCxnSpPr>
              <p:nvPr/>
            </p:nvCxnSpPr>
            <p:spPr bwMode="auto">
              <a:xfrm rot="16200000" flipH="1">
                <a:off x="3809998" y="2053416"/>
                <a:ext cx="195263" cy="0"/>
              </a:xfrm>
              <a:prstGeom prst="straightConnector1">
                <a:avLst/>
              </a:prstGeom>
              <a:noFill/>
              <a:ln w="9525" algn="ctr">
                <a:solidFill>
                  <a:schemeClr val="tx1"/>
                </a:solidFill>
                <a:round/>
                <a:headEnd/>
                <a:tailEnd type="arrow" w="med" len="med"/>
              </a:ln>
            </p:spPr>
          </p:cxnSp>
          <p:cxnSp>
            <p:nvCxnSpPr>
              <p:cNvPr id="27" name="Straight Arrow Connector 35"/>
              <p:cNvCxnSpPr>
                <a:cxnSpLocks noChangeShapeType="1"/>
                <a:stCxn id="4" idx="2"/>
                <a:endCxn id="9" idx="0"/>
              </p:cNvCxnSpPr>
              <p:nvPr/>
            </p:nvCxnSpPr>
            <p:spPr bwMode="auto">
              <a:xfrm rot="5400000">
                <a:off x="3871117" y="3024172"/>
                <a:ext cx="195263" cy="1588"/>
              </a:xfrm>
              <a:prstGeom prst="straightConnector1">
                <a:avLst/>
              </a:prstGeom>
              <a:noFill/>
              <a:ln w="9525" algn="ctr">
                <a:solidFill>
                  <a:schemeClr val="tx1"/>
                </a:solidFill>
                <a:round/>
                <a:headEnd/>
                <a:tailEnd type="arrow" w="med" len="med"/>
              </a:ln>
            </p:spPr>
          </p:cxnSp>
          <p:cxnSp>
            <p:nvCxnSpPr>
              <p:cNvPr id="28" name="Straight Arrow Connector 37"/>
              <p:cNvCxnSpPr>
                <a:cxnSpLocks noChangeShapeType="1"/>
                <a:stCxn id="9" idx="2"/>
                <a:endCxn id="11" idx="0"/>
              </p:cNvCxnSpPr>
              <p:nvPr/>
            </p:nvCxnSpPr>
            <p:spPr bwMode="auto">
              <a:xfrm rot="5400000">
                <a:off x="3870324" y="3996515"/>
                <a:ext cx="196850" cy="1588"/>
              </a:xfrm>
              <a:prstGeom prst="straightConnector1">
                <a:avLst/>
              </a:prstGeom>
              <a:noFill/>
              <a:ln w="9525" algn="ctr">
                <a:solidFill>
                  <a:schemeClr val="tx1"/>
                </a:solidFill>
                <a:round/>
                <a:headEnd/>
                <a:tailEnd type="arrow" w="med" len="med"/>
              </a:ln>
            </p:spPr>
          </p:cxnSp>
          <p:cxnSp>
            <p:nvCxnSpPr>
              <p:cNvPr id="29" name="Straight Arrow Connector 39"/>
              <p:cNvCxnSpPr>
                <a:cxnSpLocks noChangeShapeType="1"/>
                <a:stCxn id="11" idx="2"/>
              </p:cNvCxnSpPr>
              <p:nvPr/>
            </p:nvCxnSpPr>
            <p:spPr bwMode="auto">
              <a:xfrm rot="5400000">
                <a:off x="3903661" y="4936316"/>
                <a:ext cx="130175" cy="1588"/>
              </a:xfrm>
              <a:prstGeom prst="straightConnector1">
                <a:avLst/>
              </a:prstGeom>
              <a:noFill/>
              <a:ln w="9525" algn="ctr">
                <a:solidFill>
                  <a:schemeClr val="tx1"/>
                </a:solidFill>
                <a:round/>
                <a:headEnd/>
                <a:tailEnd type="arrow" w="med" len="med"/>
              </a:ln>
            </p:spPr>
          </p:cxnSp>
          <p:cxnSp>
            <p:nvCxnSpPr>
              <p:cNvPr id="30" name="Straight Arrow Connector 41"/>
              <p:cNvCxnSpPr>
                <a:cxnSpLocks noChangeShapeType="1"/>
                <a:stCxn id="6" idx="3"/>
                <a:endCxn id="13" idx="1"/>
              </p:cNvCxnSpPr>
              <p:nvPr/>
            </p:nvCxnSpPr>
            <p:spPr bwMode="auto">
              <a:xfrm>
                <a:off x="5130005" y="1574845"/>
                <a:ext cx="2139950" cy="1937494"/>
              </a:xfrm>
              <a:prstGeom prst="straightConnector1">
                <a:avLst/>
              </a:prstGeom>
              <a:noFill/>
              <a:ln w="9525" algn="ctr">
                <a:solidFill>
                  <a:schemeClr val="tx1"/>
                </a:solidFill>
                <a:round/>
                <a:headEnd/>
                <a:tailEnd type="arrow" w="med" len="med"/>
              </a:ln>
            </p:spPr>
          </p:cxnSp>
          <p:cxnSp>
            <p:nvCxnSpPr>
              <p:cNvPr id="31" name="Straight Arrow Connector 43"/>
              <p:cNvCxnSpPr>
                <a:cxnSpLocks noChangeShapeType="1"/>
                <a:stCxn id="4" idx="3"/>
                <a:endCxn id="13" idx="1"/>
              </p:cNvCxnSpPr>
              <p:nvPr/>
            </p:nvCxnSpPr>
            <p:spPr bwMode="auto">
              <a:xfrm>
                <a:off x="5130005" y="2539191"/>
                <a:ext cx="2139950" cy="973148"/>
              </a:xfrm>
              <a:prstGeom prst="straightConnector1">
                <a:avLst/>
              </a:prstGeom>
              <a:noFill/>
              <a:ln w="9525" algn="ctr">
                <a:solidFill>
                  <a:schemeClr val="tx1"/>
                </a:solidFill>
                <a:round/>
                <a:headEnd/>
                <a:tailEnd type="arrow" w="med" len="med"/>
              </a:ln>
            </p:spPr>
          </p:cxnSp>
          <p:cxnSp>
            <p:nvCxnSpPr>
              <p:cNvPr id="32" name="Straight Arrow Connector 45"/>
              <p:cNvCxnSpPr>
                <a:cxnSpLocks noChangeShapeType="1"/>
                <a:stCxn id="9" idx="3"/>
                <a:endCxn id="13" idx="1"/>
              </p:cNvCxnSpPr>
              <p:nvPr/>
            </p:nvCxnSpPr>
            <p:spPr bwMode="auto">
              <a:xfrm>
                <a:off x="5130005" y="3510741"/>
                <a:ext cx="2139950" cy="1598"/>
              </a:xfrm>
              <a:prstGeom prst="straightConnector1">
                <a:avLst/>
              </a:prstGeom>
              <a:noFill/>
              <a:ln w="9525" algn="ctr">
                <a:solidFill>
                  <a:schemeClr val="tx1"/>
                </a:solidFill>
                <a:round/>
                <a:headEnd/>
                <a:tailEnd type="arrow" w="med" len="med"/>
              </a:ln>
            </p:spPr>
          </p:cxnSp>
          <p:cxnSp>
            <p:nvCxnSpPr>
              <p:cNvPr id="33" name="Straight Arrow Connector 47"/>
              <p:cNvCxnSpPr>
                <a:cxnSpLocks noChangeShapeType="1"/>
                <a:stCxn id="11" idx="3"/>
                <a:endCxn id="13" idx="1"/>
              </p:cNvCxnSpPr>
              <p:nvPr/>
            </p:nvCxnSpPr>
            <p:spPr bwMode="auto">
              <a:xfrm flipV="1">
                <a:off x="5130005" y="3512339"/>
                <a:ext cx="2139950" cy="969953"/>
              </a:xfrm>
              <a:prstGeom prst="straightConnector1">
                <a:avLst/>
              </a:prstGeom>
              <a:noFill/>
              <a:ln w="9525" algn="ctr">
                <a:solidFill>
                  <a:schemeClr val="tx1"/>
                </a:solidFill>
                <a:round/>
                <a:headEnd/>
                <a:tailEnd type="arrow" w="med" len="med"/>
              </a:ln>
            </p:spPr>
          </p:cxnSp>
          <p:cxnSp>
            <p:nvCxnSpPr>
              <p:cNvPr id="34" name="Straight Arrow Connector 49"/>
              <p:cNvCxnSpPr>
                <a:cxnSpLocks noChangeShapeType="1"/>
                <a:stCxn id="15" idx="3"/>
                <a:endCxn id="13" idx="1"/>
              </p:cNvCxnSpPr>
              <p:nvPr/>
            </p:nvCxnSpPr>
            <p:spPr bwMode="auto">
              <a:xfrm flipV="1">
                <a:off x="7025480" y="3512339"/>
                <a:ext cx="244475" cy="2081584"/>
              </a:xfrm>
              <a:prstGeom prst="straightConnector1">
                <a:avLst/>
              </a:prstGeom>
              <a:noFill/>
              <a:ln w="9525" algn="ctr">
                <a:solidFill>
                  <a:schemeClr val="tx1"/>
                </a:solidFill>
                <a:round/>
                <a:headEnd/>
                <a:tailEnd type="arrow" w="med" len="med"/>
              </a:ln>
            </p:spPr>
          </p:cxnSp>
          <p:pic>
            <p:nvPicPr>
              <p:cNvPr id="36" name="Picture 2"/>
              <p:cNvPicPr>
                <a:picLocks noChangeAspect="1" noChangeArrowheads="1"/>
              </p:cNvPicPr>
              <p:nvPr/>
            </p:nvPicPr>
            <p:blipFill>
              <a:blip r:embed="rId3" cstate="print"/>
              <a:srcRect/>
              <a:stretch>
                <a:fillRect/>
              </a:stretch>
            </p:blipFill>
            <p:spPr bwMode="auto">
              <a:xfrm>
                <a:off x="9445177" y="5264757"/>
                <a:ext cx="1344962" cy="1021061"/>
              </a:xfrm>
              <a:prstGeom prst="rect">
                <a:avLst/>
              </a:prstGeom>
              <a:noFill/>
              <a:ln w="9525">
                <a:noFill/>
                <a:miter lim="800000"/>
                <a:headEnd/>
                <a:tailEnd/>
              </a:ln>
              <a:effectLst/>
            </p:spPr>
          </p:pic>
        </p:grpSp>
        <p:sp>
          <p:nvSpPr>
            <p:cNvPr id="53" name="Rounded Rectangle 52"/>
            <p:cNvSpPr/>
            <p:nvPr/>
          </p:nvSpPr>
          <p:spPr bwMode="auto">
            <a:xfrm>
              <a:off x="200783" y="781029"/>
              <a:ext cx="9286940" cy="5715040"/>
            </a:xfrm>
            <a:prstGeom prst="round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72287" y="0"/>
            <a:ext cx="9067800" cy="1219200"/>
          </a:xfrm>
        </p:spPr>
        <p:txBody>
          <a:bodyPr/>
          <a:lstStyle/>
          <a:p>
            <a:r>
              <a:rPr lang="en-GB" dirty="0" smtClean="0"/>
              <a:t>To Increase .....</a:t>
            </a:r>
          </a:p>
        </p:txBody>
      </p:sp>
      <p:sp>
        <p:nvSpPr>
          <p:cNvPr id="8195" name="Content Placeholder 2"/>
          <p:cNvSpPr>
            <a:spLocks noGrp="1"/>
          </p:cNvSpPr>
          <p:nvPr>
            <p:ph idx="1"/>
          </p:nvPr>
        </p:nvSpPr>
        <p:spPr>
          <a:xfrm>
            <a:off x="700849" y="1495409"/>
            <a:ext cx="9085263" cy="4267200"/>
          </a:xfrm>
        </p:spPr>
        <p:txBody>
          <a:bodyPr/>
          <a:lstStyle/>
          <a:p>
            <a:r>
              <a:rPr lang="en-GB" sz="3200" b="1" dirty="0" smtClean="0">
                <a:latin typeface="Calibri" pitchFamily="34" charset="0"/>
              </a:rPr>
              <a:t>Understanding</a:t>
            </a:r>
            <a:r>
              <a:rPr lang="en-GB" sz="3200" dirty="0" smtClean="0">
                <a:latin typeface="Calibri" pitchFamily="34" charset="0"/>
              </a:rPr>
              <a:t>... the scope of alcohol harm and how brief interventions work</a:t>
            </a:r>
          </a:p>
          <a:p>
            <a:r>
              <a:rPr lang="en-GB" sz="3200" b="1" dirty="0" smtClean="0">
                <a:latin typeface="Calibri" pitchFamily="34" charset="0"/>
              </a:rPr>
              <a:t>Knowledge</a:t>
            </a:r>
            <a:r>
              <a:rPr lang="en-GB" sz="3200" dirty="0" smtClean="0">
                <a:latin typeface="Calibri" pitchFamily="34" charset="0"/>
              </a:rPr>
              <a:t>... of alcohol definitions and the tools &amp; techniques of brief interventions</a:t>
            </a:r>
          </a:p>
          <a:p>
            <a:r>
              <a:rPr lang="en-GB" sz="3200" b="1" dirty="0" smtClean="0">
                <a:latin typeface="Calibri" pitchFamily="34" charset="0"/>
              </a:rPr>
              <a:t>Skill</a:t>
            </a:r>
            <a:r>
              <a:rPr lang="en-GB" sz="3200" dirty="0" smtClean="0">
                <a:latin typeface="Calibri" pitchFamily="34" charset="0"/>
              </a:rPr>
              <a:t>... To deliver and succeed</a:t>
            </a:r>
          </a:p>
          <a:p>
            <a:pPr>
              <a:buFontTx/>
              <a:buNone/>
            </a:pPr>
            <a:endParaRPr lang="en-GB" sz="800" dirty="0" smtClean="0">
              <a:latin typeface="Calibri" pitchFamily="34" charset="0"/>
            </a:endParaRPr>
          </a:p>
          <a:p>
            <a:pPr>
              <a:buFontTx/>
              <a:buNone/>
            </a:pPr>
            <a:r>
              <a:rPr lang="en-GB" sz="3200" dirty="0" smtClean="0">
                <a:solidFill>
                  <a:srgbClr val="002060"/>
                </a:solidFill>
                <a:latin typeface="Calibri" pitchFamily="34" charset="0"/>
              </a:rPr>
              <a:t>and importantly to increase</a:t>
            </a:r>
          </a:p>
          <a:p>
            <a:pPr>
              <a:buNone/>
            </a:pPr>
            <a:r>
              <a:rPr lang="en-GB" sz="5400" b="1" dirty="0" smtClean="0">
                <a:solidFill>
                  <a:srgbClr val="FF0000"/>
                </a:solidFill>
                <a:latin typeface="Calibri" pitchFamily="34" charset="0"/>
              </a:rPr>
              <a:t>Confidence</a:t>
            </a:r>
          </a:p>
          <a:p>
            <a:pPr>
              <a:buNone/>
            </a:pPr>
            <a:endParaRPr lang="en-GB" dirty="0" smtClean="0">
              <a:latin typeface="Calibri" pitchFamily="34" charset="0"/>
            </a:endParaRPr>
          </a:p>
        </p:txBody>
      </p:sp>
      <p:pic>
        <p:nvPicPr>
          <p:cNvPr id="74756" name="Picture 4" descr="http://www.bestself.co.uk/wp-content/uploads/2010/10/increase-confidence.jpg"/>
          <p:cNvPicPr>
            <a:picLocks noChangeAspect="1" noChangeArrowheads="1"/>
          </p:cNvPicPr>
          <p:nvPr/>
        </p:nvPicPr>
        <p:blipFill>
          <a:blip r:embed="rId3" cstate="print"/>
          <a:srcRect/>
          <a:stretch>
            <a:fillRect/>
          </a:stretch>
        </p:blipFill>
        <p:spPr bwMode="auto">
          <a:xfrm>
            <a:off x="7773211" y="3852863"/>
            <a:ext cx="1971028" cy="2361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p:cNvPicPr>
            <a:picLocks noChangeAspect="1" noChangeArrowheads="1"/>
          </p:cNvPicPr>
          <p:nvPr/>
        </p:nvPicPr>
        <p:blipFill>
          <a:blip r:embed="rId4" cstate="print"/>
          <a:srcRect/>
          <a:stretch>
            <a:fillRect/>
          </a:stretch>
        </p:blipFill>
        <p:spPr bwMode="auto">
          <a:xfrm>
            <a:off x="7844649" y="139562"/>
            <a:ext cx="1785950" cy="13558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3" y="0"/>
            <a:ext cx="7757393" cy="504855"/>
          </a:xfrm>
          <a:prstGeom prst="rect">
            <a:avLst/>
          </a:prstGeom>
        </p:spPr>
        <p:txBody>
          <a:bodyPr lIns="80165" tIns="40083" rIns="80165" bIns="40083"/>
          <a:lstStyle/>
          <a:p>
            <a:pPr defTabSz="914388" fontAlgn="base">
              <a:spcBef>
                <a:spcPct val="0"/>
              </a:spcBef>
              <a:spcAft>
                <a:spcPct val="0"/>
              </a:spcAft>
              <a:defRPr/>
            </a:pPr>
            <a:r>
              <a:rPr lang="en-GB" sz="3600" kern="0" dirty="0" smtClean="0">
                <a:solidFill>
                  <a:srgbClr val="423F74"/>
                </a:solidFill>
                <a:latin typeface="+mj-lt"/>
                <a:ea typeface="+mj-ea"/>
                <a:cs typeface="+mj-cs"/>
              </a:rPr>
              <a:t>Opportunities for change</a:t>
            </a:r>
            <a:endParaRPr lang="en-GB" sz="3600" kern="0" dirty="0">
              <a:solidFill>
                <a:srgbClr val="423F74"/>
              </a:solidFill>
              <a:latin typeface="+mj-lt"/>
              <a:ea typeface="+mj-ea"/>
              <a:cs typeface="+mj-cs"/>
            </a:endParaRPr>
          </a:p>
        </p:txBody>
      </p:sp>
      <p:sp>
        <p:nvSpPr>
          <p:cNvPr id="13" name="Content Placeholder 2"/>
          <p:cNvSpPr txBox="1">
            <a:spLocks/>
          </p:cNvSpPr>
          <p:nvPr/>
        </p:nvSpPr>
        <p:spPr>
          <a:xfrm>
            <a:off x="272221" y="709591"/>
            <a:ext cx="4929222" cy="3286148"/>
          </a:xfrm>
          <a:prstGeom prst="rect">
            <a:avLst/>
          </a:prstGeom>
          <a:solidFill>
            <a:srgbClr val="CCCCFF"/>
          </a:solidFill>
        </p:spPr>
        <p:txBody>
          <a:bodyPr lIns="80165" tIns="40083" rIns="80165" bIns="40083"/>
          <a:lstStyle/>
          <a:p>
            <a:pPr marL="342373" indent="-342373" defTabSz="914388" fontAlgn="base">
              <a:spcBef>
                <a:spcPct val="20000"/>
              </a:spcBef>
              <a:spcAft>
                <a:spcPct val="0"/>
              </a:spcAft>
              <a:defRPr/>
            </a:pPr>
            <a:r>
              <a:rPr lang="en-GB" sz="1900" b="1" kern="0" dirty="0">
                <a:solidFill>
                  <a:srgbClr val="FF0000"/>
                </a:solidFill>
                <a:cs typeface="Arial" pitchFamily="34" charset="0"/>
              </a:rPr>
              <a:t>Social issues</a:t>
            </a:r>
          </a:p>
          <a:p>
            <a:pPr marL="342373" indent="-342373" defTabSz="914388" fontAlgn="base">
              <a:spcBef>
                <a:spcPct val="20000"/>
              </a:spcBef>
              <a:spcAft>
                <a:spcPct val="0"/>
              </a:spcAft>
              <a:buFontTx/>
              <a:buChar char="•"/>
              <a:defRPr/>
            </a:pPr>
            <a:r>
              <a:rPr lang="en-GB" sz="1900" kern="0" dirty="0">
                <a:cs typeface="Arial" pitchFamily="34" charset="0"/>
              </a:rPr>
              <a:t>Relationship problems and domestic violence. </a:t>
            </a:r>
          </a:p>
          <a:p>
            <a:pPr marL="342373" indent="-342373" defTabSz="914388" fontAlgn="base">
              <a:spcBef>
                <a:spcPct val="20000"/>
              </a:spcBef>
              <a:spcAft>
                <a:spcPct val="0"/>
              </a:spcAft>
              <a:buFontTx/>
              <a:buChar char="•"/>
              <a:defRPr/>
            </a:pPr>
            <a:r>
              <a:rPr lang="en-GB" sz="1900" kern="0" dirty="0">
                <a:cs typeface="Arial" pitchFamily="34" charset="0"/>
              </a:rPr>
              <a:t>Criminal behaviour (e.g. driving offences, breach of the peace, shoplifting).</a:t>
            </a:r>
          </a:p>
          <a:p>
            <a:pPr marL="342373" indent="-342373" defTabSz="914388" fontAlgn="base">
              <a:spcBef>
                <a:spcPct val="20000"/>
              </a:spcBef>
              <a:spcAft>
                <a:spcPct val="0"/>
              </a:spcAft>
              <a:buFontTx/>
              <a:buChar char="•"/>
              <a:defRPr/>
            </a:pPr>
            <a:r>
              <a:rPr lang="en-GB" sz="1900" kern="0" dirty="0">
                <a:cs typeface="Arial" pitchFamily="34" charset="0"/>
              </a:rPr>
              <a:t>Unsafe sex/sexual risk taking.</a:t>
            </a:r>
          </a:p>
          <a:p>
            <a:pPr marL="342373" indent="-342373" defTabSz="914388" fontAlgn="base">
              <a:spcBef>
                <a:spcPct val="20000"/>
              </a:spcBef>
              <a:spcAft>
                <a:spcPct val="0"/>
              </a:spcAft>
              <a:buFontTx/>
              <a:buChar char="•"/>
              <a:defRPr/>
            </a:pPr>
            <a:r>
              <a:rPr lang="en-GB" sz="1900" kern="0" dirty="0">
                <a:cs typeface="Arial" pitchFamily="34" charset="0"/>
              </a:rPr>
              <a:t>Personal risk taking.</a:t>
            </a:r>
          </a:p>
          <a:p>
            <a:pPr marL="342373" indent="-342373" defTabSz="914388" fontAlgn="base">
              <a:spcBef>
                <a:spcPct val="20000"/>
              </a:spcBef>
              <a:spcAft>
                <a:spcPct val="0"/>
              </a:spcAft>
              <a:buFontTx/>
              <a:buChar char="•"/>
              <a:defRPr/>
            </a:pPr>
            <a:r>
              <a:rPr lang="en-GB" sz="1900" kern="0" dirty="0">
                <a:cs typeface="Arial" pitchFamily="34" charset="0"/>
              </a:rPr>
              <a:t>Financial problems.</a:t>
            </a:r>
          </a:p>
          <a:p>
            <a:pPr marL="342373" indent="-342373" defTabSz="914388" fontAlgn="base">
              <a:spcBef>
                <a:spcPct val="20000"/>
              </a:spcBef>
              <a:spcAft>
                <a:spcPct val="0"/>
              </a:spcAft>
              <a:buFontTx/>
              <a:buChar char="•"/>
              <a:defRPr/>
            </a:pPr>
            <a:r>
              <a:rPr lang="en-GB" sz="1900" kern="0" dirty="0">
                <a:cs typeface="Arial" pitchFamily="34" charset="0"/>
              </a:rPr>
              <a:t>Bereavement (which can lead to use of alcohol as a coping strategy).</a:t>
            </a:r>
          </a:p>
          <a:p>
            <a:pPr marL="342373" indent="-342373" defTabSz="914388" fontAlgn="base">
              <a:spcBef>
                <a:spcPct val="20000"/>
              </a:spcBef>
              <a:spcAft>
                <a:spcPct val="0"/>
              </a:spcAft>
              <a:defRPr/>
            </a:pPr>
            <a:endParaRPr lang="en-GB" sz="1900" kern="0" dirty="0">
              <a:cs typeface="Arial" pitchFamily="34" charset="0"/>
            </a:endParaRPr>
          </a:p>
        </p:txBody>
      </p:sp>
      <p:sp>
        <p:nvSpPr>
          <p:cNvPr id="18" name="Content Placeholder 2"/>
          <p:cNvSpPr txBox="1">
            <a:spLocks/>
          </p:cNvSpPr>
          <p:nvPr/>
        </p:nvSpPr>
        <p:spPr>
          <a:xfrm>
            <a:off x="5191466" y="709591"/>
            <a:ext cx="5286412" cy="4000528"/>
          </a:xfrm>
          <a:prstGeom prst="rect">
            <a:avLst/>
          </a:prstGeom>
          <a:solidFill>
            <a:schemeClr val="accent2">
              <a:lumMod val="20000"/>
              <a:lumOff val="80000"/>
            </a:schemeClr>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Effects on physical health</a:t>
            </a:r>
          </a:p>
          <a:p>
            <a:pPr marL="342373" indent="-342373" defTabSz="914388" fontAlgn="base">
              <a:spcBef>
                <a:spcPct val="20000"/>
              </a:spcBef>
              <a:spcAft>
                <a:spcPct val="0"/>
              </a:spcAft>
              <a:buFontTx/>
              <a:buChar char="•"/>
              <a:defRPr/>
            </a:pPr>
            <a:r>
              <a:rPr lang="en-GB" sz="1800" kern="0" dirty="0">
                <a:cs typeface="Arial" pitchFamily="34" charset="0"/>
              </a:rPr>
              <a:t>Accidents/injuries. </a:t>
            </a:r>
          </a:p>
          <a:p>
            <a:pPr marL="342373" indent="-342373" defTabSz="914388" fontAlgn="base">
              <a:spcBef>
                <a:spcPct val="20000"/>
              </a:spcBef>
              <a:spcAft>
                <a:spcPct val="0"/>
              </a:spcAft>
              <a:buFontTx/>
              <a:buChar char="•"/>
              <a:defRPr/>
            </a:pPr>
            <a:r>
              <a:rPr lang="en-GB" sz="1800" kern="0" dirty="0">
                <a:cs typeface="Arial" pitchFamily="34" charset="0"/>
              </a:rPr>
              <a:t>Gastrointestinal system, including dyspepsia (indigestion), gastritis and pancreatitis. </a:t>
            </a:r>
          </a:p>
          <a:p>
            <a:pPr marL="342373" indent="-342373" defTabSz="914388" fontAlgn="base">
              <a:spcBef>
                <a:spcPct val="20000"/>
              </a:spcBef>
              <a:spcAft>
                <a:spcPct val="0"/>
              </a:spcAft>
              <a:buFontTx/>
              <a:buChar char="•"/>
              <a:defRPr/>
            </a:pPr>
            <a:r>
              <a:rPr lang="en-GB" sz="1800" kern="0" dirty="0">
                <a:cs typeface="Arial" pitchFamily="34" charset="0"/>
              </a:rPr>
              <a:t>Various liver abnormalities. </a:t>
            </a:r>
          </a:p>
          <a:p>
            <a:pPr marL="342373" indent="-342373" defTabSz="914388" fontAlgn="base">
              <a:spcBef>
                <a:spcPct val="20000"/>
              </a:spcBef>
              <a:spcAft>
                <a:spcPct val="0"/>
              </a:spcAft>
              <a:buFontTx/>
              <a:buChar char="•"/>
              <a:defRPr/>
            </a:pPr>
            <a:r>
              <a:rPr lang="en-GB" sz="1800" kern="0" dirty="0">
                <a:cs typeface="Arial" pitchFamily="34" charset="0"/>
              </a:rPr>
              <a:t>Cardiovascular system, including cardiac arrhythmias, hypertension and stroke.</a:t>
            </a:r>
          </a:p>
          <a:p>
            <a:pPr marL="342373" indent="-342373" defTabSz="914388" fontAlgn="base">
              <a:spcBef>
                <a:spcPct val="20000"/>
              </a:spcBef>
              <a:spcAft>
                <a:spcPct val="0"/>
              </a:spcAft>
              <a:buFontTx/>
              <a:buChar char="•"/>
              <a:defRPr/>
            </a:pPr>
            <a:r>
              <a:rPr lang="en-GB" sz="1800" kern="0" dirty="0">
                <a:cs typeface="Arial" pitchFamily="34" charset="0"/>
              </a:rPr>
              <a:t>Reproductive system problems and unexplained infertility.</a:t>
            </a:r>
          </a:p>
          <a:p>
            <a:pPr marL="342373" indent="-342373" defTabSz="914388" fontAlgn="base">
              <a:spcBef>
                <a:spcPct val="20000"/>
              </a:spcBef>
              <a:spcAft>
                <a:spcPct val="0"/>
              </a:spcAft>
              <a:buFontTx/>
              <a:buChar char="•"/>
              <a:defRPr/>
            </a:pPr>
            <a:r>
              <a:rPr lang="en-GB" sz="1800" kern="0" dirty="0">
                <a:cs typeface="Arial" pitchFamily="34" charset="0"/>
              </a:rPr>
              <a:t>Cancers of the mouth, pharynx, larynx, oesophagus, breast and colon. </a:t>
            </a:r>
          </a:p>
          <a:p>
            <a:pPr marL="342373" indent="-342373" defTabSz="914388" fontAlgn="base">
              <a:spcBef>
                <a:spcPct val="20000"/>
              </a:spcBef>
              <a:spcAft>
                <a:spcPct val="0"/>
              </a:spcAft>
              <a:buFontTx/>
              <a:buChar char="•"/>
              <a:defRPr/>
            </a:pPr>
            <a:r>
              <a:rPr lang="en-GB" sz="1800" kern="0" dirty="0">
                <a:cs typeface="Arial" pitchFamily="34" charset="0"/>
              </a:rPr>
              <a:t>Other effects, including seizures, gout and eczema.</a:t>
            </a:r>
          </a:p>
          <a:p>
            <a:pPr marL="342373" indent="-342373" defTabSz="914388" fontAlgn="base">
              <a:spcBef>
                <a:spcPct val="20000"/>
              </a:spcBef>
              <a:spcAft>
                <a:spcPct val="0"/>
              </a:spcAft>
              <a:defRPr/>
            </a:pPr>
            <a:endParaRPr lang="en-GB" sz="1800" kern="0" dirty="0">
              <a:cs typeface="Arial" pitchFamily="34" charset="0"/>
            </a:endParaRPr>
          </a:p>
        </p:txBody>
      </p:sp>
      <p:sp>
        <p:nvSpPr>
          <p:cNvPr id="17" name="Content Placeholder 2"/>
          <p:cNvSpPr txBox="1">
            <a:spLocks/>
          </p:cNvSpPr>
          <p:nvPr/>
        </p:nvSpPr>
        <p:spPr>
          <a:xfrm>
            <a:off x="272221" y="3995739"/>
            <a:ext cx="4929222" cy="2500330"/>
          </a:xfrm>
          <a:prstGeom prst="rect">
            <a:avLst/>
          </a:prstGeom>
          <a:solidFill>
            <a:srgbClr val="CCECFF"/>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Effects on mental health</a:t>
            </a:r>
          </a:p>
          <a:p>
            <a:pPr marL="342373" indent="-342373" defTabSz="914388" fontAlgn="base">
              <a:spcBef>
                <a:spcPct val="20000"/>
              </a:spcBef>
              <a:spcAft>
                <a:spcPct val="0"/>
              </a:spcAft>
              <a:buFontTx/>
              <a:buChar char="•"/>
              <a:defRPr/>
            </a:pPr>
            <a:r>
              <a:rPr lang="en-GB" sz="1800" kern="0" dirty="0">
                <a:cs typeface="Arial" pitchFamily="34" charset="0"/>
              </a:rPr>
              <a:t>Anxiety and panic disorders. </a:t>
            </a:r>
          </a:p>
          <a:p>
            <a:pPr marL="342373" indent="-342373" defTabSz="914388" fontAlgn="base">
              <a:spcBef>
                <a:spcPct val="20000"/>
              </a:spcBef>
              <a:spcAft>
                <a:spcPct val="0"/>
              </a:spcAft>
              <a:buFontTx/>
              <a:buChar char="•"/>
              <a:defRPr/>
            </a:pPr>
            <a:r>
              <a:rPr lang="en-GB" sz="1800" kern="0" dirty="0" smtClean="0">
                <a:cs typeface="Arial" pitchFamily="34" charset="0"/>
              </a:rPr>
              <a:t>Depressive illness. </a:t>
            </a:r>
          </a:p>
          <a:p>
            <a:pPr marL="342373" indent="-342373" defTabSz="914388" fontAlgn="base">
              <a:spcBef>
                <a:spcPct val="20000"/>
              </a:spcBef>
              <a:spcAft>
                <a:spcPct val="0"/>
              </a:spcAft>
              <a:buFontTx/>
              <a:buChar char="•"/>
              <a:defRPr/>
            </a:pPr>
            <a:r>
              <a:rPr lang="en-GB" sz="1800" kern="0" dirty="0" smtClean="0">
                <a:cs typeface="Arial" pitchFamily="34" charset="0"/>
              </a:rPr>
              <a:t>Amnesia</a:t>
            </a:r>
            <a:r>
              <a:rPr lang="en-GB" sz="1800" kern="0" dirty="0">
                <a:cs typeface="Arial" pitchFamily="34" charset="0"/>
              </a:rPr>
              <a:t>, memory disorders and dementia. </a:t>
            </a:r>
          </a:p>
          <a:p>
            <a:pPr marL="342373" indent="-342373" defTabSz="914388" fontAlgn="base">
              <a:spcBef>
                <a:spcPct val="20000"/>
              </a:spcBef>
              <a:spcAft>
                <a:spcPct val="0"/>
              </a:spcAft>
              <a:buFontTx/>
              <a:buChar char="•"/>
              <a:defRPr/>
            </a:pPr>
            <a:r>
              <a:rPr lang="en-GB" sz="1800" kern="0" dirty="0">
                <a:cs typeface="Arial" pitchFamily="34" charset="0"/>
              </a:rPr>
              <a:t>Treatment resistance in other psychiatric illnesses and as a factor in relapse. </a:t>
            </a:r>
          </a:p>
          <a:p>
            <a:pPr marL="342373" indent="-342373" defTabSz="914388" fontAlgn="base">
              <a:spcBef>
                <a:spcPct val="20000"/>
              </a:spcBef>
              <a:spcAft>
                <a:spcPct val="0"/>
              </a:spcAft>
              <a:buFontTx/>
              <a:buChar char="•"/>
              <a:defRPr/>
            </a:pPr>
            <a:r>
              <a:rPr lang="en-GB" sz="1800" kern="0" dirty="0">
                <a:cs typeface="Arial" pitchFamily="34" charset="0"/>
              </a:rPr>
              <a:t>Self-harm.</a:t>
            </a:r>
          </a:p>
        </p:txBody>
      </p:sp>
      <p:sp>
        <p:nvSpPr>
          <p:cNvPr id="20" name="Content Placeholder 2"/>
          <p:cNvSpPr txBox="1">
            <a:spLocks/>
          </p:cNvSpPr>
          <p:nvPr/>
        </p:nvSpPr>
        <p:spPr>
          <a:xfrm>
            <a:off x="5201443" y="4710119"/>
            <a:ext cx="5286412" cy="1785950"/>
          </a:xfrm>
          <a:prstGeom prst="rect">
            <a:avLst/>
          </a:prstGeom>
          <a:solidFill>
            <a:srgbClr val="FFFFCC"/>
          </a:solidFill>
        </p:spPr>
        <p:txBody>
          <a:bodyPr lIns="80165" tIns="40083" rIns="80165" bIns="40083"/>
          <a:lstStyle/>
          <a:p>
            <a:pPr marL="342373" indent="-342373" defTabSz="914388" fontAlgn="base">
              <a:spcBef>
                <a:spcPct val="20000"/>
              </a:spcBef>
              <a:spcAft>
                <a:spcPct val="0"/>
              </a:spcAft>
              <a:defRPr/>
            </a:pPr>
            <a:r>
              <a:rPr lang="en-GB" sz="1800" b="1" kern="0" dirty="0">
                <a:solidFill>
                  <a:srgbClr val="FF0000"/>
                </a:solidFill>
                <a:cs typeface="Arial" pitchFamily="34" charset="0"/>
              </a:rPr>
              <a:t>Occupational effects</a:t>
            </a:r>
          </a:p>
          <a:p>
            <a:pPr marL="342373" indent="-342373" defTabSz="914388" fontAlgn="base">
              <a:spcBef>
                <a:spcPct val="20000"/>
              </a:spcBef>
              <a:spcAft>
                <a:spcPct val="0"/>
              </a:spcAft>
              <a:buFontTx/>
              <a:buChar char="•"/>
              <a:defRPr/>
            </a:pPr>
            <a:r>
              <a:rPr lang="en-GB" sz="1800" kern="0" dirty="0">
                <a:cs typeface="Arial" pitchFamily="34" charset="0"/>
              </a:rPr>
              <a:t>Repeated absenteeism, especially around weekends.</a:t>
            </a:r>
          </a:p>
          <a:p>
            <a:pPr marL="342373" indent="-342373" defTabSz="914388" fontAlgn="base">
              <a:spcBef>
                <a:spcPct val="20000"/>
              </a:spcBef>
              <a:spcAft>
                <a:spcPct val="0"/>
              </a:spcAft>
              <a:buFontTx/>
              <a:buChar char="•"/>
              <a:defRPr/>
            </a:pPr>
            <a:r>
              <a:rPr lang="en-GB" sz="1800" kern="0" dirty="0">
                <a:cs typeface="Arial" pitchFamily="34" charset="0"/>
              </a:rPr>
              <a:t>Impaired work performance and accidents. </a:t>
            </a:r>
          </a:p>
          <a:p>
            <a:pPr marL="342373" indent="-342373" defTabSz="914388" fontAlgn="base">
              <a:spcBef>
                <a:spcPct val="20000"/>
              </a:spcBef>
              <a:spcAft>
                <a:spcPct val="0"/>
              </a:spcAft>
              <a:buFontTx/>
              <a:buChar char="•"/>
              <a:defRPr/>
            </a:pPr>
            <a:r>
              <a:rPr lang="en-GB" sz="1800" kern="0" dirty="0">
                <a:cs typeface="Arial" pitchFamily="34" charset="0"/>
              </a:rPr>
              <a:t>Employment difficulties.</a:t>
            </a:r>
          </a:p>
          <a:p>
            <a:pPr marL="342373" indent="-342373" defTabSz="914388" fontAlgn="base">
              <a:spcBef>
                <a:spcPct val="20000"/>
              </a:spcBef>
              <a:spcAft>
                <a:spcPct val="0"/>
              </a:spcAft>
              <a:defRPr/>
            </a:pPr>
            <a:endParaRPr lang="en-GB" sz="1800" kern="0" dirty="0">
              <a:cs typeface="Arial" pitchFamily="34" charset="0"/>
            </a:endParaRPr>
          </a:p>
        </p:txBody>
      </p:sp>
    </p:spTree>
    <p:extLst>
      <p:ext uri="{BB962C8B-B14F-4D97-AF65-F5344CB8AC3E}">
        <p14:creationId xmlns:p14="http://schemas.microsoft.com/office/powerpoint/2010/main" val="4096543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163" y="209525"/>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Alcohol Screening</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30722" name="Picture 2" descr="http://chicagoagentmagazine.com/wp-content/uploads/2012/01/investigation.png"/>
          <p:cNvPicPr>
            <a:picLocks noChangeAspect="1" noChangeArrowheads="1"/>
          </p:cNvPicPr>
          <p:nvPr/>
        </p:nvPicPr>
        <p:blipFill>
          <a:blip r:embed="rId3" cstate="print"/>
          <a:srcRect/>
          <a:stretch>
            <a:fillRect/>
          </a:stretch>
        </p:blipFill>
        <p:spPr bwMode="auto">
          <a:xfrm>
            <a:off x="4058435" y="1352533"/>
            <a:ext cx="2500330" cy="2500330"/>
          </a:xfrm>
          <a:prstGeom prst="rect">
            <a:avLst/>
          </a:prstGeom>
          <a:noFill/>
        </p:spPr>
      </p:pic>
      <p:sp>
        <p:nvSpPr>
          <p:cNvPr id="5" name="TextBox 4"/>
          <p:cNvSpPr txBox="1"/>
          <p:nvPr/>
        </p:nvSpPr>
        <p:spPr>
          <a:xfrm>
            <a:off x="2701113" y="1352533"/>
            <a:ext cx="5143536" cy="461665"/>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Calibri" pitchFamily="34" charset="0"/>
              </a:rPr>
              <a:t>What is it?</a:t>
            </a:r>
            <a:endParaRPr lang="en-GB" dirty="0">
              <a:effectLst>
                <a:outerShdw blurRad="38100" dist="38100" dir="2700000" algn="tl">
                  <a:srgbClr val="000000">
                    <a:alpha val="43137"/>
                  </a:srgbClr>
                </a:outerShdw>
              </a:effectLst>
              <a:latin typeface="Calibri" pitchFamily="34" charset="0"/>
            </a:endParaRPr>
          </a:p>
        </p:txBody>
      </p:sp>
      <p:sp>
        <p:nvSpPr>
          <p:cNvPr id="7" name="Content Placeholder 2" descr="Rectangle: Click to edit Master text styles&#10;Second level&#10;Third level&#10;Fourth level&#10;Fifth level"/>
          <p:cNvSpPr txBox="1">
            <a:spLocks/>
          </p:cNvSpPr>
          <p:nvPr/>
        </p:nvSpPr>
        <p:spPr>
          <a:xfrm>
            <a:off x="1272353" y="4281491"/>
            <a:ext cx="8358246" cy="1928826"/>
          </a:xfrm>
          <a:prstGeom prst="rect">
            <a:avLst/>
          </a:prstGeom>
          <a:ln>
            <a:solidFill>
              <a:srgbClr val="00B0F0"/>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 typeface="Wingdings" pitchFamily="2" charset="2"/>
              <a:buNone/>
              <a:tabLst/>
              <a:defRPr/>
            </a:pP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…it</a:t>
            </a:r>
            <a:r>
              <a:rPr kumimoji="0" lang="en-US" sz="4000"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is </a:t>
            </a:r>
            <a:r>
              <a:rPr kumimoji="0" lang="en-GB" sz="4000" i="0" u="none" strike="noStrike" kern="0" cap="none" spc="0" normalizeH="0" baseline="0" noProof="0" dirty="0" smtClean="0">
                <a:ln>
                  <a:noFill/>
                </a:ln>
                <a:solidFill>
                  <a:schemeClr val="tx1"/>
                </a:solidFill>
                <a:effectLst/>
                <a:uLnTx/>
                <a:uFillTx/>
                <a:latin typeface="Calibri" pitchFamily="34" charset="0"/>
                <a:cs typeface="Arial" pitchFamily="34" charset="0"/>
              </a:rPr>
              <a:t>a method of identifying alcohol consumption at a level sufficiently high enough to cause concern.</a:t>
            </a:r>
            <a:endPar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Lower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http://2.bp.blogspot.com/-c2wrqv3zu9k/TgN4EJ0UD8I/AAAAAAAAACs/rN24edKyf9k/s320/teachable_moments_mobile_medium.png"/>
          <p:cNvPicPr>
            <a:picLocks noChangeAspect="1" noChangeArrowheads="1"/>
          </p:cNvPicPr>
          <p:nvPr/>
        </p:nvPicPr>
        <p:blipFill>
          <a:blip r:embed="rId3" cstate="print"/>
          <a:srcRect/>
          <a:stretch>
            <a:fillRect/>
          </a:stretch>
        </p:blipFill>
        <p:spPr bwMode="auto">
          <a:xfrm>
            <a:off x="1272353" y="1423971"/>
            <a:ext cx="4429156" cy="4429157"/>
          </a:xfrm>
          <a:prstGeom prst="rect">
            <a:avLst/>
          </a:prstGeom>
          <a:ln w="127000" cap="rnd">
            <a:solidFill>
              <a:srgbClr val="3399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486535" y="209525"/>
            <a:ext cx="9929882" cy="785813"/>
          </a:xfrm>
          <a:prstGeom prst="rect">
            <a:avLst/>
          </a:prstGeom>
        </p:spPr>
        <p:txBody>
          <a:bodyPr/>
          <a:lstStyle/>
          <a:p>
            <a:pPr algn="ctr" defTabSz="1042988">
              <a:defRPr/>
            </a:pPr>
            <a:r>
              <a:rPr lang="en-GB" sz="4000" kern="0" dirty="0" smtClean="0">
                <a:solidFill>
                  <a:srgbClr val="423F74"/>
                </a:solidFill>
                <a:latin typeface="+mj-lt"/>
                <a:ea typeface="+mj-ea"/>
                <a:cs typeface="+mj-cs"/>
              </a:rPr>
              <a:t>Always be on the look out for</a:t>
            </a:r>
            <a:endParaRPr lang="en-GB" sz="4000" kern="0" dirty="0">
              <a:solidFill>
                <a:srgbClr val="423F74"/>
              </a:solidFill>
              <a:latin typeface="+mj-lt"/>
              <a:ea typeface="+mj-ea"/>
              <a:cs typeface="+mj-cs"/>
            </a:endParaRPr>
          </a:p>
        </p:txBody>
      </p:sp>
      <p:sp>
        <p:nvSpPr>
          <p:cNvPr id="4" name="TextBox 3"/>
          <p:cNvSpPr txBox="1"/>
          <p:nvPr/>
        </p:nvSpPr>
        <p:spPr>
          <a:xfrm>
            <a:off x="6201575" y="852467"/>
            <a:ext cx="4071966" cy="5693866"/>
          </a:xfrm>
          <a:prstGeom prst="rect">
            <a:avLst/>
          </a:prstGeom>
          <a:noFill/>
          <a:ln>
            <a:solidFill>
              <a:srgbClr val="3399FF"/>
            </a:solidFill>
          </a:ln>
        </p:spPr>
        <p:txBody>
          <a:bodyPr wrap="square" rtlCol="0">
            <a:spAutoFit/>
          </a:bodyPr>
          <a:lstStyle/>
          <a:p>
            <a:pPr>
              <a:buFont typeface="Arial" pitchFamily="34" charset="0"/>
              <a:buChar char="•"/>
            </a:pPr>
            <a:r>
              <a:rPr lang="en-GB" sz="2600" dirty="0" smtClean="0"/>
              <a:t> A naturally occurring life transition or health event that motivate or activate individuals to spontaneously adopt risk-reducing health behaviours.</a:t>
            </a:r>
          </a:p>
          <a:p>
            <a:endParaRPr lang="en-GB" sz="2600" dirty="0" smtClean="0"/>
          </a:p>
          <a:p>
            <a:pPr>
              <a:buFont typeface="Arial" pitchFamily="34" charset="0"/>
              <a:buChar char="•"/>
            </a:pPr>
            <a:r>
              <a:rPr lang="en-GB" sz="2600" dirty="0" smtClean="0"/>
              <a:t> Timing formal interventions to take advantage of these naturally occurring events increase the effectiveness of that behaviour change.  </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303759" y="5725641"/>
            <a:ext cx="2382220" cy="1584176"/>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meal time only drink”</a:t>
            </a:r>
          </a:p>
        </p:txBody>
      </p:sp>
      <p:sp>
        <p:nvSpPr>
          <p:cNvPr id="6" name="Content Placeholder 2"/>
          <p:cNvSpPr txBox="1">
            <a:spLocks/>
          </p:cNvSpPr>
          <p:nvPr/>
        </p:nvSpPr>
        <p:spPr bwMode="auto">
          <a:xfrm>
            <a:off x="5272881" y="1138219"/>
            <a:ext cx="4272781" cy="4740277"/>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Music,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something </a:t>
            </a:r>
            <a:r>
              <a:rPr lang="en-GB" sz="3200" dirty="0" smtClean="0">
                <a:latin typeface="Calibri" pitchFamily="34" charset="0"/>
                <a:cs typeface="Arial" pitchFamily="34" charset="0"/>
              </a:rPr>
              <a:t>new”</a:t>
            </a: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30401" y="4710119"/>
            <a:ext cx="2357454" cy="1768091"/>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3500" b="0" i="0" u="none" strike="noStrike" kern="0" cap="none" spc="0" normalizeH="0" noProof="0" smtClean="0">
                <a:ln>
                  <a:noFill/>
                </a:ln>
                <a:solidFill>
                  <a:schemeClr val="tx1"/>
                </a:solidFill>
                <a:effectLst/>
                <a:uLnTx/>
                <a:uFillTx/>
                <a:latin typeface="Calibri" pitchFamily="34" charset="0"/>
                <a:ea typeface="+mn-ea"/>
                <a:cs typeface="Arial" pitchFamily="34" charset="0"/>
              </a:rPr>
              <a:t>of water</a:t>
            </a:r>
            <a:r>
              <a:rPr kumimoji="0" lang="en-GB" sz="3500" b="0" i="0" u="none" strike="noStrike" kern="0" cap="none" spc="0" normalizeH="0" baseline="0" noProof="0" smtClean="0">
                <a:ln>
                  <a:noFill/>
                </a:ln>
                <a:solidFill>
                  <a:schemeClr val="tx1"/>
                </a:solidFill>
                <a:effectLst/>
                <a:uLnTx/>
                <a:uFillTx/>
                <a:latin typeface="Calibri" pitchFamily="34" charset="0"/>
                <a:ea typeface="+mn-ea"/>
                <a:cs typeface="Arial" pitchFamily="34" charset="0"/>
              </a:rPr>
              <a:t> </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29543" y="209525"/>
            <a:ext cx="7786742"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Points to Remember</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sp>
        <p:nvSpPr>
          <p:cNvPr id="6" name="Content Placeholder 2"/>
          <p:cNvSpPr txBox="1">
            <a:spLocks/>
          </p:cNvSpPr>
          <p:nvPr/>
        </p:nvSpPr>
        <p:spPr>
          <a:xfrm>
            <a:off x="272221" y="995343"/>
            <a:ext cx="8215370" cy="5286412"/>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a non-confrontational manner</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Do not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use if the client is </a:t>
            </a:r>
            <a:r>
              <a:rPr kumimoji="0" lang="en-GB" sz="4000" b="1"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intoxicated</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Tell the client what you are doing and why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Discuss confidentiality</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Acknowledge a low score (positive</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reinforcement)</a:t>
            </a: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Tx/>
              <a:buSzTx/>
              <a:buFontTx/>
              <a:buNone/>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www.scientificamerican.com/media/inline/2F827F8B-F209-4462-BB830B0F34C748C6_1.jpg"/>
          <p:cNvPicPr>
            <a:picLocks noChangeAspect="1" noChangeArrowheads="1"/>
          </p:cNvPicPr>
          <p:nvPr/>
        </p:nvPicPr>
        <p:blipFill>
          <a:blip r:embed="rId3" cstate="print"/>
          <a:srcRect l="9143" t="3682"/>
          <a:stretch>
            <a:fillRect/>
          </a:stretch>
        </p:blipFill>
        <p:spPr bwMode="auto">
          <a:xfrm>
            <a:off x="8559029" y="2638417"/>
            <a:ext cx="2129609" cy="373856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495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488335" y="1621185"/>
            <a:ext cx="4928082" cy="1656184"/>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11" name="Rounded Rectangle 10"/>
          <p:cNvSpPr/>
          <p:nvPr/>
        </p:nvSpPr>
        <p:spPr bwMode="auto">
          <a:xfrm>
            <a:off x="272221" y="1638285"/>
            <a:ext cx="4928082" cy="1639084"/>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 name="TextBox 2"/>
          <p:cNvSpPr txBox="1"/>
          <p:nvPr/>
        </p:nvSpPr>
        <p:spPr>
          <a:xfrm>
            <a:off x="2058171" y="423839"/>
            <a:ext cx="6858048" cy="646331"/>
          </a:xfrm>
          <a:prstGeom prst="rect">
            <a:avLst/>
          </a:prstGeom>
          <a:noFill/>
        </p:spPr>
        <p:txBody>
          <a:bodyPr wrap="square" rtlCol="0">
            <a:spAutoFit/>
          </a:bodyPr>
          <a:lstStyle/>
          <a:p>
            <a:pPr algn="ctr"/>
            <a:r>
              <a:rPr lang="en-GB" sz="3600" b="1" dirty="0" smtClean="0">
                <a:solidFill>
                  <a:srgbClr val="423F74"/>
                </a:solidFill>
                <a:latin typeface="Calibri" pitchFamily="34" charset="0"/>
              </a:rPr>
              <a:t>Any Questions? Drop us an email </a:t>
            </a:r>
            <a:endParaRPr lang="en-GB" sz="3600" b="1" dirty="0">
              <a:solidFill>
                <a:srgbClr val="423F74"/>
              </a:solidFill>
              <a:latin typeface="Calibri" pitchFamily="34" charset="0"/>
            </a:endParaRPr>
          </a:p>
        </p:txBody>
      </p:sp>
      <p:pic>
        <p:nvPicPr>
          <p:cNvPr id="3074" name="Picture 2" descr="http://upload.wikimedia.org/wikipedia/commons/d/d7/Blue_question_mark.jpg"/>
          <p:cNvPicPr>
            <a:picLocks noChangeAspect="1" noChangeArrowheads="1"/>
          </p:cNvPicPr>
          <p:nvPr/>
        </p:nvPicPr>
        <p:blipFill>
          <a:blip r:embed="rId3" cstate="print"/>
          <a:srcRect/>
          <a:stretch>
            <a:fillRect/>
          </a:stretch>
        </p:blipFill>
        <p:spPr bwMode="auto">
          <a:xfrm>
            <a:off x="375767" y="0"/>
            <a:ext cx="1616284" cy="1616284"/>
          </a:xfrm>
          <a:prstGeom prst="rect">
            <a:avLst/>
          </a:prstGeom>
          <a:noFill/>
        </p:spPr>
      </p:pic>
      <p:pic>
        <p:nvPicPr>
          <p:cNvPr id="3076" name="Picture 4" descr="http://www.joepelissier.co.uk/wp-content/uploads/2011/07/Email-Icon.jpg"/>
          <p:cNvPicPr>
            <a:picLocks noChangeAspect="1" noChangeArrowheads="1"/>
          </p:cNvPicPr>
          <p:nvPr/>
        </p:nvPicPr>
        <p:blipFill>
          <a:blip r:embed="rId4" cstate="print"/>
          <a:srcRect/>
          <a:stretch>
            <a:fillRect/>
          </a:stretch>
        </p:blipFill>
        <p:spPr bwMode="auto">
          <a:xfrm>
            <a:off x="8844781" y="0"/>
            <a:ext cx="1566043" cy="1566043"/>
          </a:xfrm>
          <a:prstGeom prst="rect">
            <a:avLst/>
          </a:prstGeom>
          <a:noFill/>
        </p:spPr>
      </p:pic>
      <p:sp>
        <p:nvSpPr>
          <p:cNvPr id="6" name="TextBox 5"/>
          <p:cNvSpPr txBox="1"/>
          <p:nvPr/>
        </p:nvSpPr>
        <p:spPr>
          <a:xfrm>
            <a:off x="375767" y="1549177"/>
            <a:ext cx="4641190" cy="1692771"/>
          </a:xfrm>
          <a:prstGeom prst="rect">
            <a:avLst/>
          </a:prstGeom>
          <a:noFill/>
          <a:ln>
            <a:noFill/>
          </a:ln>
        </p:spPr>
        <p:txBody>
          <a:bodyPr wrap="square" rtlCol="0">
            <a:spAutoFit/>
          </a:bodyPr>
          <a:lstStyle/>
          <a:p>
            <a:pPr algn="ctr"/>
            <a:r>
              <a:rPr lang="en-GB" sz="3200" b="1" dirty="0" smtClean="0">
                <a:solidFill>
                  <a:srgbClr val="0070C0"/>
                </a:solidFill>
                <a:latin typeface="Calibri" pitchFamily="34" charset="0"/>
              </a:rPr>
              <a:t>Craig Jones</a:t>
            </a:r>
          </a:p>
          <a:p>
            <a:pPr algn="ctr"/>
            <a:r>
              <a:rPr lang="en-GB" dirty="0" smtClean="0">
                <a:latin typeface="Calibri" pitchFamily="34" charset="0"/>
              </a:rPr>
              <a:t>Senior Health Promotion Practitioner</a:t>
            </a:r>
          </a:p>
          <a:p>
            <a:pPr algn="ctr"/>
            <a:r>
              <a:rPr lang="en-GB" dirty="0" smtClean="0">
                <a:latin typeface="Calibri" pitchFamily="34" charset="0"/>
              </a:rPr>
              <a:t>craig.jones@wales.nhs.uk </a:t>
            </a:r>
            <a:endParaRPr lang="en-GB" dirty="0">
              <a:latin typeface="Calibri" pitchFamily="34" charset="0"/>
            </a:endParaRPr>
          </a:p>
        </p:txBody>
      </p:sp>
      <p:pic>
        <p:nvPicPr>
          <p:cNvPr id="12" name="Picture 2"/>
          <p:cNvPicPr>
            <a:picLocks noChangeAspect="1" noChangeArrowheads="1"/>
          </p:cNvPicPr>
          <p:nvPr/>
        </p:nvPicPr>
        <p:blipFill>
          <a:blip r:embed="rId5" cstate="print"/>
          <a:srcRect/>
          <a:stretch>
            <a:fillRect/>
          </a:stretch>
        </p:blipFill>
        <p:spPr bwMode="auto">
          <a:xfrm>
            <a:off x="0" y="6350684"/>
            <a:ext cx="1596689" cy="1212166"/>
          </a:xfrm>
          <a:prstGeom prst="rect">
            <a:avLst/>
          </a:prstGeom>
          <a:noFill/>
          <a:ln w="9525">
            <a:noFill/>
            <a:miter lim="800000"/>
            <a:headEnd/>
            <a:tailEnd/>
          </a:ln>
          <a:effectLst/>
        </p:spPr>
      </p:pic>
      <p:sp>
        <p:nvSpPr>
          <p:cNvPr id="9" name="TextBox 8"/>
          <p:cNvSpPr txBox="1"/>
          <p:nvPr/>
        </p:nvSpPr>
        <p:spPr>
          <a:xfrm>
            <a:off x="5776367" y="1693193"/>
            <a:ext cx="4497744" cy="1323439"/>
          </a:xfrm>
          <a:prstGeom prst="rect">
            <a:avLst/>
          </a:prstGeom>
          <a:noFill/>
          <a:ln>
            <a:noFill/>
          </a:ln>
        </p:spPr>
        <p:txBody>
          <a:bodyPr wrap="square" rtlCol="0">
            <a:spAutoFit/>
          </a:bodyPr>
          <a:lstStyle/>
          <a:p>
            <a:pPr algn="ctr"/>
            <a:r>
              <a:rPr lang="en-GB" sz="3200" b="1" dirty="0" smtClean="0">
                <a:solidFill>
                  <a:srgbClr val="0070C0"/>
                </a:solidFill>
                <a:latin typeface="Calibri" pitchFamily="34" charset="0"/>
              </a:rPr>
              <a:t>Carol Foster</a:t>
            </a:r>
          </a:p>
          <a:p>
            <a:pPr algn="ctr"/>
            <a:r>
              <a:rPr lang="en-GB" dirty="0" smtClean="0">
                <a:latin typeface="Calibri" pitchFamily="34" charset="0"/>
              </a:rPr>
              <a:t>Public Health Practitioner</a:t>
            </a:r>
          </a:p>
          <a:p>
            <a:pPr algn="ctr"/>
            <a:r>
              <a:rPr lang="en-GB" dirty="0" smtClean="0">
                <a:latin typeface="Calibri" pitchFamily="34" charset="0"/>
              </a:rPr>
              <a:t>carol.foster@wales.nhs.uk</a:t>
            </a:r>
            <a:endParaRPr lang="en-GB" dirty="0">
              <a:latin typeface="Calibri" pitchFamily="34" charset="0"/>
            </a:endParaRPr>
          </a:p>
        </p:txBody>
      </p:sp>
      <p:sp>
        <p:nvSpPr>
          <p:cNvPr id="18" name="Rectangle 17"/>
          <p:cNvSpPr/>
          <p:nvPr/>
        </p:nvSpPr>
        <p:spPr>
          <a:xfrm>
            <a:off x="1167855" y="3421385"/>
            <a:ext cx="8640960" cy="1569660"/>
          </a:xfrm>
          <a:prstGeom prst="rect">
            <a:avLst/>
          </a:prstGeom>
          <a:solidFill>
            <a:srgbClr val="CCCCFF"/>
          </a:solidFill>
          <a:ln>
            <a:solidFill>
              <a:srgbClr val="0000FF"/>
            </a:solidFill>
          </a:ln>
        </p:spPr>
        <p:txBody>
          <a:bodyPr wrap="square">
            <a:spAutoFit/>
          </a:bodyPr>
          <a:lstStyle/>
          <a:p>
            <a:pPr algn="ctr"/>
            <a:r>
              <a:rPr lang="en-GB" dirty="0" smtClean="0"/>
              <a:t>Follow us on  </a:t>
            </a:r>
          </a:p>
          <a:p>
            <a:pPr algn="ctr"/>
            <a:r>
              <a:rPr lang="en-GB" u="sng" dirty="0" smtClean="0">
                <a:solidFill>
                  <a:srgbClr val="FF0000"/>
                </a:solidFill>
              </a:rPr>
              <a:t>Twitter @haveawordUK </a:t>
            </a:r>
            <a:r>
              <a:rPr lang="en-GB" dirty="0" smtClean="0"/>
              <a:t/>
            </a:r>
            <a:br>
              <a:rPr lang="en-GB" dirty="0" smtClean="0"/>
            </a:br>
            <a:r>
              <a:rPr lang="en-GB" u="sng" dirty="0" smtClean="0">
                <a:hlinkClick r:id="rId6"/>
              </a:rPr>
              <a:t> www.facebook.com/haveawordcampaign </a:t>
            </a:r>
            <a:r>
              <a:rPr lang="en-GB" dirty="0" smtClean="0"/>
              <a:t/>
            </a:r>
            <a:br>
              <a:rPr lang="en-GB" dirty="0" smtClean="0"/>
            </a:br>
            <a:r>
              <a:rPr lang="en-GB" dirty="0" smtClean="0"/>
              <a:t>Website </a:t>
            </a:r>
            <a:r>
              <a:rPr lang="en-GB" u="sng" dirty="0" smtClean="0">
                <a:hlinkClick r:id="rId7" action="ppaction://hlinkfile"/>
              </a:rPr>
              <a:t>www.haveaword.org</a:t>
            </a:r>
            <a:endParaRPr lang="en-GB" dirty="0"/>
          </a:p>
        </p:txBody>
      </p:sp>
      <p:sp>
        <p:nvSpPr>
          <p:cNvPr id="17" name="Rounded Rectangle 16"/>
          <p:cNvSpPr/>
          <p:nvPr/>
        </p:nvSpPr>
        <p:spPr bwMode="auto">
          <a:xfrm>
            <a:off x="3040063" y="5149577"/>
            <a:ext cx="4824536" cy="1284174"/>
          </a:xfrm>
          <a:prstGeom prst="round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21" name="TextBox 20"/>
          <p:cNvSpPr txBox="1"/>
          <p:nvPr/>
        </p:nvSpPr>
        <p:spPr>
          <a:xfrm>
            <a:off x="2896047" y="5149577"/>
            <a:ext cx="4896544" cy="1323439"/>
          </a:xfrm>
          <a:prstGeom prst="rect">
            <a:avLst/>
          </a:prstGeom>
          <a:noFill/>
          <a:ln>
            <a:noFill/>
          </a:ln>
        </p:spPr>
        <p:txBody>
          <a:bodyPr wrap="square" rtlCol="0">
            <a:spAutoFit/>
          </a:bodyPr>
          <a:lstStyle/>
          <a:p>
            <a:pPr algn="ctr"/>
            <a:r>
              <a:rPr lang="en-GB" b="1" dirty="0" smtClean="0">
                <a:solidFill>
                  <a:srgbClr val="0070C0"/>
                </a:solidFill>
                <a:latin typeface="Calibri" pitchFamily="34" charset="0"/>
              </a:rPr>
              <a:t>Rhiannon Hobbs</a:t>
            </a:r>
          </a:p>
          <a:p>
            <a:pPr algn="ctr"/>
            <a:r>
              <a:rPr lang="en-GB" sz="2700" dirty="0" smtClean="0">
                <a:latin typeface="Calibri" pitchFamily="34" charset="0"/>
              </a:rPr>
              <a:t>Senior Public Health Practitioner</a:t>
            </a:r>
          </a:p>
          <a:p>
            <a:pPr algn="ctr"/>
            <a:r>
              <a:rPr lang="en-GB" sz="2700" dirty="0" smtClean="0">
                <a:latin typeface="Calibri" pitchFamily="34" charset="0"/>
              </a:rPr>
              <a:t>rhiannon.hobbs@wales.nhs.uk</a:t>
            </a:r>
          </a:p>
        </p:txBody>
      </p:sp>
      <p:pic>
        <p:nvPicPr>
          <p:cNvPr id="13" name="Picture 2"/>
          <p:cNvPicPr>
            <a:picLocks noChangeAspect="1" noChangeArrowheads="1"/>
          </p:cNvPicPr>
          <p:nvPr/>
        </p:nvPicPr>
        <p:blipFill>
          <a:blip r:embed="rId8" cstate="print"/>
          <a:srcRect/>
          <a:stretch>
            <a:fillRect/>
          </a:stretch>
        </p:blipFill>
        <p:spPr bwMode="auto">
          <a:xfrm>
            <a:off x="8440663" y="4429497"/>
            <a:ext cx="739555" cy="561451"/>
          </a:xfrm>
          <a:prstGeom prst="rect">
            <a:avLst/>
          </a:prstGeom>
          <a:noFill/>
          <a:ln w="9525">
            <a:noFill/>
            <a:miter lim="800000"/>
            <a:headEnd/>
            <a:tailEnd/>
          </a:ln>
          <a:effectLst/>
        </p:spPr>
      </p:pic>
      <p:pic>
        <p:nvPicPr>
          <p:cNvPr id="16" name="Picture 2" descr="http://www.southwaleschamber.co.uk/website_images/twitter_feed.png">
            <a:hlinkClick r:id="rId9"/>
          </p:cNvPr>
          <p:cNvPicPr>
            <a:picLocks noChangeAspect="1" noChangeArrowheads="1"/>
          </p:cNvPicPr>
          <p:nvPr/>
        </p:nvPicPr>
        <p:blipFill>
          <a:blip r:embed="rId10" cstate="print"/>
          <a:srcRect/>
          <a:stretch>
            <a:fillRect/>
          </a:stretch>
        </p:blipFill>
        <p:spPr bwMode="auto">
          <a:xfrm>
            <a:off x="3184079" y="3565401"/>
            <a:ext cx="571504" cy="571504"/>
          </a:xfrm>
          <a:prstGeom prst="rect">
            <a:avLst/>
          </a:prstGeom>
          <a:noFill/>
        </p:spPr>
      </p:pic>
      <p:pic>
        <p:nvPicPr>
          <p:cNvPr id="19" name="Picture 4" descr="https://encrypted-tbn2.gstatic.com/images?q=tbn:ANd9GcQ3UGrD1jVMVuhElurVL4rgLvMW77L7szNdJ6-kDHjVXAt1ioR6haXOHQ">
            <a:hlinkClick r:id="rId11"/>
          </p:cNvPr>
          <p:cNvPicPr>
            <a:picLocks noChangeAspect="1" noChangeArrowheads="1"/>
          </p:cNvPicPr>
          <p:nvPr/>
        </p:nvPicPr>
        <p:blipFill>
          <a:blip r:embed="rId12" cstate="print"/>
          <a:srcRect/>
          <a:stretch>
            <a:fillRect/>
          </a:stretch>
        </p:blipFill>
        <p:spPr bwMode="auto">
          <a:xfrm>
            <a:off x="2103959" y="3997449"/>
            <a:ext cx="500066" cy="500066"/>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3759" y="253033"/>
            <a:ext cx="8229600" cy="709591"/>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423F74"/>
                </a:solidFill>
                <a:effectLst/>
                <a:uLnTx/>
                <a:uFillTx/>
                <a:latin typeface="+mj-lt"/>
                <a:ea typeface="+mj-ea"/>
                <a:cs typeface="+mj-cs"/>
              </a:rPr>
              <a:t>UK Lower-risk Guideline </a:t>
            </a:r>
            <a:r>
              <a:rPr kumimoji="0" lang="en-GB" sz="4000" b="0" i="0" u="none" strike="noStrike" kern="0" cap="none" spc="0" normalizeH="0" baseline="0" noProof="0" dirty="0" err="1" smtClean="0">
                <a:ln>
                  <a:noFill/>
                </a:ln>
                <a:solidFill>
                  <a:srgbClr val="423F74"/>
                </a:solidFill>
                <a:effectLst/>
                <a:uLnTx/>
                <a:uFillTx/>
                <a:latin typeface="+mj-lt"/>
                <a:ea typeface="+mj-ea"/>
                <a:cs typeface="+mj-cs"/>
              </a:rPr>
              <a:t>GuidelineEngland</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graphicFrame>
        <p:nvGraphicFramePr>
          <p:cNvPr id="10" name="Table 9"/>
          <p:cNvGraphicFramePr>
            <a:graphicFrameLocks noGrp="1"/>
          </p:cNvGraphicFramePr>
          <p:nvPr/>
        </p:nvGraphicFramePr>
        <p:xfrm>
          <a:off x="303759" y="973113"/>
          <a:ext cx="9937104" cy="3593600"/>
        </p:xfrm>
        <a:graphic>
          <a:graphicData uri="http://schemas.openxmlformats.org/drawingml/2006/table">
            <a:tbl>
              <a:tblPr firstRow="1" bandRow="1">
                <a:tableStyleId>{5C22544A-7EE6-4342-B048-85BDC9FD1C3A}</a:tableStyleId>
              </a:tblPr>
              <a:tblGrid>
                <a:gridCol w="3312368"/>
                <a:gridCol w="3312368"/>
                <a:gridCol w="3312368"/>
              </a:tblGrid>
              <a:tr h="576064">
                <a:tc>
                  <a:txBody>
                    <a:bodyPr/>
                    <a:lstStyle/>
                    <a:p>
                      <a:r>
                        <a:rPr lang="en-GB" sz="2000" i="1" dirty="0" smtClean="0"/>
                        <a:t>Risk</a:t>
                      </a:r>
                      <a:endParaRPr lang="en-GB" sz="2000" i="1" dirty="0"/>
                    </a:p>
                  </a:txBody>
                  <a:tcPr>
                    <a:lnL w="12700" cap="flat" cmpd="sng" algn="ctr">
                      <a:solidFill>
                        <a:srgbClr val="FF0000"/>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solidFill>
                  </a:tcPr>
                </a:tc>
                <a:tc>
                  <a:txBody>
                    <a:bodyPr/>
                    <a:lstStyle/>
                    <a:p>
                      <a:r>
                        <a:rPr lang="en-GB" sz="2000" i="1" dirty="0" smtClean="0"/>
                        <a:t>Men</a:t>
                      </a:r>
                      <a:endParaRPr lang="en-GB" sz="2000" i="1"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solidFill>
                  </a:tcPr>
                </a:tc>
                <a:tc>
                  <a:txBody>
                    <a:bodyPr/>
                    <a:lstStyle/>
                    <a:p>
                      <a:r>
                        <a:rPr lang="en-GB" sz="2000" i="1" dirty="0" smtClean="0"/>
                        <a:t>Women</a:t>
                      </a:r>
                      <a:endParaRPr lang="en-GB" sz="2000" i="1" dirty="0"/>
                    </a:p>
                  </a:txBody>
                  <a:tcPr>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solidFill>
                  </a:tcPr>
                </a:tc>
              </a:tr>
              <a:tr h="694934">
                <a:tc>
                  <a:txBody>
                    <a:bodyPr/>
                    <a:lstStyle/>
                    <a:p>
                      <a:r>
                        <a:rPr lang="en-GB" sz="2000" b="1" dirty="0" smtClean="0">
                          <a:latin typeface="+mj-lt"/>
                        </a:rPr>
                        <a:t>Lower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smtClean="0">
                          <a:ln>
                            <a:noFill/>
                          </a:ln>
                          <a:solidFill>
                            <a:srgbClr val="000000"/>
                          </a:solidFill>
                          <a:effectLst/>
                          <a:uLnTx/>
                          <a:uFillTx/>
                          <a:latin typeface="+mj-lt"/>
                          <a:ea typeface="Times New Roman" pitchFamily="18" charset="0"/>
                          <a:cs typeface="Frutiger-BlackCn"/>
                        </a:rPr>
                        <a:t>Both men and women should not regularly drink more than 14 units per week, spread over three or more days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c hMerge="1">
                  <a:txBody>
                    <a:bodyPr/>
                    <a:lstStyle/>
                    <a:p>
                      <a:endParaRPr lang="en-GB" dirty="0"/>
                    </a:p>
                  </a:txBody>
                  <a:tcPr>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r>
              <a:tr h="694934">
                <a:tc>
                  <a:txBody>
                    <a:bodyPr/>
                    <a:lstStyle/>
                    <a:p>
                      <a:r>
                        <a:rPr lang="en-GB" sz="2000" b="1" dirty="0" smtClean="0">
                          <a:latin typeface="+mj-lt"/>
                        </a:rPr>
                        <a:t>Increasing</a:t>
                      </a:r>
                      <a:r>
                        <a:rPr lang="en-GB" sz="2000" b="1" baseline="0" dirty="0" smtClean="0">
                          <a:latin typeface="+mj-lt"/>
                        </a:rPr>
                        <a:t>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c>
                  <a:txBody>
                    <a:bodyPr/>
                    <a:lstStyle>
                      <a:lvl1pPr algn="l" eaLnBrk="0" hangingPunct="0">
                        <a:spcBef>
                          <a:spcPct val="20000"/>
                        </a:spcBef>
                        <a:buClr>
                          <a:schemeClr val="tx1"/>
                        </a:buClr>
                        <a:defRPr sz="2000">
                          <a:solidFill>
                            <a:schemeClr val="tx1"/>
                          </a:solidFill>
                          <a:latin typeface="Arial" pitchFamily="34" charset="0"/>
                        </a:defRPr>
                      </a:lvl1pPr>
                      <a:lvl2pPr marL="742950" indent="-285750" algn="l" eaLnBrk="0" hangingPunct="0">
                        <a:spcBef>
                          <a:spcPct val="20000"/>
                        </a:spcBef>
                        <a:buClr>
                          <a:schemeClr val="tx1"/>
                        </a:buClr>
                        <a:defRPr sz="2000">
                          <a:solidFill>
                            <a:schemeClr val="tx1"/>
                          </a:solidFill>
                          <a:latin typeface="Arial" pitchFamily="34" charset="0"/>
                        </a:defRPr>
                      </a:lvl2pPr>
                      <a:lvl3pPr marL="1143000" indent="-228600" algn="l" eaLnBrk="0" hangingPunct="0">
                        <a:spcBef>
                          <a:spcPct val="20000"/>
                        </a:spcBef>
                        <a:buClr>
                          <a:schemeClr val="tx1"/>
                        </a:buClr>
                        <a:defRPr sz="2000">
                          <a:solidFill>
                            <a:schemeClr val="tx1"/>
                          </a:solidFill>
                          <a:latin typeface="Arial" pitchFamily="34" charset="0"/>
                        </a:defRPr>
                      </a:lvl3pPr>
                      <a:lvl4pPr marL="1600200" indent="-228600" algn="l" eaLnBrk="0" hangingPunct="0">
                        <a:spcBef>
                          <a:spcPct val="20000"/>
                        </a:spcBef>
                        <a:buClr>
                          <a:schemeClr val="tx1"/>
                        </a:buClr>
                        <a:defRPr sz="2000">
                          <a:solidFill>
                            <a:schemeClr val="tx1"/>
                          </a:solidFill>
                          <a:latin typeface="Arial" pitchFamily="34" charset="0"/>
                        </a:defRPr>
                      </a:lvl4pPr>
                      <a:lvl5pPr marL="2057400" indent="-228600" algn="l" eaLnBrk="0" hangingPunct="0">
                        <a:spcBef>
                          <a:spcPct val="20000"/>
                        </a:spcBef>
                        <a:buClr>
                          <a:schemeClr val="tx1"/>
                        </a:buCl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Regularly drinking 15-50 units per week</a:t>
                      </a:r>
                    </a:p>
                  </a:txBody>
                  <a:tcPr marL="91449" marR="91449" marT="45724" marB="45724"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smtClean="0">
                          <a:ln>
                            <a:noFill/>
                          </a:ln>
                          <a:solidFill>
                            <a:srgbClr val="000000"/>
                          </a:solidFill>
                          <a:effectLst/>
                          <a:uLnTx/>
                          <a:uFillTx/>
                          <a:latin typeface="+mj-lt"/>
                          <a:ea typeface="Times New Roman" pitchFamily="18" charset="0"/>
                          <a:cs typeface="Frutiger-BlackCn"/>
                        </a:rPr>
                        <a:t>Regularly drinking 15-35 units per week</a:t>
                      </a:r>
                    </a:p>
                  </a:txBody>
                  <a:tcPr marL="91449" marR="91449" marT="45724" marB="45724" horzOverflow="overflow">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33CCCC">
                        <a:alpha val="23922"/>
                      </a:srgbClr>
                    </a:solidFill>
                  </a:tcPr>
                </a:tc>
              </a:tr>
              <a:tr h="694934">
                <a:tc>
                  <a:txBody>
                    <a:bodyPr/>
                    <a:lstStyle/>
                    <a:p>
                      <a:r>
                        <a:rPr lang="en-GB" sz="2000" b="1" dirty="0" smtClean="0">
                          <a:latin typeface="+mj-lt"/>
                        </a:rPr>
                        <a:t>Higher risk</a:t>
                      </a:r>
                      <a:endParaRPr lang="en-GB" sz="2000" b="1" dirty="0">
                        <a:latin typeface="+mj-lt"/>
                      </a:endParaRPr>
                    </a:p>
                  </a:txBody>
                  <a:tcPr>
                    <a:lnL w="12700" cap="flat" cmpd="sng" algn="ctr">
                      <a:solidFill>
                        <a:srgbClr val="FF0000"/>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c>
                  <a:txBody>
                    <a:bodyPr/>
                    <a:lstStyle>
                      <a:lvl1pPr algn="l" eaLnBrk="0" hangingPunct="0">
                        <a:spcBef>
                          <a:spcPct val="20000"/>
                        </a:spcBef>
                        <a:buClr>
                          <a:schemeClr val="tx1"/>
                        </a:buClr>
                        <a:defRPr sz="2000">
                          <a:solidFill>
                            <a:schemeClr val="tx1"/>
                          </a:solidFill>
                          <a:latin typeface="Arial" pitchFamily="34" charset="0"/>
                        </a:defRPr>
                      </a:lvl1pPr>
                      <a:lvl2pPr marL="742950" indent="-285750" algn="l" eaLnBrk="0" hangingPunct="0">
                        <a:spcBef>
                          <a:spcPct val="20000"/>
                        </a:spcBef>
                        <a:buClr>
                          <a:schemeClr val="tx1"/>
                        </a:buClr>
                        <a:defRPr sz="2000">
                          <a:solidFill>
                            <a:schemeClr val="tx1"/>
                          </a:solidFill>
                          <a:latin typeface="Arial" pitchFamily="34" charset="0"/>
                        </a:defRPr>
                      </a:lvl2pPr>
                      <a:lvl3pPr marL="1143000" indent="-228600" algn="l" eaLnBrk="0" hangingPunct="0">
                        <a:spcBef>
                          <a:spcPct val="20000"/>
                        </a:spcBef>
                        <a:buClr>
                          <a:schemeClr val="tx1"/>
                        </a:buClr>
                        <a:defRPr sz="2000">
                          <a:solidFill>
                            <a:schemeClr val="tx1"/>
                          </a:solidFill>
                          <a:latin typeface="Arial" pitchFamily="34" charset="0"/>
                        </a:defRPr>
                      </a:lvl3pPr>
                      <a:lvl4pPr marL="1600200" indent="-228600" algn="l" eaLnBrk="0" hangingPunct="0">
                        <a:spcBef>
                          <a:spcPct val="20000"/>
                        </a:spcBef>
                        <a:buClr>
                          <a:schemeClr val="tx1"/>
                        </a:buClr>
                        <a:defRPr sz="2000">
                          <a:solidFill>
                            <a:schemeClr val="tx1"/>
                          </a:solidFill>
                          <a:latin typeface="Arial" pitchFamily="34" charset="0"/>
                        </a:defRPr>
                      </a:lvl4pPr>
                      <a:lvl5pPr marL="2057400" indent="-228600" algn="l" eaLnBrk="0" hangingPunct="0">
                        <a:spcBef>
                          <a:spcPct val="20000"/>
                        </a:spcBef>
                        <a:buClr>
                          <a:schemeClr val="tx1"/>
                        </a:buCl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More than 8 units per day on a regular basis or more than 50 units per week</a:t>
                      </a:r>
                    </a:p>
                  </a:txBody>
                  <a:tcPr marL="91449" marR="91449" marT="45724" marB="45724"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cap="none" normalizeH="0" baseline="0" dirty="0" smtClean="0">
                          <a:ln>
                            <a:noFill/>
                          </a:ln>
                          <a:solidFill>
                            <a:schemeClr val="tx1"/>
                          </a:solidFill>
                          <a:effectLst/>
                          <a:latin typeface="+mj-lt"/>
                          <a:ea typeface="Times New Roman" pitchFamily="18" charset="0"/>
                          <a:cs typeface="Frutiger-BlackCn"/>
                        </a:rPr>
                        <a:t>More than 6 units per day on a regular basis or more than 35 units per week</a:t>
                      </a:r>
                    </a:p>
                  </a:txBody>
                  <a:tcPr marL="91449" marR="91449" marT="45724" marB="45724" horzOverflow="overflow">
                    <a:lnL w="12700" cap="flat" cmpd="sng" algn="ctr">
                      <a:solidFill>
                        <a:schemeClr val="bg2">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33CCCC">
                        <a:alpha val="23922"/>
                      </a:srgbClr>
                    </a:solidFill>
                  </a:tcPr>
                </a:tc>
              </a:tr>
            </a:tbl>
          </a:graphicData>
        </a:graphic>
      </p:graphicFrame>
      <p:pic>
        <p:nvPicPr>
          <p:cNvPr id="79874" name="Picture 2" descr="http://cdn.theatlantic.com/static/mt/assets/food/AlcoholGlassSS-Post.jpg">
            <a:hlinkClick r:id="rId3"/>
          </p:cNvPr>
          <p:cNvPicPr>
            <a:picLocks noChangeAspect="1" noChangeArrowheads="1"/>
          </p:cNvPicPr>
          <p:nvPr/>
        </p:nvPicPr>
        <p:blipFill>
          <a:blip r:embed="rId4" cstate="print"/>
          <a:srcRect l="43440"/>
          <a:stretch>
            <a:fillRect/>
          </a:stretch>
        </p:blipFill>
        <p:spPr bwMode="auto">
          <a:xfrm>
            <a:off x="4192191" y="4645521"/>
            <a:ext cx="2520280" cy="1851301"/>
          </a:xfrm>
          <a:prstGeom prst="rect">
            <a:avLst/>
          </a:prstGeom>
          <a:noFill/>
        </p:spPr>
      </p:pic>
    </p:spTree>
    <p:extLst>
      <p:ext uri="{BB962C8B-B14F-4D97-AF65-F5344CB8AC3E}">
        <p14:creationId xmlns:p14="http://schemas.microsoft.com/office/powerpoint/2010/main" val="18779631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783" y="6138879"/>
            <a:ext cx="8643998" cy="338554"/>
          </a:xfrm>
          <a:prstGeom prst="rect">
            <a:avLst/>
          </a:prstGeom>
          <a:noFill/>
        </p:spPr>
        <p:txBody>
          <a:bodyPr wrap="square" rtlCol="0">
            <a:spAutoFit/>
          </a:bodyPr>
          <a:lstStyle/>
          <a:p>
            <a:r>
              <a:rPr lang="en-GB" sz="1600" dirty="0" smtClean="0">
                <a:solidFill>
                  <a:srgbClr val="3333FF"/>
                </a:solidFill>
              </a:rPr>
              <a:t>HBSC 2009/10 Health Behaviour in School-aged Children- top 15</a:t>
            </a:r>
            <a:endParaRPr lang="en-GB" sz="1600" dirty="0">
              <a:solidFill>
                <a:srgbClr val="3333FF"/>
              </a:solidFill>
            </a:endParaRPr>
          </a:p>
        </p:txBody>
      </p:sp>
      <p:pic>
        <p:nvPicPr>
          <p:cNvPr id="10" name="Picture 5" descr="http://shirleyayresconsulting.co.uk/wp-content/uploads/2010/09/Smiling-Children-iStock_000005155982Large1.jpg"/>
          <p:cNvPicPr>
            <a:picLocks noChangeAspect="1" noChangeArrowheads="1"/>
          </p:cNvPicPr>
          <p:nvPr/>
        </p:nvPicPr>
        <p:blipFill>
          <a:blip r:embed="rId3" cstate="print"/>
          <a:srcRect/>
          <a:stretch>
            <a:fillRect/>
          </a:stretch>
        </p:blipFill>
        <p:spPr bwMode="auto">
          <a:xfrm>
            <a:off x="9448774" y="4933553"/>
            <a:ext cx="1239863" cy="1443818"/>
          </a:xfrm>
          <a:prstGeom prst="rect">
            <a:avLst/>
          </a:prstGeom>
          <a:noFill/>
        </p:spPr>
      </p:pic>
      <p:pic>
        <p:nvPicPr>
          <p:cNvPr id="12" name="Picture 11"/>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r="3749"/>
          <a:stretch>
            <a:fillRect/>
          </a:stretch>
        </p:blipFill>
        <p:spPr>
          <a:xfrm>
            <a:off x="-1" y="1006612"/>
            <a:ext cx="10688639" cy="5583125"/>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3812630975"/>
              </p:ext>
            </p:extLst>
          </p:nvPr>
        </p:nvGraphicFramePr>
        <p:xfrm>
          <a:off x="0" y="901105"/>
          <a:ext cx="10456887" cy="5616624"/>
        </p:xfrm>
        <a:graphic>
          <a:graphicData uri="http://schemas.openxmlformats.org/drawingml/2006/chart">
            <c:chart xmlns:c="http://schemas.openxmlformats.org/drawingml/2006/chart" xmlns:r="http://schemas.openxmlformats.org/officeDocument/2006/relationships" r:id="rId5"/>
          </a:graphicData>
        </a:graphic>
      </p:graphicFrame>
      <p:sp>
        <p:nvSpPr>
          <p:cNvPr id="20" name="Down Arrow 19"/>
          <p:cNvSpPr/>
          <p:nvPr/>
        </p:nvSpPr>
        <p:spPr bwMode="auto">
          <a:xfrm>
            <a:off x="3472111" y="2413273"/>
            <a:ext cx="216024"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6" name="TextBox 5"/>
          <p:cNvSpPr txBox="1"/>
          <p:nvPr/>
        </p:nvSpPr>
        <p:spPr>
          <a:xfrm>
            <a:off x="303759" y="181025"/>
            <a:ext cx="10068245" cy="954107"/>
          </a:xfrm>
          <a:prstGeom prst="rect">
            <a:avLst/>
          </a:prstGeom>
          <a:noFill/>
        </p:spPr>
        <p:txBody>
          <a:bodyPr wrap="square" rtlCol="0">
            <a:spAutoFit/>
          </a:bodyPr>
          <a:lstStyle/>
          <a:p>
            <a:r>
              <a:rPr lang="en-GB" sz="2800" b="1" dirty="0" smtClean="0">
                <a:solidFill>
                  <a:srgbClr val="0000FF"/>
                </a:solidFill>
              </a:rPr>
              <a:t>Our Future Drinkers</a:t>
            </a:r>
          </a:p>
          <a:p>
            <a:r>
              <a:rPr lang="en-GB" sz="2800" b="1" dirty="0" smtClean="0">
                <a:solidFill>
                  <a:srgbClr val="7030A0"/>
                </a:solidFill>
              </a:rPr>
              <a:t>% 13-year –olds who have been drunk at least twice</a:t>
            </a:r>
            <a:endParaRPr lang="en-GB" sz="2800" b="1" dirty="0">
              <a:solidFill>
                <a:srgbClr val="7030A0"/>
              </a:solidFill>
            </a:endParaRPr>
          </a:p>
        </p:txBody>
      </p:sp>
      <p:sp>
        <p:nvSpPr>
          <p:cNvPr id="8" name="Rectangle 7"/>
          <p:cNvSpPr/>
          <p:nvPr/>
        </p:nvSpPr>
        <p:spPr>
          <a:xfrm>
            <a:off x="303759" y="6731853"/>
            <a:ext cx="5343525" cy="830997"/>
          </a:xfrm>
          <a:prstGeom prst="rect">
            <a:avLst/>
          </a:prstGeom>
        </p:spPr>
        <p:txBody>
          <a:bodyPr>
            <a:spAutoFit/>
          </a:bodyPr>
          <a:lstStyle/>
          <a:p>
            <a:r>
              <a:rPr lang="en-GB" dirty="0" smtClean="0">
                <a:solidFill>
                  <a:schemeClr val="bg1"/>
                </a:solidFill>
                <a:latin typeface="Times New Roman" panose="02020603050405020304" pitchFamily="18" charset="0"/>
                <a:cs typeface="Times New Roman" panose="02020603050405020304" pitchFamily="18" charset="0"/>
              </a:rPr>
              <a:t>Health Behaviour in School-aged Children 2009/10</a:t>
            </a:r>
            <a:endParaRPr lang="en-GB"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915095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1751" y="253033"/>
            <a:ext cx="9067800" cy="642942"/>
          </a:xfrm>
          <a:prstGeom prst="rect">
            <a:avLst/>
          </a:prstGeom>
        </p:spPr>
        <p:txBody>
          <a:bodyPr/>
          <a:lstStyle/>
          <a:p>
            <a:pPr defTabSz="1042988">
              <a:defRPr/>
            </a:pPr>
            <a:r>
              <a:rPr lang="en-GB" sz="3200" kern="0" dirty="0" smtClean="0">
                <a:solidFill>
                  <a:srgbClr val="423F74"/>
                </a:solidFill>
                <a:latin typeface="+mj-lt"/>
                <a:ea typeface="+mj-ea"/>
                <a:cs typeface="+mj-cs"/>
              </a:rPr>
              <a:t>Tip of the Iceberg....... </a:t>
            </a:r>
            <a:endParaRPr lang="en-GB" sz="3200" kern="0" dirty="0">
              <a:solidFill>
                <a:srgbClr val="423F74"/>
              </a:solidFill>
              <a:latin typeface="+mj-lt"/>
              <a:ea typeface="+mj-ea"/>
              <a:cs typeface="+mj-cs"/>
            </a:endParaRPr>
          </a:p>
        </p:txBody>
      </p:sp>
      <p:sp>
        <p:nvSpPr>
          <p:cNvPr id="5" name="Rectangle 4"/>
          <p:cNvSpPr/>
          <p:nvPr/>
        </p:nvSpPr>
        <p:spPr bwMode="auto">
          <a:xfrm>
            <a:off x="629411" y="4138615"/>
            <a:ext cx="785818"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12" name="Rectangle 11"/>
          <p:cNvSpPr/>
          <p:nvPr/>
        </p:nvSpPr>
        <p:spPr bwMode="auto">
          <a:xfrm>
            <a:off x="3915559" y="781029"/>
            <a:ext cx="928694"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nvGrpSpPr>
          <p:cNvPr id="2" name="Group 9"/>
          <p:cNvGrpSpPr/>
          <p:nvPr/>
        </p:nvGrpSpPr>
        <p:grpSpPr>
          <a:xfrm>
            <a:off x="447775" y="1045121"/>
            <a:ext cx="9883095" cy="5012606"/>
            <a:chOff x="335255" y="1071546"/>
            <a:chExt cx="7001655" cy="3930060"/>
          </a:xfrm>
        </p:grpSpPr>
        <p:pic>
          <p:nvPicPr>
            <p:cNvPr id="11" name="Picture 3"/>
            <p:cNvPicPr>
              <a:picLocks noChangeAspect="1" noChangeArrowheads="1"/>
            </p:cNvPicPr>
            <p:nvPr/>
          </p:nvPicPr>
          <p:blipFill>
            <a:blip r:embed="rId3" cstate="print"/>
            <a:srcRect/>
            <a:stretch>
              <a:fillRect/>
            </a:stretch>
          </p:blipFill>
          <p:spPr bwMode="auto">
            <a:xfrm>
              <a:off x="335255" y="1692571"/>
              <a:ext cx="7001655" cy="3309035"/>
            </a:xfrm>
            <a:prstGeom prst="rect">
              <a:avLst/>
            </a:prstGeom>
            <a:noFill/>
            <a:ln w="9525">
              <a:solidFill>
                <a:srgbClr val="00B0F0"/>
              </a:solidFill>
              <a:miter lim="800000"/>
              <a:headEnd/>
              <a:tailEnd/>
            </a:ln>
            <a:effectLst/>
          </p:spPr>
        </p:pic>
        <p:sp>
          <p:nvSpPr>
            <p:cNvPr id="13" name="TextBox 12"/>
            <p:cNvSpPr txBox="1"/>
            <p:nvPr/>
          </p:nvSpPr>
          <p:spPr>
            <a:xfrm>
              <a:off x="335255" y="1071546"/>
              <a:ext cx="6835862" cy="651531"/>
            </a:xfrm>
            <a:prstGeom prst="rect">
              <a:avLst/>
            </a:prstGeom>
            <a:noFill/>
            <a:ln>
              <a:noFill/>
            </a:ln>
          </p:spPr>
          <p:txBody>
            <a:bodyPr wrap="square" rtlCol="0">
              <a:spAutoFit/>
            </a:bodyPr>
            <a:lstStyle/>
            <a:p>
              <a:pPr algn="just"/>
              <a:r>
                <a:rPr lang="en-GB" dirty="0" smtClean="0">
                  <a:solidFill>
                    <a:srgbClr val="0000FF"/>
                  </a:solidFill>
                  <a:latin typeface="Arial" pitchFamily="34" charset="0"/>
                  <a:cs typeface="Arial" pitchFamily="34" charset="0"/>
                </a:rPr>
                <a:t>Percentage of NHS admissions where there was a primary or secondary diagnosis of selected alcohol-related conditions by age</a:t>
              </a:r>
            </a:p>
          </p:txBody>
        </p:sp>
      </p:grpSp>
      <p:sp>
        <p:nvSpPr>
          <p:cNvPr id="19" name="Oval 18"/>
          <p:cNvSpPr/>
          <p:nvPr/>
        </p:nvSpPr>
        <p:spPr bwMode="auto">
          <a:xfrm>
            <a:off x="4192191" y="4789537"/>
            <a:ext cx="792088" cy="720080"/>
          </a:xfrm>
          <a:prstGeom prst="ellipse">
            <a:avLst/>
          </a:prstGeom>
          <a:noFill/>
          <a:ln w="2857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9537" r="3538" b="5631"/>
          <a:stretch>
            <a:fillRect/>
          </a:stretch>
        </p:blipFill>
        <p:spPr bwMode="auto">
          <a:xfrm>
            <a:off x="0" y="685081"/>
            <a:ext cx="10688638" cy="5688632"/>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261" y="0"/>
            <a:ext cx="10597377" cy="6343103"/>
          </a:xfrm>
          <a:prstGeom prst="rect">
            <a:avLst/>
          </a:prstGeom>
          <a:noFill/>
          <a:ln>
            <a:solidFill>
              <a:srgbClr val="009999"/>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611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3955</TotalTime>
  <Words>1666</Words>
  <Application>Microsoft Office PowerPoint</Application>
  <PresentationFormat>Custom</PresentationFormat>
  <Paragraphs>297</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PowerPoint Presentation</vt:lpstr>
      <vt:lpstr>To Increase .....</vt:lpstr>
      <vt:lpstr>PowerPoint Presentation</vt:lpstr>
      <vt:lpstr>PowerPoint Presentation</vt:lpstr>
      <vt:lpstr>PowerPoint Presentation</vt:lpstr>
      <vt:lpstr>Health Harms</vt:lpstr>
      <vt:lpstr>PowerPoint Presentation</vt:lpstr>
      <vt:lpstr>PowerPoint Presentation</vt:lpstr>
      <vt:lpstr>PowerPoint Presentation</vt:lpstr>
      <vt:lpstr>So who is at risk of alcohol related harm?</vt:lpstr>
      <vt:lpstr>What we plan to cover</vt:lpstr>
      <vt:lpstr>What is an Alcohol Identification &amp;  Brief Advice (IBA)?</vt:lpstr>
      <vt:lpstr>PowerPoint Presentation</vt:lpstr>
      <vt:lpstr>PowerPoint Presentation</vt:lpstr>
      <vt:lpstr> Ways to raise the issue </vt:lpstr>
      <vt:lpstr>Providing Advice</vt:lpstr>
      <vt:lpstr>Effective conversations include...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Alanna Winch</cp:lastModifiedBy>
  <cp:revision>439</cp:revision>
  <dcterms:created xsi:type="dcterms:W3CDTF">2010-01-28T14:43:59Z</dcterms:created>
  <dcterms:modified xsi:type="dcterms:W3CDTF">2016-10-26T13:21:35Z</dcterms:modified>
</cp:coreProperties>
</file>