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8" r:id="rId3"/>
    <p:sldId id="259" r:id="rId4"/>
    <p:sldId id="260" r:id="rId5"/>
    <p:sldId id="261" r:id="rId6"/>
    <p:sldId id="262" r:id="rId7"/>
    <p:sldId id="263" r:id="rId8"/>
    <p:sldId id="264" r:id="rId9"/>
    <p:sldId id="282"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19A"/>
    <a:srgbClr val="0582F6"/>
    <a:srgbClr val="0582F9"/>
    <a:srgbClr val="055CB0"/>
    <a:srgbClr val="05C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6" d="100"/>
          <a:sy n="56" d="100"/>
        </p:scale>
        <p:origin x="558" y="90"/>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23721386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2387600" y="8953500"/>
            <a:ext cx="19621500" cy="685800"/>
          </a:xfrm>
          <a:prstGeom prst="rect">
            <a:avLst/>
          </a:prstGeom>
        </p:spPr>
        <p:txBody>
          <a:bodyPr anchor="t"/>
          <a:lstStyle>
            <a:lvl1pPr marL="0" indent="0" algn="ctr">
              <a:spcBef>
                <a:spcPts val="0"/>
              </a:spcBef>
              <a:buSzTx/>
              <a:buNone/>
              <a:defRPr sz="3800">
                <a:latin typeface="+mn-lt"/>
                <a:ea typeface="+mn-ea"/>
                <a:cs typeface="+mn-cs"/>
                <a:sym typeface="Helvetica"/>
              </a:defRPr>
            </a:lvl1pPr>
            <a:lvl2pPr marL="1099038" indent="-464038" algn="ctr">
              <a:spcBef>
                <a:spcPts val="0"/>
              </a:spcBef>
              <a:defRPr sz="3800">
                <a:latin typeface="+mn-lt"/>
                <a:ea typeface="+mn-ea"/>
                <a:cs typeface="+mn-cs"/>
                <a:sym typeface="Helvetica"/>
              </a:defRPr>
            </a:lvl2pPr>
            <a:lvl3pPr marL="1734038" indent="-464038" algn="ctr">
              <a:spcBef>
                <a:spcPts val="0"/>
              </a:spcBef>
              <a:defRPr sz="3800">
                <a:latin typeface="+mn-lt"/>
                <a:ea typeface="+mn-ea"/>
                <a:cs typeface="+mn-cs"/>
                <a:sym typeface="Helvetica"/>
              </a:defRPr>
            </a:lvl3pPr>
            <a:lvl4pPr marL="2369038" indent="-464038" algn="ctr">
              <a:spcBef>
                <a:spcPts val="0"/>
              </a:spcBef>
              <a:defRPr sz="3800">
                <a:latin typeface="+mn-lt"/>
                <a:ea typeface="+mn-ea"/>
                <a:cs typeface="+mn-cs"/>
                <a:sym typeface="Helvetica"/>
              </a:defRPr>
            </a:lvl4pPr>
            <a:lvl5pPr marL="3004038" indent="-464038" algn="ctr">
              <a:spcBef>
                <a:spcPts val="0"/>
              </a:spcBef>
              <a:defRPr sz="38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body" sz="quarter" idx="13"/>
          </p:nvPr>
        </p:nvSpPr>
        <p:spPr>
          <a:xfrm>
            <a:off x="2387600" y="6045200"/>
            <a:ext cx="19621500" cy="889000"/>
          </a:xfrm>
          <a:prstGeom prst="rect">
            <a:avLst/>
          </a:prstGeom>
        </p:spPr>
        <p:txBody>
          <a:bodyPr/>
          <a:lstStyle/>
          <a:p>
            <a:pPr marL="0" indent="0" algn="ctr">
              <a:spcBef>
                <a:spcPts val="0"/>
              </a:spcBef>
              <a:buSzTx/>
              <a:buNone/>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7" y="673100"/>
            <a:ext cx="18135603"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nchor="b"/>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79" y="1104900"/>
            <a:ext cx="9525002"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9"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hyperlink" Target="http://drewconway.com/zia/2013/3/26/the-data-science-venn-diagram" TargetMode="External"/><Relationship Id="rId4" Type="http://schemas.openxmlformats.org/officeDocument/2006/relationships/hyperlink" Target="mailto:datasciencecampus@ons.gov.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oup 121"/>
          <p:cNvGrpSpPr/>
          <p:nvPr/>
        </p:nvGrpSpPr>
        <p:grpSpPr>
          <a:xfrm>
            <a:off x="7367464" y="-155020"/>
            <a:ext cx="17016536" cy="14026042"/>
            <a:chOff x="0" y="0"/>
            <a:chExt cx="17164707" cy="14026041"/>
          </a:xfrm>
        </p:grpSpPr>
        <p:pic>
          <p:nvPicPr>
            <p:cNvPr id="119" name="image2.png"/>
            <p:cNvPicPr>
              <a:picLocks noChangeAspect="1"/>
            </p:cNvPicPr>
            <p:nvPr/>
          </p:nvPicPr>
          <p:blipFill>
            <a:blip r:embed="rId2" cstate="print">
              <a:extLst/>
            </a:blip>
            <a:stretch>
              <a:fillRect/>
            </a:stretch>
          </p:blipFill>
          <p:spPr>
            <a:xfrm>
              <a:off x="0" y="0"/>
              <a:ext cx="1969818" cy="14026042"/>
            </a:xfrm>
            <a:prstGeom prst="rect">
              <a:avLst/>
            </a:prstGeom>
            <a:ln w="12700" cap="flat">
              <a:noFill/>
              <a:miter lim="400000"/>
            </a:ln>
            <a:effectLst/>
          </p:spPr>
        </p:pic>
        <p:pic>
          <p:nvPicPr>
            <p:cNvPr id="120" name="image3.jpeg"/>
            <p:cNvPicPr>
              <a:picLocks noChangeAspect="1"/>
            </p:cNvPicPr>
            <p:nvPr/>
          </p:nvPicPr>
          <p:blipFill>
            <a:blip r:embed="rId3" cstate="print">
              <a:extLst/>
            </a:blip>
            <a:srcRect r="24067"/>
            <a:stretch>
              <a:fillRect/>
            </a:stretch>
          </p:blipFill>
          <p:spPr>
            <a:xfrm>
              <a:off x="1641788" y="77508"/>
              <a:ext cx="15522921" cy="13871024"/>
            </a:xfrm>
            <a:prstGeom prst="rect">
              <a:avLst/>
            </a:prstGeom>
            <a:ln w="12700" cap="flat">
              <a:noFill/>
              <a:miter lim="400000"/>
            </a:ln>
            <a:effectLst/>
          </p:spPr>
        </p:pic>
      </p:grpSp>
      <p:grpSp>
        <p:nvGrpSpPr>
          <p:cNvPr id="124" name="Group 124"/>
          <p:cNvGrpSpPr/>
          <p:nvPr/>
        </p:nvGrpSpPr>
        <p:grpSpPr>
          <a:xfrm>
            <a:off x="-25401" y="-95555"/>
            <a:ext cx="10885591" cy="13907110"/>
            <a:chOff x="0" y="0"/>
            <a:chExt cx="10885589" cy="13907109"/>
          </a:xfrm>
        </p:grpSpPr>
        <p:sp>
          <p:nvSpPr>
            <p:cNvPr id="122" name="Shape 122"/>
            <p:cNvSpPr/>
            <p:nvPr/>
          </p:nvSpPr>
          <p:spPr>
            <a:xfrm rot="5400000">
              <a:off x="2741756" y="5763275"/>
              <a:ext cx="13907110" cy="23805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noFill/>
              <a:miter lim="400000"/>
            </a:ln>
            <a:effectLst/>
          </p:spPr>
          <p:txBody>
            <a:bodyPr wrap="square" lIns="50800" tIns="50800" rIns="50800" bIns="50800" numCol="1" anchor="ctr">
              <a:noAutofit/>
            </a:bodyPr>
            <a:lstStyle/>
            <a:p>
              <a:pPr>
                <a:defRPr sz="3200"/>
              </a:pPr>
              <a:endParaRPr/>
            </a:p>
          </p:txBody>
        </p:sp>
        <p:sp>
          <p:nvSpPr>
            <p:cNvPr id="123" name="Shape 123"/>
            <p:cNvSpPr/>
            <p:nvPr/>
          </p:nvSpPr>
          <p:spPr>
            <a:xfrm>
              <a:off x="-1" y="95552"/>
              <a:ext cx="8559307" cy="1371600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sp>
        <p:nvSpPr>
          <p:cNvPr id="125" name="Shape 125"/>
          <p:cNvSpPr/>
          <p:nvPr/>
        </p:nvSpPr>
        <p:spPr>
          <a:xfrm>
            <a:off x="16368464" y="13149840"/>
            <a:ext cx="7776864" cy="47192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2400" b="1">
                <a:solidFill>
                  <a:srgbClr val="FFFFFF"/>
                </a:solidFill>
                <a:latin typeface="Calibri"/>
                <a:ea typeface="Calibri"/>
                <a:cs typeface="Calibri"/>
                <a:sym typeface="Calibri"/>
              </a:defRPr>
            </a:lvl1pPr>
          </a:lstStyle>
          <a:p>
            <a:pPr algn="r"/>
            <a:r>
              <a:rPr dirty="0">
                <a:latin typeface="+mn-lt"/>
              </a:rPr>
              <a:t>ONS Data Science Campus, Phase 0.5, August 2016</a:t>
            </a:r>
          </a:p>
        </p:txBody>
      </p:sp>
      <p:sp>
        <p:nvSpPr>
          <p:cNvPr id="126" name="Shape 126"/>
          <p:cNvSpPr/>
          <p:nvPr/>
        </p:nvSpPr>
        <p:spPr>
          <a:xfrm>
            <a:off x="526704" y="5065295"/>
            <a:ext cx="9793088" cy="622734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584200">
              <a:defRPr sz="5400" b="1">
                <a:solidFill>
                  <a:schemeClr val="accent1">
                    <a:lumOff val="-7647"/>
                  </a:schemeClr>
                </a:solidFill>
                <a:latin typeface="Calibri"/>
                <a:ea typeface="Calibri"/>
                <a:cs typeface="Calibri"/>
                <a:sym typeface="Calibri"/>
              </a:defRPr>
            </a:pPr>
            <a:r>
              <a:rPr sz="5400" dirty="0" smtClean="0">
                <a:latin typeface="+mn-lt"/>
              </a:rPr>
              <a:t>ONS Data Science Campus</a:t>
            </a:r>
            <a:r>
              <a:rPr lang="en-GB" sz="5400" dirty="0" smtClean="0">
                <a:latin typeface="+mn-lt"/>
              </a:rPr>
              <a:t> </a:t>
            </a:r>
          </a:p>
          <a:p>
            <a:pPr algn="l" defTabSz="584200">
              <a:defRPr sz="5400" b="1">
                <a:solidFill>
                  <a:schemeClr val="accent1">
                    <a:lumOff val="-7647"/>
                  </a:schemeClr>
                </a:solidFill>
                <a:latin typeface="Calibri"/>
                <a:ea typeface="Calibri"/>
                <a:cs typeface="Calibri"/>
                <a:sym typeface="Calibri"/>
              </a:defRPr>
            </a:pPr>
            <a:r>
              <a:rPr lang="en-GB" sz="4800" dirty="0" smtClean="0">
                <a:latin typeface="+mn-lt"/>
              </a:rPr>
              <a:t>Peter Fullerton, </a:t>
            </a:r>
            <a:r>
              <a:rPr lang="en-GB" sz="4800" b="1" dirty="0" smtClean="0">
                <a:latin typeface="+mn-lt"/>
              </a:rPr>
              <a:t>Deputy Director</a:t>
            </a:r>
          </a:p>
          <a:p>
            <a:pPr algn="l" defTabSz="584200">
              <a:defRPr sz="5400" b="1">
                <a:solidFill>
                  <a:schemeClr val="accent1">
                    <a:lumOff val="-7647"/>
                  </a:schemeClr>
                </a:solidFill>
                <a:latin typeface="Calibri"/>
                <a:ea typeface="Calibri"/>
                <a:cs typeface="Calibri"/>
                <a:sym typeface="Calibri"/>
              </a:defRPr>
            </a:pPr>
            <a:r>
              <a:rPr lang="en-GB" sz="4800" b="1" dirty="0" smtClean="0">
                <a:latin typeface="+mn-lt"/>
              </a:rPr>
              <a:t>June, 2017</a:t>
            </a:r>
          </a:p>
          <a:p>
            <a:pPr algn="l" defTabSz="584200">
              <a:defRPr sz="5400" b="1">
                <a:solidFill>
                  <a:schemeClr val="accent1">
                    <a:lumOff val="-7647"/>
                  </a:schemeClr>
                </a:solidFill>
                <a:latin typeface="Calibri"/>
                <a:ea typeface="Calibri"/>
                <a:cs typeface="Calibri"/>
                <a:sym typeface="Calibri"/>
              </a:defRPr>
            </a:pPr>
            <a:endParaRPr lang="en-GB" sz="5400" dirty="0" smtClean="0">
              <a:latin typeface="+mn-lt"/>
            </a:endParaRPr>
          </a:p>
          <a:p>
            <a:pPr algn="l" defTabSz="584200">
              <a:defRPr sz="5400" b="1">
                <a:solidFill>
                  <a:schemeClr val="accent1">
                    <a:lumOff val="-7647"/>
                  </a:schemeClr>
                </a:solidFill>
                <a:latin typeface="Calibri"/>
                <a:ea typeface="Calibri"/>
                <a:cs typeface="Calibri"/>
                <a:sym typeface="Calibri"/>
              </a:defRPr>
            </a:pPr>
            <a:r>
              <a:rPr lang="en-GB" sz="5400" dirty="0" smtClean="0">
                <a:latin typeface="+mn-lt"/>
              </a:rPr>
              <a:t>SYG </a:t>
            </a:r>
            <a:r>
              <a:rPr lang="en-US" sz="5400" dirty="0" err="1" smtClean="0">
                <a:latin typeface="+mn-lt"/>
              </a:rPr>
              <a:t>Campws</a:t>
            </a:r>
            <a:r>
              <a:rPr lang="en-US" sz="5400" dirty="0" smtClean="0">
                <a:latin typeface="+mn-lt"/>
              </a:rPr>
              <a:t> </a:t>
            </a:r>
            <a:r>
              <a:rPr lang="en-US" sz="5400" dirty="0" err="1" smtClean="0">
                <a:latin typeface="+mn-lt"/>
              </a:rPr>
              <a:t>Gwyddor</a:t>
            </a:r>
            <a:r>
              <a:rPr lang="en-US" sz="5400" dirty="0" smtClean="0">
                <a:latin typeface="+mn-lt"/>
              </a:rPr>
              <a:t> Data</a:t>
            </a:r>
          </a:p>
          <a:p>
            <a:pPr algn="l" defTabSz="584200">
              <a:defRPr sz="3600">
                <a:solidFill>
                  <a:schemeClr val="accent1">
                    <a:lumOff val="-7647"/>
                  </a:schemeClr>
                </a:solidFill>
                <a:latin typeface="Calibri"/>
                <a:ea typeface="Calibri"/>
                <a:cs typeface="Calibri"/>
                <a:sym typeface="Calibri"/>
              </a:defRPr>
            </a:pPr>
            <a:r>
              <a:rPr lang="en-GB" sz="4800" b="1" dirty="0" smtClean="0">
                <a:latin typeface="+mn-lt"/>
              </a:rPr>
              <a:t>Peter Fullerton, Is </a:t>
            </a:r>
            <a:r>
              <a:rPr lang="en-GB" sz="4800" b="1" dirty="0" err="1" smtClean="0">
                <a:latin typeface="+mn-lt"/>
              </a:rPr>
              <a:t>Gyfarwyddwr</a:t>
            </a:r>
            <a:endParaRPr lang="en-GB" sz="4800" b="1" dirty="0" smtClean="0">
              <a:latin typeface="+mn-lt"/>
            </a:endParaRPr>
          </a:p>
          <a:p>
            <a:pPr algn="l" defTabSz="584200">
              <a:defRPr sz="3600">
                <a:solidFill>
                  <a:schemeClr val="accent1">
                    <a:lumOff val="-7647"/>
                  </a:schemeClr>
                </a:solidFill>
                <a:latin typeface="Calibri"/>
                <a:ea typeface="Calibri"/>
                <a:cs typeface="Calibri"/>
                <a:sym typeface="Calibri"/>
              </a:defRPr>
            </a:pPr>
            <a:r>
              <a:rPr lang="en-GB" sz="4800" b="1" dirty="0" err="1" smtClean="0">
                <a:latin typeface="+mn-lt"/>
                <a:sym typeface="Calibri"/>
              </a:rPr>
              <a:t>Mehefin</a:t>
            </a:r>
            <a:r>
              <a:rPr lang="en-GB" sz="4800" b="1" dirty="0" smtClean="0">
                <a:latin typeface="+mn-lt"/>
                <a:sym typeface="Calibri"/>
              </a:rPr>
              <a:t>, </a:t>
            </a:r>
            <a:r>
              <a:rPr lang="en-GB" sz="4800" b="1" dirty="0" smtClean="0">
                <a:latin typeface="+mn-lt"/>
              </a:rPr>
              <a:t>2017</a:t>
            </a:r>
          </a:p>
          <a:p>
            <a:pPr algn="l" defTabSz="584200">
              <a:defRPr sz="3600">
                <a:solidFill>
                  <a:schemeClr val="accent1">
                    <a:lumOff val="-7647"/>
                  </a:schemeClr>
                </a:solidFill>
                <a:latin typeface="Calibri"/>
                <a:ea typeface="Calibri"/>
                <a:cs typeface="Calibri"/>
                <a:sym typeface="Calibri"/>
              </a:defRPr>
            </a:pPr>
            <a:endParaRPr sz="4400" b="1" dirty="0">
              <a:latin typeface="+mn-lt"/>
            </a:endParaRPr>
          </a:p>
        </p:txBody>
      </p:sp>
      <p:pic>
        <p:nvPicPr>
          <p:cNvPr id="127" name="image4.tif" descr="DSC_LOGO_CMYK_FULL_COLOUR.tif"/>
          <p:cNvPicPr>
            <a:picLocks noChangeAspect="1"/>
          </p:cNvPicPr>
          <p:nvPr/>
        </p:nvPicPr>
        <p:blipFill>
          <a:blip r:embed="rId4" cstate="print">
            <a:extLst/>
          </a:blip>
          <a:stretch>
            <a:fillRect/>
          </a:stretch>
        </p:blipFill>
        <p:spPr>
          <a:xfrm>
            <a:off x="598712" y="1778095"/>
            <a:ext cx="7200801" cy="198356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2.png"/>
          <p:cNvPicPr>
            <a:picLocks noChangeAspect="1"/>
          </p:cNvPicPr>
          <p:nvPr/>
        </p:nvPicPr>
        <p:blipFill>
          <a:blip r:embed="rId2" cstate="print">
            <a:extLst/>
          </a:blip>
          <a:srcRect r="16364"/>
          <a:stretch>
            <a:fillRect/>
          </a:stretch>
        </p:blipFill>
        <p:spPr>
          <a:xfrm>
            <a:off x="7404100" y="-6971"/>
            <a:ext cx="16979900" cy="13729942"/>
          </a:xfrm>
          <a:prstGeom prst="rect">
            <a:avLst/>
          </a:prstGeom>
          <a:ln w="12700">
            <a:miter lim="400000"/>
          </a:ln>
        </p:spPr>
      </p:pic>
      <p:grpSp>
        <p:nvGrpSpPr>
          <p:cNvPr id="142" name="Group 142"/>
          <p:cNvGrpSpPr/>
          <p:nvPr/>
        </p:nvGrpSpPr>
        <p:grpSpPr>
          <a:xfrm>
            <a:off x="-25401" y="-95556"/>
            <a:ext cx="10885591" cy="13907112"/>
            <a:chOff x="0" y="-1"/>
            <a:chExt cx="10885589" cy="13907110"/>
          </a:xfrm>
        </p:grpSpPr>
        <p:grpSp>
          <p:nvGrpSpPr>
            <p:cNvPr id="140" name="Group 140"/>
            <p:cNvGrpSpPr/>
            <p:nvPr/>
          </p:nvGrpSpPr>
          <p:grpSpPr>
            <a:xfrm>
              <a:off x="-1" y="-2"/>
              <a:ext cx="10885591" cy="13907112"/>
              <a:chOff x="0" y="0"/>
              <a:chExt cx="10885589" cy="13907110"/>
            </a:xfrm>
          </p:grpSpPr>
          <p:sp>
            <p:nvSpPr>
              <p:cNvPr id="138" name="Shape 138"/>
              <p:cNvSpPr/>
              <p:nvPr/>
            </p:nvSpPr>
            <p:spPr>
              <a:xfrm rot="5400000">
                <a:off x="2741755" y="5763276"/>
                <a:ext cx="13907112" cy="2380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noFill/>
                <a:miter lim="400000"/>
              </a:ln>
              <a:effectLst/>
            </p:spPr>
            <p:txBody>
              <a:bodyPr wrap="square" lIns="50800" tIns="50800" rIns="50800" bIns="50800" numCol="1" anchor="ctr">
                <a:noAutofit/>
              </a:bodyPr>
              <a:lstStyle/>
              <a:p>
                <a:pPr>
                  <a:defRPr sz="3200"/>
                </a:pPr>
                <a:endParaRPr/>
              </a:p>
            </p:txBody>
          </p:sp>
          <p:sp>
            <p:nvSpPr>
              <p:cNvPr id="139" name="Shape 139"/>
              <p:cNvSpPr/>
              <p:nvPr/>
            </p:nvSpPr>
            <p:spPr>
              <a:xfrm>
                <a:off x="-1" y="95553"/>
                <a:ext cx="8559307" cy="1371600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pic>
          <p:nvPicPr>
            <p:cNvPr id="141" name="image6.png"/>
            <p:cNvPicPr>
              <a:picLocks noChangeAspect="1"/>
            </p:cNvPicPr>
            <p:nvPr/>
          </p:nvPicPr>
          <p:blipFill>
            <a:blip r:embed="rId3" cstate="print">
              <a:extLst/>
            </a:blip>
            <a:stretch>
              <a:fillRect/>
            </a:stretch>
          </p:blipFill>
          <p:spPr>
            <a:xfrm>
              <a:off x="69849" y="120953"/>
              <a:ext cx="1485901" cy="1473202"/>
            </a:xfrm>
            <a:prstGeom prst="rect">
              <a:avLst/>
            </a:prstGeom>
            <a:ln w="12700" cap="flat">
              <a:noFill/>
              <a:miter lim="400000"/>
            </a:ln>
            <a:effectLst/>
          </p:spPr>
        </p:pic>
      </p:grpSp>
      <p:sp>
        <p:nvSpPr>
          <p:cNvPr id="144" name="Shape 144"/>
          <p:cNvSpPr/>
          <p:nvPr/>
        </p:nvSpPr>
        <p:spPr>
          <a:xfrm>
            <a:off x="15144328" y="12613463"/>
            <a:ext cx="9189034" cy="1087477"/>
          </a:xfrm>
          <a:prstGeom prst="rect">
            <a:avLst/>
          </a:prstGeom>
          <a:solidFill>
            <a:srgbClr val="101010">
              <a:alpha val="48734"/>
            </a:srgbClr>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r">
              <a:defRPr sz="2400" b="1">
                <a:solidFill>
                  <a:srgbClr val="FFFFFF"/>
                </a:solidFill>
                <a:latin typeface="Calibri"/>
                <a:ea typeface="Calibri"/>
                <a:cs typeface="Calibri"/>
                <a:sym typeface="Calibri"/>
              </a:defRPr>
            </a:pPr>
            <a:r>
              <a:rPr dirty="0">
                <a:latin typeface="+mn-lt"/>
              </a:rPr>
              <a:t>London Transport workers manually examine over 4 million tickets to identify most and least popular routes, March 1939</a:t>
            </a:r>
            <a:endParaRPr sz="2000" dirty="0">
              <a:latin typeface="+mn-lt"/>
            </a:endParaRPr>
          </a:p>
          <a:p>
            <a:pPr algn="r">
              <a:defRPr sz="1600" b="1">
                <a:solidFill>
                  <a:srgbClr val="FFFFFF"/>
                </a:solidFill>
                <a:latin typeface="Calibri"/>
                <a:ea typeface="Calibri"/>
                <a:cs typeface="Calibri"/>
                <a:sym typeface="Calibri"/>
              </a:defRPr>
            </a:pPr>
            <a:r>
              <a:rPr dirty="0">
                <a:latin typeface="+mn-lt"/>
              </a:rPr>
              <a:t>Gerry </a:t>
            </a:r>
            <a:r>
              <a:rPr dirty="0" err="1">
                <a:latin typeface="+mn-lt"/>
              </a:rPr>
              <a:t>Cranham</a:t>
            </a:r>
            <a:r>
              <a:rPr dirty="0">
                <a:latin typeface="+mn-lt"/>
              </a:rPr>
              <a:t>/Fox Photos/</a:t>
            </a:r>
            <a:r>
              <a:rPr dirty="0" err="1">
                <a:latin typeface="+mn-lt"/>
              </a:rPr>
              <a:t>Hulton</a:t>
            </a:r>
            <a:r>
              <a:rPr dirty="0">
                <a:latin typeface="+mn-lt"/>
              </a:rPr>
              <a:t> Archive/Getty Images</a:t>
            </a:r>
          </a:p>
        </p:txBody>
      </p:sp>
      <p:sp>
        <p:nvSpPr>
          <p:cNvPr id="12" name="Shape 153"/>
          <p:cNvSpPr/>
          <p:nvPr/>
        </p:nvSpPr>
        <p:spPr>
          <a:xfrm>
            <a:off x="526705" y="2220834"/>
            <a:ext cx="7776863" cy="92743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just" defTabSz="457200">
              <a:defRPr sz="3600">
                <a:latin typeface="Calibri"/>
                <a:ea typeface="Calibri"/>
                <a:cs typeface="Calibri"/>
                <a:sym typeface="Calibri"/>
              </a:defRPr>
            </a:pPr>
            <a:r>
              <a:rPr lang="en-US" sz="3200" dirty="0" smtClean="0">
                <a:latin typeface="+mn-lt"/>
                <a:ea typeface="Calibri"/>
                <a:cs typeface="Calibri"/>
                <a:sym typeface="Calibri"/>
              </a:rPr>
              <a:t>“Although better use of [data] has the potential to transform the provision of economic statistics, ONS will need to build up its capability to handle such data. </a:t>
            </a:r>
          </a:p>
          <a:p>
            <a:pPr algn="just" defTabSz="457200">
              <a:defRPr sz="3600">
                <a:latin typeface="Calibri"/>
                <a:ea typeface="Calibri"/>
                <a:cs typeface="Calibri"/>
                <a:sym typeface="Calibri"/>
              </a:defRPr>
            </a:pPr>
            <a:endParaRPr lang="en-US" sz="3200" dirty="0" smtClean="0">
              <a:latin typeface="+mn-lt"/>
              <a:ea typeface="Calibri"/>
              <a:cs typeface="Calibri"/>
              <a:sym typeface="Calibri"/>
            </a:endParaRPr>
          </a:p>
          <a:p>
            <a:pPr algn="just" defTabSz="457200">
              <a:defRPr sz="3600">
                <a:latin typeface="Calibri"/>
                <a:ea typeface="Calibri"/>
                <a:cs typeface="Calibri"/>
                <a:sym typeface="Calibri"/>
              </a:defRPr>
            </a:pPr>
            <a:r>
              <a:rPr lang="en-US" sz="3200" dirty="0" smtClean="0">
                <a:latin typeface="+mn-lt"/>
                <a:ea typeface="Calibri"/>
                <a:cs typeface="Calibri"/>
                <a:sym typeface="Calibri"/>
              </a:rPr>
              <a:t>This will take some time and will require not only recruitment of a cadre of data scientists but also active learning and experimentation. </a:t>
            </a:r>
          </a:p>
          <a:p>
            <a:pPr algn="just" defTabSz="457200">
              <a:defRPr sz="3600">
                <a:latin typeface="Calibri"/>
                <a:ea typeface="Calibri"/>
                <a:cs typeface="Calibri"/>
                <a:sym typeface="Calibri"/>
              </a:defRPr>
            </a:pPr>
            <a:endParaRPr lang="en-US" sz="3200" dirty="0" smtClean="0">
              <a:latin typeface="+mn-lt"/>
              <a:ea typeface="Calibri"/>
              <a:cs typeface="Calibri"/>
              <a:sym typeface="Calibri"/>
            </a:endParaRPr>
          </a:p>
          <a:p>
            <a:pPr algn="just" defTabSz="457200">
              <a:defRPr sz="3600">
                <a:latin typeface="Calibri"/>
                <a:ea typeface="Calibri"/>
                <a:cs typeface="Calibri"/>
                <a:sym typeface="Calibri"/>
              </a:defRPr>
            </a:pPr>
            <a:r>
              <a:rPr lang="en-US" sz="3200" dirty="0" smtClean="0">
                <a:latin typeface="+mn-lt"/>
                <a:ea typeface="Calibri"/>
                <a:cs typeface="Calibri"/>
                <a:sym typeface="Calibri"/>
              </a:rPr>
              <a:t>That can be facilitated through collaboration with relevant partners – in academia, the private and public sectors, and internationally.”</a:t>
            </a:r>
          </a:p>
          <a:p>
            <a:pPr indent="809625" algn="just" defTabSz="457200">
              <a:defRPr sz="3600">
                <a:latin typeface="Calibri"/>
                <a:ea typeface="Calibri"/>
                <a:cs typeface="Calibri"/>
                <a:sym typeface="Calibri"/>
              </a:defRPr>
            </a:pPr>
            <a:endParaRPr lang="en-US" sz="3200" dirty="0" smtClean="0">
              <a:ea typeface="Calibri"/>
              <a:cs typeface="Calibri"/>
              <a:sym typeface="Calibri"/>
            </a:endParaRPr>
          </a:p>
          <a:p>
            <a:pPr indent="809625" algn="r" defTabSz="457200">
              <a:defRPr sz="2800">
                <a:latin typeface="Calibri"/>
                <a:ea typeface="Calibri"/>
                <a:cs typeface="Calibri"/>
                <a:sym typeface="Calibri"/>
              </a:defRPr>
            </a:pPr>
            <a:r>
              <a:rPr lang="en-US" sz="2800" dirty="0" smtClean="0">
                <a:latin typeface="+mn-lt"/>
                <a:ea typeface="Calibri"/>
                <a:cs typeface="Calibri"/>
                <a:sym typeface="Calibri"/>
              </a:rPr>
              <a:t>Independent Review of Economic Statistics</a:t>
            </a:r>
          </a:p>
          <a:p>
            <a:pPr indent="809625" algn="r" defTabSz="457200">
              <a:defRPr sz="2800">
                <a:latin typeface="Calibri"/>
                <a:ea typeface="Calibri"/>
                <a:cs typeface="Calibri"/>
                <a:sym typeface="Calibri"/>
              </a:defRPr>
            </a:pPr>
            <a:r>
              <a:rPr lang="en-US" sz="2800" dirty="0" smtClean="0">
                <a:latin typeface="+mn-lt"/>
                <a:ea typeface="Calibri"/>
                <a:cs typeface="Calibri"/>
                <a:sym typeface="Calibri"/>
              </a:rPr>
              <a:t>Professor Sir Charles Bean, March 2016, p.11</a:t>
            </a:r>
          </a:p>
          <a:p>
            <a:pPr algn="just">
              <a:defRPr sz="3600">
                <a:latin typeface="Calibri"/>
                <a:ea typeface="Calibri"/>
                <a:cs typeface="Calibri"/>
                <a:sym typeface="Calibri"/>
              </a:defRPr>
            </a:pPr>
            <a:endParaRPr sz="3200" dirty="0">
              <a:latin typeface="+mn-lt"/>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image8.png" descr="https://cdn-images-1.medium.com/max/1200/1*r12Ve16SLX7vuU2UbC_Akg.png"/>
          <p:cNvPicPr>
            <a:picLocks noChangeAspect="1"/>
          </p:cNvPicPr>
          <p:nvPr/>
        </p:nvPicPr>
        <p:blipFill>
          <a:blip r:embed="rId2" cstate="print">
            <a:extLst/>
          </a:blip>
          <a:srcRect t="7216" r="3418" b="1546"/>
          <a:stretch>
            <a:fillRect/>
          </a:stretch>
        </p:blipFill>
        <p:spPr>
          <a:xfrm>
            <a:off x="3901791" y="-54768"/>
            <a:ext cx="20540859" cy="13825437"/>
          </a:xfrm>
          <a:prstGeom prst="rect">
            <a:avLst/>
          </a:prstGeom>
          <a:ln w="12700">
            <a:miter lim="400000"/>
          </a:ln>
        </p:spPr>
      </p:pic>
      <p:pic>
        <p:nvPicPr>
          <p:cNvPr id="147" name="image9.png" descr="http://media.gizmodo.co.uk/wp-content/uploads/2017/02/tfl-poster.png"/>
          <p:cNvPicPr>
            <a:picLocks noChangeAspect="1"/>
          </p:cNvPicPr>
          <p:nvPr/>
        </p:nvPicPr>
        <p:blipFill>
          <a:blip r:embed="rId3" cstate="print">
            <a:extLst/>
          </a:blip>
          <a:stretch>
            <a:fillRect/>
          </a:stretch>
        </p:blipFill>
        <p:spPr>
          <a:xfrm>
            <a:off x="17520592" y="1385391"/>
            <a:ext cx="6587497" cy="10207898"/>
          </a:xfrm>
          <a:prstGeom prst="rect">
            <a:avLst/>
          </a:prstGeom>
          <a:ln>
            <a:solidFill>
              <a:srgbClr val="013260"/>
            </a:solidFill>
          </a:ln>
        </p:spPr>
      </p:pic>
      <p:grpSp>
        <p:nvGrpSpPr>
          <p:cNvPr id="152" name="Group 152"/>
          <p:cNvGrpSpPr/>
          <p:nvPr/>
        </p:nvGrpSpPr>
        <p:grpSpPr>
          <a:xfrm>
            <a:off x="-25401" y="-95556"/>
            <a:ext cx="10885591" cy="13907112"/>
            <a:chOff x="0" y="-1"/>
            <a:chExt cx="10885589" cy="13907110"/>
          </a:xfrm>
        </p:grpSpPr>
        <p:grpSp>
          <p:nvGrpSpPr>
            <p:cNvPr id="150" name="Group 150"/>
            <p:cNvGrpSpPr/>
            <p:nvPr/>
          </p:nvGrpSpPr>
          <p:grpSpPr>
            <a:xfrm>
              <a:off x="-1" y="-2"/>
              <a:ext cx="10885591" cy="13907112"/>
              <a:chOff x="0" y="0"/>
              <a:chExt cx="10885589" cy="13907110"/>
            </a:xfrm>
          </p:grpSpPr>
          <p:sp>
            <p:nvSpPr>
              <p:cNvPr id="148" name="Shape 148"/>
              <p:cNvSpPr/>
              <p:nvPr/>
            </p:nvSpPr>
            <p:spPr>
              <a:xfrm rot="5400000">
                <a:off x="2741755" y="5763276"/>
                <a:ext cx="13907112" cy="2380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noFill/>
                <a:miter lim="400000"/>
              </a:ln>
              <a:effectLst/>
            </p:spPr>
            <p:txBody>
              <a:bodyPr wrap="square" lIns="50800" tIns="50800" rIns="50800" bIns="50800" numCol="1" anchor="ctr">
                <a:noAutofit/>
              </a:bodyPr>
              <a:lstStyle/>
              <a:p>
                <a:pPr>
                  <a:defRPr sz="3200"/>
                </a:pPr>
                <a:endParaRPr/>
              </a:p>
            </p:txBody>
          </p:sp>
          <p:sp>
            <p:nvSpPr>
              <p:cNvPr id="149" name="Shape 149"/>
              <p:cNvSpPr/>
              <p:nvPr/>
            </p:nvSpPr>
            <p:spPr>
              <a:xfrm>
                <a:off x="-1" y="95553"/>
                <a:ext cx="8559307" cy="1371600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pic>
          <p:nvPicPr>
            <p:cNvPr id="151" name="image6.png"/>
            <p:cNvPicPr>
              <a:picLocks noChangeAspect="1"/>
            </p:cNvPicPr>
            <p:nvPr/>
          </p:nvPicPr>
          <p:blipFill>
            <a:blip r:embed="rId4" cstate="print">
              <a:extLst/>
            </a:blip>
            <a:stretch>
              <a:fillRect/>
            </a:stretch>
          </p:blipFill>
          <p:spPr>
            <a:xfrm>
              <a:off x="69849" y="120953"/>
              <a:ext cx="1485901" cy="1473202"/>
            </a:xfrm>
            <a:prstGeom prst="rect">
              <a:avLst/>
            </a:prstGeom>
            <a:ln w="12700" cap="flat">
              <a:noFill/>
              <a:miter lim="400000"/>
            </a:ln>
            <a:effectLst/>
          </p:spPr>
        </p:pic>
      </p:grpSp>
      <p:sp>
        <p:nvSpPr>
          <p:cNvPr id="153" name="Shape 153"/>
          <p:cNvSpPr/>
          <p:nvPr/>
        </p:nvSpPr>
        <p:spPr>
          <a:xfrm>
            <a:off x="526705" y="2143890"/>
            <a:ext cx="7776863" cy="94282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just">
              <a:defRPr sz="3600">
                <a:latin typeface="Calibri"/>
                <a:ea typeface="Calibri"/>
                <a:cs typeface="Calibri"/>
                <a:sym typeface="Calibri"/>
              </a:defRPr>
            </a:pPr>
            <a:r>
              <a:rPr dirty="0">
                <a:latin typeface="+mn-lt"/>
              </a:rPr>
              <a:t>“The 21st Century has brought new challenges in the analysis of data, and it is increasingly apparent that solutions to these are both statistical and computational. This has led to a great demand for people both in industry and in research who are able to draw upon the mathematics of both computation and probability to make sense of the large amounts of data that are collected in order to solve major problems.</a:t>
            </a:r>
            <a:endParaRPr sz="3200" dirty="0">
              <a:latin typeface="+mn-lt"/>
            </a:endParaRPr>
          </a:p>
          <a:p>
            <a:pPr algn="just">
              <a:defRPr sz="3600">
                <a:latin typeface="Calibri"/>
                <a:ea typeface="Calibri"/>
                <a:cs typeface="Calibri"/>
                <a:sym typeface="Calibri"/>
              </a:defRPr>
            </a:pPr>
            <a:endParaRPr dirty="0">
              <a:latin typeface="+mn-lt"/>
            </a:endParaRPr>
          </a:p>
          <a:p>
            <a:pPr algn="just">
              <a:defRPr sz="3600">
                <a:latin typeface="Calibri"/>
                <a:ea typeface="Calibri"/>
                <a:cs typeface="Calibri"/>
                <a:sym typeface="Calibri"/>
              </a:defRPr>
            </a:pPr>
            <a:r>
              <a:rPr dirty="0">
                <a:latin typeface="+mn-lt"/>
              </a:rPr>
              <a:t>Data science is an interdisciplinary response to this demand”</a:t>
            </a:r>
            <a:endParaRPr sz="3200" dirty="0">
              <a:latin typeface="+mn-lt"/>
            </a:endParaRPr>
          </a:p>
          <a:p>
            <a:pPr algn="just">
              <a:defRPr sz="3600">
                <a:latin typeface="Calibri"/>
                <a:ea typeface="Calibri"/>
                <a:cs typeface="Calibri"/>
                <a:sym typeface="Calibri"/>
              </a:defRPr>
            </a:pPr>
            <a:endParaRPr dirty="0">
              <a:latin typeface="+mn-lt"/>
            </a:endParaRPr>
          </a:p>
          <a:p>
            <a:pPr algn="r">
              <a:defRPr sz="3000">
                <a:latin typeface="Calibri"/>
                <a:ea typeface="Calibri"/>
                <a:cs typeface="Calibri"/>
                <a:sym typeface="Calibri"/>
              </a:defRPr>
            </a:pPr>
            <a:r>
              <a:rPr sz="3200" dirty="0">
                <a:latin typeface="+mn-lt"/>
              </a:rPr>
              <a:t>- University of Warwick</a:t>
            </a:r>
          </a:p>
        </p:txBody>
      </p:sp>
      <p:sp>
        <p:nvSpPr>
          <p:cNvPr id="154" name="Shape 154"/>
          <p:cNvSpPr/>
          <p:nvPr/>
        </p:nvSpPr>
        <p:spPr>
          <a:xfrm>
            <a:off x="14352240" y="13207089"/>
            <a:ext cx="10009112" cy="471924"/>
          </a:xfrm>
          <a:prstGeom prst="rect">
            <a:avLst/>
          </a:prstGeom>
          <a:solidFill>
            <a:srgbClr val="E6E7E9">
              <a:alpha val="89725"/>
            </a:srgbClr>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defRPr sz="2400" b="1">
                <a:latin typeface="Calibri"/>
                <a:ea typeface="Calibri"/>
                <a:cs typeface="Calibri"/>
                <a:sym typeface="Calibri"/>
              </a:defRPr>
            </a:lvl1pPr>
          </a:lstStyle>
          <a:p>
            <a:r>
              <a:rPr dirty="0">
                <a:latin typeface="+mn-lt"/>
                <a:cs typeface="Arial" pitchFamily="34" charset="0"/>
              </a:rPr>
              <a:t>Transport for London 2016 pilot, assessing journeys by </a:t>
            </a:r>
            <a:r>
              <a:rPr dirty="0" err="1">
                <a:latin typeface="+mn-lt"/>
                <a:cs typeface="Arial" pitchFamily="34" charset="0"/>
              </a:rPr>
              <a:t>WiFi</a:t>
            </a:r>
            <a:r>
              <a:rPr dirty="0">
                <a:latin typeface="+mn-lt"/>
                <a:cs typeface="Arial" pitchFamily="34" charset="0"/>
              </a:rPr>
              <a:t> access</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p:nvPr/>
        </p:nvSpPr>
        <p:spPr>
          <a:xfrm>
            <a:off x="4470400" y="-25400"/>
            <a:ext cx="19897330" cy="13766800"/>
          </a:xfrm>
          <a:prstGeom prst="rect">
            <a:avLst/>
          </a:prstGeom>
          <a:solidFill>
            <a:srgbClr val="DEDEDE"/>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161" name="Group 161"/>
          <p:cNvGrpSpPr/>
          <p:nvPr/>
        </p:nvGrpSpPr>
        <p:grpSpPr>
          <a:xfrm>
            <a:off x="-25401" y="-95556"/>
            <a:ext cx="10885591" cy="13907112"/>
            <a:chOff x="0" y="-1"/>
            <a:chExt cx="10885589" cy="13907110"/>
          </a:xfrm>
        </p:grpSpPr>
        <p:grpSp>
          <p:nvGrpSpPr>
            <p:cNvPr id="159" name="Group 159"/>
            <p:cNvGrpSpPr/>
            <p:nvPr/>
          </p:nvGrpSpPr>
          <p:grpSpPr>
            <a:xfrm>
              <a:off x="-1" y="-2"/>
              <a:ext cx="10885591" cy="13907112"/>
              <a:chOff x="0" y="0"/>
              <a:chExt cx="10885589" cy="13907110"/>
            </a:xfrm>
          </p:grpSpPr>
          <p:sp>
            <p:nvSpPr>
              <p:cNvPr id="157" name="Shape 157"/>
              <p:cNvSpPr/>
              <p:nvPr/>
            </p:nvSpPr>
            <p:spPr>
              <a:xfrm rot="5400000">
                <a:off x="2741755" y="5763276"/>
                <a:ext cx="13907112" cy="2380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noFill/>
                <a:miter lim="400000"/>
              </a:ln>
              <a:effectLst/>
            </p:spPr>
            <p:txBody>
              <a:bodyPr wrap="square" lIns="50800" tIns="50800" rIns="50800" bIns="50800" numCol="1" anchor="ctr">
                <a:noAutofit/>
              </a:bodyPr>
              <a:lstStyle/>
              <a:p>
                <a:pPr>
                  <a:defRPr sz="3200"/>
                </a:pPr>
                <a:endParaRPr/>
              </a:p>
            </p:txBody>
          </p:sp>
          <p:sp>
            <p:nvSpPr>
              <p:cNvPr id="158" name="Shape 158"/>
              <p:cNvSpPr/>
              <p:nvPr/>
            </p:nvSpPr>
            <p:spPr>
              <a:xfrm>
                <a:off x="-1" y="95553"/>
                <a:ext cx="8559307" cy="1371600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pic>
          <p:nvPicPr>
            <p:cNvPr id="160" name="image6.png"/>
            <p:cNvPicPr>
              <a:picLocks noChangeAspect="1"/>
            </p:cNvPicPr>
            <p:nvPr/>
          </p:nvPicPr>
          <p:blipFill>
            <a:blip r:embed="rId2" cstate="print">
              <a:extLst/>
            </a:blip>
            <a:stretch>
              <a:fillRect/>
            </a:stretch>
          </p:blipFill>
          <p:spPr>
            <a:xfrm>
              <a:off x="69849" y="120953"/>
              <a:ext cx="1485901" cy="1473202"/>
            </a:xfrm>
            <a:prstGeom prst="rect">
              <a:avLst/>
            </a:prstGeom>
            <a:ln w="12700" cap="flat">
              <a:noFill/>
              <a:miter lim="400000"/>
            </a:ln>
            <a:effectLst/>
          </p:spPr>
        </p:pic>
      </p:grpSp>
      <p:sp>
        <p:nvSpPr>
          <p:cNvPr id="162" name="Shape 162"/>
          <p:cNvSpPr/>
          <p:nvPr/>
        </p:nvSpPr>
        <p:spPr>
          <a:xfrm>
            <a:off x="11317119" y="1399854"/>
            <a:ext cx="7403890" cy="7401640"/>
          </a:xfrm>
          <a:prstGeom prst="ellipse">
            <a:avLst/>
          </a:prstGeom>
          <a:solidFill>
            <a:srgbClr val="0582F9"/>
          </a:solidFill>
          <a:ln w="25400">
            <a:solidFill>
              <a:srgbClr val="000000"/>
            </a:solidFill>
          </a:ln>
          <a:effectLst>
            <a:outerShdw blurRad="38100" dist="23000" dir="5400000" rotWithShape="0">
              <a:srgbClr val="000000">
                <a:alpha val="55894"/>
              </a:srgbClr>
            </a:outerShdw>
          </a:effectLst>
        </p:spPr>
        <p:txBody>
          <a:bodyPr lIns="50800" tIns="50800" rIns="50800" bIns="50800"/>
          <a:lstStyle/>
          <a:p>
            <a:pPr algn="l" defTabSz="914400">
              <a:defRPr sz="5600">
                <a:solidFill>
                  <a:srgbClr val="FFFFFF"/>
                </a:solidFill>
                <a:latin typeface="Arial"/>
                <a:ea typeface="Arial"/>
                <a:cs typeface="Arial"/>
                <a:sym typeface="Arial"/>
              </a:defRPr>
            </a:pPr>
            <a:endParaRPr/>
          </a:p>
        </p:txBody>
      </p:sp>
      <p:sp>
        <p:nvSpPr>
          <p:cNvPr id="163" name="Shape 163"/>
          <p:cNvSpPr/>
          <p:nvPr/>
        </p:nvSpPr>
        <p:spPr>
          <a:xfrm>
            <a:off x="15172045" y="9204681"/>
            <a:ext cx="4744525" cy="18261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584200">
              <a:defRPr sz="5600" b="1">
                <a:latin typeface="Calibri"/>
                <a:ea typeface="Calibri"/>
                <a:cs typeface="Calibri"/>
                <a:sym typeface="Calibri"/>
              </a:defRPr>
            </a:lvl1pPr>
          </a:lstStyle>
          <a:p>
            <a:r>
              <a:rPr dirty="0">
                <a:latin typeface="+mn-lt"/>
              </a:rPr>
              <a:t>Domain expertise</a:t>
            </a:r>
          </a:p>
        </p:txBody>
      </p:sp>
      <p:sp>
        <p:nvSpPr>
          <p:cNvPr id="164" name="Shape 164"/>
          <p:cNvSpPr/>
          <p:nvPr/>
        </p:nvSpPr>
        <p:spPr>
          <a:xfrm>
            <a:off x="16339523" y="1399854"/>
            <a:ext cx="7403887" cy="7401640"/>
          </a:xfrm>
          <a:prstGeom prst="ellipse">
            <a:avLst/>
          </a:prstGeom>
          <a:solidFill>
            <a:srgbClr val="055CB0">
              <a:alpha val="50000"/>
            </a:srgbClr>
          </a:solidFill>
          <a:ln w="25400">
            <a:solidFill>
              <a:srgbClr val="000000">
                <a:alpha val="53693"/>
              </a:srgbClr>
            </a:solidFill>
          </a:ln>
          <a:effectLst>
            <a:outerShdw blurRad="38100" dist="20000" dir="5400000" rotWithShape="0">
              <a:srgbClr val="000000">
                <a:alpha val="38000"/>
              </a:srgbClr>
            </a:outerShdw>
          </a:effectLst>
        </p:spPr>
        <p:txBody>
          <a:bodyPr lIns="50800" tIns="50800" rIns="50800" bIns="50800"/>
          <a:lstStyle/>
          <a:p>
            <a:pPr algn="l" defTabSz="914400">
              <a:defRPr sz="5600">
                <a:latin typeface="Arial"/>
                <a:ea typeface="Arial"/>
                <a:cs typeface="Arial"/>
                <a:sym typeface="Arial"/>
              </a:defRPr>
            </a:pPr>
            <a:endParaRPr/>
          </a:p>
        </p:txBody>
      </p:sp>
      <p:sp>
        <p:nvSpPr>
          <p:cNvPr id="165" name="Shape 165"/>
          <p:cNvSpPr/>
          <p:nvPr/>
        </p:nvSpPr>
        <p:spPr>
          <a:xfrm>
            <a:off x="13776176" y="4697760"/>
            <a:ext cx="7403887" cy="7401639"/>
          </a:xfrm>
          <a:prstGeom prst="ellipse">
            <a:avLst/>
          </a:prstGeom>
          <a:solidFill>
            <a:srgbClr val="A7A7A7">
              <a:alpha val="35775"/>
            </a:srgbClr>
          </a:solidFill>
          <a:ln w="25400">
            <a:solidFill>
              <a:srgbClr val="000000">
                <a:alpha val="35775"/>
              </a:srgbClr>
            </a:solidFill>
            <a:bevel/>
          </a:ln>
        </p:spPr>
        <p:txBody>
          <a:bodyPr lIns="50800" tIns="50800" rIns="50800" bIns="50800"/>
          <a:lstStyle/>
          <a:p>
            <a:pPr algn="l" defTabSz="914400">
              <a:defRPr sz="5600">
                <a:latin typeface="Arial"/>
                <a:ea typeface="Arial"/>
                <a:cs typeface="Arial"/>
                <a:sym typeface="Arial"/>
              </a:defRPr>
            </a:pPr>
            <a:endParaRPr/>
          </a:p>
        </p:txBody>
      </p:sp>
      <p:sp>
        <p:nvSpPr>
          <p:cNvPr id="166" name="Shape 166"/>
          <p:cNvSpPr/>
          <p:nvPr/>
        </p:nvSpPr>
        <p:spPr>
          <a:xfrm rot="19740000">
            <a:off x="11823776" y="3054789"/>
            <a:ext cx="4744524" cy="194925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584200">
              <a:defRPr sz="6000" b="1">
                <a:latin typeface="Calibri"/>
                <a:ea typeface="Calibri"/>
                <a:cs typeface="Calibri"/>
                <a:sym typeface="Calibri"/>
              </a:defRPr>
            </a:lvl1pPr>
          </a:lstStyle>
          <a:p>
            <a:r>
              <a:rPr dirty="0">
                <a:latin typeface="+mn-lt"/>
              </a:rPr>
              <a:t>Computer science</a:t>
            </a:r>
          </a:p>
        </p:txBody>
      </p:sp>
      <p:sp>
        <p:nvSpPr>
          <p:cNvPr id="167" name="Shape 167"/>
          <p:cNvSpPr/>
          <p:nvPr/>
        </p:nvSpPr>
        <p:spPr>
          <a:xfrm rot="1800000">
            <a:off x="18877095" y="3054788"/>
            <a:ext cx="4744524" cy="194925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584200">
              <a:defRPr sz="6000" b="1">
                <a:latin typeface="Calibri"/>
                <a:ea typeface="Calibri"/>
                <a:cs typeface="Calibri"/>
                <a:sym typeface="Calibri"/>
              </a:defRPr>
            </a:pPr>
            <a:r>
              <a:rPr>
                <a:latin typeface="+mn-lt"/>
              </a:rPr>
              <a:t>Maths &amp; statistics</a:t>
            </a:r>
          </a:p>
        </p:txBody>
      </p:sp>
      <p:sp>
        <p:nvSpPr>
          <p:cNvPr id="168" name="Shape 168"/>
          <p:cNvSpPr/>
          <p:nvPr/>
        </p:nvSpPr>
        <p:spPr>
          <a:xfrm>
            <a:off x="16264422" y="3424120"/>
            <a:ext cx="2559766" cy="12105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584200">
              <a:defRPr sz="3600" b="1">
                <a:latin typeface="Calibri"/>
                <a:ea typeface="Calibri"/>
                <a:cs typeface="Calibri"/>
                <a:sym typeface="Calibri"/>
              </a:defRPr>
            </a:pPr>
            <a:r>
              <a:rPr>
                <a:latin typeface="+mn-lt"/>
              </a:rPr>
              <a:t>Machine learning</a:t>
            </a:r>
          </a:p>
        </p:txBody>
      </p:sp>
      <p:sp>
        <p:nvSpPr>
          <p:cNvPr id="169" name="Shape 169"/>
          <p:cNvSpPr/>
          <p:nvPr/>
        </p:nvSpPr>
        <p:spPr>
          <a:xfrm rot="19800000">
            <a:off x="14288397" y="6580275"/>
            <a:ext cx="2559766" cy="12105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584200">
              <a:defRPr sz="3600" b="1">
                <a:latin typeface="Calibri"/>
                <a:ea typeface="Calibri"/>
                <a:cs typeface="Calibri"/>
                <a:sym typeface="Calibri"/>
              </a:defRPr>
            </a:pPr>
            <a:r>
              <a:rPr>
                <a:latin typeface="+mn-lt"/>
              </a:rPr>
              <a:t>Danger zone!</a:t>
            </a:r>
          </a:p>
        </p:txBody>
      </p:sp>
      <p:sp>
        <p:nvSpPr>
          <p:cNvPr id="170" name="Shape 170"/>
          <p:cNvSpPr/>
          <p:nvPr/>
        </p:nvSpPr>
        <p:spPr>
          <a:xfrm rot="1800000">
            <a:off x="18295340" y="6580273"/>
            <a:ext cx="2559766" cy="12105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584200">
              <a:defRPr sz="3600" b="1">
                <a:latin typeface="Calibri"/>
                <a:ea typeface="Calibri"/>
                <a:cs typeface="Calibri"/>
                <a:sym typeface="Calibri"/>
              </a:defRPr>
            </a:pPr>
            <a:r>
              <a:rPr>
                <a:latin typeface="+mn-lt"/>
              </a:rPr>
              <a:t>Traditional research</a:t>
            </a:r>
          </a:p>
        </p:txBody>
      </p:sp>
      <p:sp>
        <p:nvSpPr>
          <p:cNvPr id="171" name="Shape 171"/>
          <p:cNvSpPr/>
          <p:nvPr/>
        </p:nvSpPr>
        <p:spPr>
          <a:xfrm>
            <a:off x="16264422" y="5032077"/>
            <a:ext cx="2559766" cy="145680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584200">
              <a:defRPr sz="4400" b="1">
                <a:solidFill>
                  <a:srgbClr val="FFFFFF"/>
                </a:solidFill>
                <a:latin typeface="Calibri"/>
                <a:ea typeface="Calibri"/>
                <a:cs typeface="Calibri"/>
                <a:sym typeface="Calibri"/>
              </a:defRPr>
            </a:pPr>
            <a:r>
              <a:rPr>
                <a:latin typeface="+mn-lt"/>
              </a:rPr>
              <a:t>Data science</a:t>
            </a:r>
          </a:p>
        </p:txBody>
      </p:sp>
      <p:sp>
        <p:nvSpPr>
          <p:cNvPr id="172" name="Shape 172"/>
          <p:cNvSpPr/>
          <p:nvPr/>
        </p:nvSpPr>
        <p:spPr>
          <a:xfrm>
            <a:off x="552946" y="3071621"/>
            <a:ext cx="7980065" cy="82278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just">
              <a:defRPr sz="3600">
                <a:latin typeface="Calibri"/>
                <a:ea typeface="Calibri"/>
                <a:cs typeface="Calibri"/>
                <a:sym typeface="Calibri"/>
              </a:defRPr>
            </a:pPr>
            <a:r>
              <a:rPr sz="4400" dirty="0" smtClean="0">
                <a:latin typeface="+mn-lt"/>
              </a:rPr>
              <a:t>“Our </a:t>
            </a:r>
            <a:r>
              <a:rPr sz="4400" dirty="0">
                <a:latin typeface="+mn-lt"/>
              </a:rPr>
              <a:t>goal is to explore how sources such as administrative data and social data, and techniques such as machine learning and natural language parsing, can improve our understanding of the UK’s economy, communities and people.”</a:t>
            </a:r>
          </a:p>
          <a:p>
            <a:pPr algn="just">
              <a:defRPr sz="3600">
                <a:latin typeface="Calibri"/>
                <a:ea typeface="Calibri"/>
                <a:cs typeface="Calibri"/>
                <a:sym typeface="Calibri"/>
              </a:defRPr>
            </a:pPr>
            <a:endParaRPr sz="4400" dirty="0">
              <a:latin typeface="+mn-lt"/>
            </a:endParaRPr>
          </a:p>
          <a:p>
            <a:pPr algn="r">
              <a:defRPr sz="3000">
                <a:latin typeface="Calibri"/>
                <a:ea typeface="Calibri"/>
                <a:cs typeface="Calibri"/>
                <a:sym typeface="Calibri"/>
              </a:defRPr>
            </a:pPr>
            <a:r>
              <a:rPr sz="4400" dirty="0">
                <a:latin typeface="+mn-lt"/>
              </a:rPr>
              <a:t>- Tom Smith, MD Data Science Campus</a:t>
            </a:r>
          </a:p>
        </p:txBody>
      </p:sp>
      <p:sp>
        <p:nvSpPr>
          <p:cNvPr id="173" name="Shape 173"/>
          <p:cNvSpPr/>
          <p:nvPr/>
        </p:nvSpPr>
        <p:spPr>
          <a:xfrm>
            <a:off x="15136417" y="13175240"/>
            <a:ext cx="9129102"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r">
              <a:defRPr sz="2400" b="1">
                <a:latin typeface="Calibri"/>
                <a:ea typeface="Calibri"/>
                <a:cs typeface="Calibri"/>
                <a:sym typeface="Calibri"/>
              </a:defRPr>
            </a:pPr>
            <a:r>
              <a:rPr dirty="0">
                <a:latin typeface="+mn-lt"/>
              </a:rPr>
              <a:t>The Data Science Venn Diagram, modified from Drew Conway</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mage10.jpeg"/>
          <p:cNvPicPr>
            <a:picLocks noChangeAspect="1"/>
          </p:cNvPicPr>
          <p:nvPr/>
        </p:nvPicPr>
        <p:blipFill>
          <a:blip r:embed="rId2" cstate="print">
            <a:extLst/>
          </a:blip>
          <a:srcRect r="15207"/>
          <a:stretch>
            <a:fillRect/>
          </a:stretch>
        </p:blipFill>
        <p:spPr>
          <a:xfrm>
            <a:off x="7671401" y="-76200"/>
            <a:ext cx="16712598" cy="13868400"/>
          </a:xfrm>
          <a:prstGeom prst="rect">
            <a:avLst/>
          </a:prstGeom>
          <a:ln w="12700">
            <a:miter lim="400000"/>
          </a:ln>
        </p:spPr>
      </p:pic>
      <p:sp>
        <p:nvSpPr>
          <p:cNvPr id="176" name="Shape 176"/>
          <p:cNvSpPr/>
          <p:nvPr/>
        </p:nvSpPr>
        <p:spPr>
          <a:xfrm>
            <a:off x="17016536" y="12761973"/>
            <a:ext cx="7230890"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2400" b="1">
                <a:latin typeface="Calibri"/>
                <a:ea typeface="Calibri"/>
                <a:cs typeface="Calibri"/>
                <a:sym typeface="Calibri"/>
              </a:defRPr>
            </a:lvl1pPr>
          </a:lstStyle>
          <a:p>
            <a:pPr algn="r"/>
            <a:r>
              <a:rPr dirty="0">
                <a:latin typeface="+mn-lt"/>
              </a:rPr>
              <a:t>First Cohort of Data Analytics Apprentices with Tom Smith, MD Data Science Campus, Dec 2016</a:t>
            </a:r>
          </a:p>
        </p:txBody>
      </p:sp>
      <p:grpSp>
        <p:nvGrpSpPr>
          <p:cNvPr id="181" name="Group 181"/>
          <p:cNvGrpSpPr/>
          <p:nvPr/>
        </p:nvGrpSpPr>
        <p:grpSpPr>
          <a:xfrm>
            <a:off x="-25401" y="-95556"/>
            <a:ext cx="10273185" cy="13907112"/>
            <a:chOff x="0" y="-1"/>
            <a:chExt cx="10885589" cy="13907110"/>
          </a:xfrm>
        </p:grpSpPr>
        <p:grpSp>
          <p:nvGrpSpPr>
            <p:cNvPr id="179" name="Group 179"/>
            <p:cNvGrpSpPr/>
            <p:nvPr/>
          </p:nvGrpSpPr>
          <p:grpSpPr>
            <a:xfrm>
              <a:off x="-1" y="-2"/>
              <a:ext cx="10885591" cy="13907112"/>
              <a:chOff x="0" y="0"/>
              <a:chExt cx="10885589" cy="13907110"/>
            </a:xfrm>
          </p:grpSpPr>
          <p:sp>
            <p:nvSpPr>
              <p:cNvPr id="177" name="Shape 177"/>
              <p:cNvSpPr/>
              <p:nvPr/>
            </p:nvSpPr>
            <p:spPr>
              <a:xfrm rot="5400000">
                <a:off x="2741755" y="5763276"/>
                <a:ext cx="13907112" cy="2380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noFill/>
                <a:miter lim="400000"/>
              </a:ln>
              <a:effectLst/>
            </p:spPr>
            <p:txBody>
              <a:bodyPr wrap="square" lIns="50800" tIns="50800" rIns="50800" bIns="50800" numCol="1" anchor="ctr">
                <a:noAutofit/>
              </a:bodyPr>
              <a:lstStyle/>
              <a:p>
                <a:pPr>
                  <a:defRPr sz="3200"/>
                </a:pPr>
                <a:endParaRPr/>
              </a:p>
            </p:txBody>
          </p:sp>
          <p:sp>
            <p:nvSpPr>
              <p:cNvPr id="178" name="Shape 178"/>
              <p:cNvSpPr/>
              <p:nvPr/>
            </p:nvSpPr>
            <p:spPr>
              <a:xfrm>
                <a:off x="-1" y="95553"/>
                <a:ext cx="8559307" cy="1371600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pic>
          <p:nvPicPr>
            <p:cNvPr id="180" name="image6.png"/>
            <p:cNvPicPr>
              <a:picLocks noChangeAspect="1"/>
            </p:cNvPicPr>
            <p:nvPr/>
          </p:nvPicPr>
          <p:blipFill>
            <a:blip r:embed="rId3" cstate="print">
              <a:extLst/>
            </a:blip>
            <a:stretch>
              <a:fillRect/>
            </a:stretch>
          </p:blipFill>
          <p:spPr>
            <a:xfrm>
              <a:off x="69849" y="120953"/>
              <a:ext cx="1485901" cy="1473202"/>
            </a:xfrm>
            <a:prstGeom prst="rect">
              <a:avLst/>
            </a:prstGeom>
            <a:ln w="12700" cap="flat">
              <a:noFill/>
              <a:miter lim="400000"/>
            </a:ln>
            <a:effectLst/>
          </p:spPr>
        </p:pic>
      </p:grpSp>
      <p:sp>
        <p:nvSpPr>
          <p:cNvPr id="182" name="Shape 182"/>
          <p:cNvSpPr/>
          <p:nvPr/>
        </p:nvSpPr>
        <p:spPr>
          <a:xfrm>
            <a:off x="508744" y="1821179"/>
            <a:ext cx="7989193" cy="1160317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00013" indent="-100013" algn="just" defTabSz="457200">
              <a:defRPr sz="4400" b="1">
                <a:solidFill>
                  <a:srgbClr val="2E7AA9"/>
                </a:solidFill>
                <a:latin typeface="Calibri"/>
                <a:ea typeface="Calibri"/>
                <a:cs typeface="Calibri"/>
                <a:sym typeface="Calibri"/>
              </a:defRPr>
            </a:pPr>
            <a:r>
              <a:rPr dirty="0">
                <a:latin typeface="+mn-lt"/>
              </a:rPr>
              <a:t>Growing Data Science Skills</a:t>
            </a:r>
            <a:endParaRPr sz="4000" dirty="0">
              <a:latin typeface="+mn-lt"/>
            </a:endParaRPr>
          </a:p>
          <a:p>
            <a:pPr marL="100013" indent="-100013" algn="just" defTabSz="457200">
              <a:defRPr sz="3200" b="1">
                <a:solidFill>
                  <a:srgbClr val="2E7AA9"/>
                </a:solidFill>
                <a:latin typeface="Calibri"/>
                <a:ea typeface="Calibri"/>
                <a:cs typeface="Calibri"/>
                <a:sym typeface="Calibri"/>
              </a:defRPr>
            </a:pPr>
            <a:endParaRPr dirty="0">
              <a:latin typeface="+mn-lt"/>
            </a:endParaRPr>
          </a:p>
          <a:p>
            <a:pPr marL="100013" indent="-100013" algn="just" defTabSz="457200">
              <a:defRPr sz="3200" b="1">
                <a:solidFill>
                  <a:srgbClr val="2E7AA9"/>
                </a:solidFill>
                <a:latin typeface="Calibri"/>
                <a:ea typeface="Calibri"/>
                <a:cs typeface="Calibri"/>
                <a:sym typeface="Calibri"/>
              </a:defRPr>
            </a:pPr>
            <a:r>
              <a:rPr dirty="0">
                <a:latin typeface="+mn-lt"/>
              </a:rPr>
              <a:t>Apprenticeship in Data Analytics</a:t>
            </a:r>
            <a:endParaRPr sz="3000" dirty="0">
              <a:latin typeface="+mn-lt"/>
            </a:endParaRPr>
          </a:p>
          <a:p>
            <a:pPr marL="100013" indent="-100013" algn="l" defTabSz="457200">
              <a:buSzPct val="100000"/>
              <a:buChar char="•"/>
              <a:defRPr sz="3200">
                <a:latin typeface="Calibri"/>
                <a:ea typeface="Calibri"/>
                <a:cs typeface="Calibri"/>
                <a:sym typeface="Calibri"/>
              </a:defRPr>
            </a:pPr>
            <a:r>
              <a:rPr dirty="0">
                <a:latin typeface="+mn-lt"/>
              </a:rPr>
              <a:t> Developed with ONS Learning Academy</a:t>
            </a:r>
            <a:endParaRPr sz="3000" dirty="0">
              <a:latin typeface="+mn-lt"/>
            </a:endParaRPr>
          </a:p>
          <a:p>
            <a:pPr marL="100013" indent="-100013" algn="l" defTabSz="457200">
              <a:buSzPct val="100000"/>
              <a:buChar char="•"/>
              <a:defRPr sz="3200">
                <a:latin typeface="Calibri"/>
                <a:ea typeface="Calibri"/>
                <a:cs typeface="Calibri"/>
                <a:sym typeface="Calibri"/>
              </a:defRPr>
            </a:pPr>
            <a:r>
              <a:rPr dirty="0">
                <a:latin typeface="+mn-lt"/>
              </a:rPr>
              <a:t> Two-year vocational programme</a:t>
            </a:r>
            <a:endParaRPr sz="3000" dirty="0">
              <a:latin typeface="+mn-lt"/>
            </a:endParaRPr>
          </a:p>
          <a:p>
            <a:pPr marL="100013" indent="-100013" algn="l" defTabSz="457200">
              <a:buSzPct val="100000"/>
              <a:buChar char="•"/>
              <a:defRPr sz="3200">
                <a:latin typeface="Calibri"/>
                <a:ea typeface="Calibri"/>
                <a:cs typeface="Calibri"/>
                <a:sym typeface="Calibri"/>
              </a:defRPr>
            </a:pPr>
            <a:r>
              <a:rPr dirty="0">
                <a:latin typeface="+mn-lt"/>
              </a:rPr>
              <a:t> 130 applications, 8 apprentices Dec 2016</a:t>
            </a:r>
            <a:endParaRPr sz="3000" dirty="0">
              <a:latin typeface="+mn-lt"/>
            </a:endParaRPr>
          </a:p>
          <a:p>
            <a:pPr marL="100013" indent="-100013" algn="l" defTabSz="457200">
              <a:buSzPct val="100000"/>
              <a:buChar char="•"/>
              <a:defRPr sz="3200">
                <a:latin typeface="Calibri"/>
                <a:ea typeface="Calibri"/>
                <a:cs typeface="Calibri"/>
                <a:sym typeface="Calibri"/>
              </a:defRPr>
            </a:pPr>
            <a:r>
              <a:rPr dirty="0">
                <a:latin typeface="+mn-lt"/>
              </a:rPr>
              <a:t> 150 applications in Round 2, Newport and Welsh Government</a:t>
            </a:r>
            <a:endParaRPr sz="3000" dirty="0">
              <a:latin typeface="+mn-lt"/>
            </a:endParaRPr>
          </a:p>
          <a:p>
            <a:pPr marL="100013" indent="-100013" algn="just" defTabSz="457200">
              <a:defRPr sz="3200">
                <a:latin typeface="Calibri"/>
                <a:ea typeface="Calibri"/>
                <a:cs typeface="Calibri"/>
                <a:sym typeface="Calibri"/>
              </a:defRPr>
            </a:pPr>
            <a:endParaRPr dirty="0">
              <a:latin typeface="+mn-lt"/>
            </a:endParaRPr>
          </a:p>
          <a:p>
            <a:pPr marL="100013" indent="-100013" algn="just" defTabSz="457200">
              <a:defRPr sz="3200" b="1">
                <a:solidFill>
                  <a:srgbClr val="2E7AA9"/>
                </a:solidFill>
                <a:latin typeface="Calibri"/>
                <a:ea typeface="Calibri"/>
                <a:cs typeface="Calibri"/>
                <a:sym typeface="Calibri"/>
              </a:defRPr>
            </a:pPr>
            <a:r>
              <a:rPr dirty="0">
                <a:latin typeface="+mn-lt"/>
              </a:rPr>
              <a:t>MSc Data Analytics for Government</a:t>
            </a:r>
            <a:endParaRPr sz="3000" dirty="0">
              <a:latin typeface="+mn-lt"/>
            </a:endParaRPr>
          </a:p>
          <a:p>
            <a:pPr marL="100013" indent="-100013" algn="l" defTabSz="457200">
              <a:buSzPct val="100000"/>
              <a:buChar char="•"/>
              <a:defRPr sz="3200">
                <a:latin typeface="Calibri"/>
                <a:ea typeface="Calibri"/>
                <a:cs typeface="Calibri"/>
                <a:sym typeface="Calibri"/>
              </a:defRPr>
            </a:pPr>
            <a:r>
              <a:rPr dirty="0">
                <a:latin typeface="+mn-lt"/>
              </a:rPr>
              <a:t> Developed with ONS Learning Academy and GSS Professional Support</a:t>
            </a:r>
            <a:endParaRPr sz="3000" dirty="0">
              <a:latin typeface="+mn-lt"/>
            </a:endParaRPr>
          </a:p>
          <a:p>
            <a:pPr marL="100013" indent="-100013" algn="l" defTabSz="457200">
              <a:buSzPct val="100000"/>
              <a:buChar char="•"/>
              <a:defRPr sz="3200">
                <a:latin typeface="Calibri"/>
                <a:ea typeface="Calibri"/>
                <a:cs typeface="Calibri"/>
                <a:sym typeface="Calibri"/>
              </a:defRPr>
            </a:pPr>
            <a:r>
              <a:rPr dirty="0">
                <a:latin typeface="+mn-lt"/>
              </a:rPr>
              <a:t> Dedicated Data Science pathway</a:t>
            </a:r>
            <a:endParaRPr sz="3000" dirty="0">
              <a:latin typeface="+mn-lt"/>
            </a:endParaRPr>
          </a:p>
          <a:p>
            <a:pPr marL="100013" indent="-100013" algn="l" defTabSz="457200">
              <a:buSzPct val="100000"/>
              <a:buChar char="•"/>
              <a:defRPr sz="3200">
                <a:latin typeface="Calibri"/>
                <a:ea typeface="Calibri"/>
                <a:cs typeface="Calibri"/>
                <a:sym typeface="Calibri"/>
              </a:defRPr>
            </a:pPr>
            <a:r>
              <a:rPr dirty="0">
                <a:latin typeface="+mn-lt"/>
              </a:rPr>
              <a:t> Multiple Academic partners</a:t>
            </a:r>
            <a:endParaRPr sz="3000" dirty="0">
              <a:latin typeface="+mn-lt"/>
            </a:endParaRPr>
          </a:p>
          <a:p>
            <a:pPr marL="100013" indent="-100013" algn="l" defTabSz="457200">
              <a:buSzPct val="100000"/>
              <a:buChar char="•"/>
              <a:defRPr sz="3200">
                <a:latin typeface="Calibri"/>
                <a:ea typeface="Calibri"/>
                <a:cs typeface="Calibri"/>
                <a:sym typeface="Calibri"/>
              </a:defRPr>
            </a:pPr>
            <a:r>
              <a:rPr dirty="0">
                <a:latin typeface="+mn-lt"/>
              </a:rPr>
              <a:t> First intake in September 2017</a:t>
            </a:r>
            <a:endParaRPr sz="3000" dirty="0">
              <a:latin typeface="+mn-lt"/>
            </a:endParaRPr>
          </a:p>
          <a:p>
            <a:pPr marL="100013" indent="-100013" algn="just" defTabSz="457200">
              <a:defRPr sz="3200">
                <a:latin typeface="Calibri"/>
                <a:ea typeface="Calibri"/>
                <a:cs typeface="Calibri"/>
                <a:sym typeface="Calibri"/>
              </a:defRPr>
            </a:pPr>
            <a:endParaRPr dirty="0">
              <a:latin typeface="+mn-lt"/>
            </a:endParaRPr>
          </a:p>
          <a:p>
            <a:pPr marL="100013" indent="-100013" algn="just" defTabSz="457200">
              <a:defRPr sz="3200" b="1">
                <a:solidFill>
                  <a:srgbClr val="2E7AA9"/>
                </a:solidFill>
                <a:latin typeface="Calibri"/>
                <a:ea typeface="Calibri"/>
                <a:cs typeface="Calibri"/>
                <a:sym typeface="Calibri"/>
              </a:defRPr>
            </a:pPr>
            <a:r>
              <a:rPr dirty="0">
                <a:latin typeface="+mn-lt"/>
              </a:rPr>
              <a:t>Data Science Accelerator</a:t>
            </a:r>
            <a:endParaRPr sz="3000" dirty="0">
              <a:latin typeface="+mn-lt"/>
            </a:endParaRPr>
          </a:p>
          <a:p>
            <a:pPr marL="100013" indent="-100013" algn="l" defTabSz="457200">
              <a:buSzPct val="100000"/>
              <a:buChar char="•"/>
              <a:defRPr sz="3200">
                <a:latin typeface="Calibri"/>
                <a:ea typeface="Calibri"/>
                <a:cs typeface="Calibri"/>
                <a:sym typeface="Calibri"/>
              </a:defRPr>
            </a:pPr>
            <a:r>
              <a:rPr dirty="0">
                <a:latin typeface="+mn-lt"/>
              </a:rPr>
              <a:t> Government Data Science Partnership with GDS and GO-Science</a:t>
            </a:r>
            <a:endParaRPr sz="3000" dirty="0">
              <a:latin typeface="+mn-lt"/>
            </a:endParaRPr>
          </a:p>
          <a:p>
            <a:pPr marL="100013" indent="-100013" algn="l" defTabSz="457200">
              <a:buSzPct val="100000"/>
              <a:buChar char="•"/>
              <a:defRPr sz="3200">
                <a:latin typeface="Calibri"/>
                <a:ea typeface="Calibri"/>
                <a:cs typeface="Calibri"/>
                <a:sym typeface="Calibri"/>
              </a:defRPr>
            </a:pPr>
            <a:r>
              <a:rPr dirty="0">
                <a:latin typeface="+mn-lt"/>
              </a:rPr>
              <a:t> 3-month programme</a:t>
            </a:r>
            <a:endParaRPr sz="3000" dirty="0">
              <a:latin typeface="+mn-lt"/>
            </a:endParaRPr>
          </a:p>
          <a:p>
            <a:pPr marL="100013" indent="-100013" algn="l" defTabSz="457200">
              <a:buSzPct val="100000"/>
              <a:buChar char="•"/>
              <a:defRPr sz="3200">
                <a:latin typeface="Calibri"/>
                <a:ea typeface="Calibri"/>
                <a:cs typeface="Calibri"/>
                <a:sym typeface="Calibri"/>
              </a:defRPr>
            </a:pPr>
            <a:r>
              <a:rPr dirty="0">
                <a:latin typeface="+mn-lt"/>
              </a:rPr>
              <a:t> Open to all Public Sector staff</a:t>
            </a:r>
            <a:endParaRPr sz="3000" dirty="0">
              <a:latin typeface="+mn-lt"/>
            </a:endParaRPr>
          </a:p>
          <a:p>
            <a:pPr marL="100013" indent="-100013" algn="l" defTabSz="457200">
              <a:buSzPct val="100000"/>
              <a:buChar char="•"/>
              <a:defRPr sz="3200">
                <a:latin typeface="Calibri"/>
                <a:ea typeface="Calibri"/>
                <a:cs typeface="Calibri"/>
                <a:sym typeface="Calibri"/>
              </a:defRPr>
            </a:pPr>
            <a:r>
              <a:rPr dirty="0">
                <a:latin typeface="+mn-lt"/>
              </a:rPr>
              <a:t> </a:t>
            </a:r>
            <a:r>
              <a:rPr lang="en-GB" dirty="0" smtClean="0">
                <a:latin typeface="+mn-lt"/>
              </a:rPr>
              <a:t>Wales / </a:t>
            </a:r>
            <a:r>
              <a:rPr dirty="0" smtClean="0">
                <a:latin typeface="+mn-lt"/>
              </a:rPr>
              <a:t>South-West </a:t>
            </a:r>
            <a:r>
              <a:rPr dirty="0">
                <a:latin typeface="+mn-lt"/>
              </a:rPr>
              <a:t>Hub @ Data Science Campus</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11.jpeg"/>
          <p:cNvPicPr>
            <a:picLocks noChangeAspect="1"/>
          </p:cNvPicPr>
          <p:nvPr/>
        </p:nvPicPr>
        <p:blipFill>
          <a:blip r:embed="rId2" cstate="print">
            <a:extLst/>
          </a:blip>
          <a:srcRect r="16667"/>
          <a:stretch>
            <a:fillRect/>
          </a:stretch>
        </p:blipFill>
        <p:spPr>
          <a:xfrm>
            <a:off x="4064000" y="0"/>
            <a:ext cx="20320000" cy="13716000"/>
          </a:xfrm>
          <a:prstGeom prst="rect">
            <a:avLst/>
          </a:prstGeom>
          <a:ln w="12700">
            <a:miter lim="400000"/>
          </a:ln>
        </p:spPr>
      </p:pic>
      <p:sp>
        <p:nvSpPr>
          <p:cNvPr id="185" name="Shape 185"/>
          <p:cNvSpPr/>
          <p:nvPr/>
        </p:nvSpPr>
        <p:spPr>
          <a:xfrm>
            <a:off x="16262015" y="12812773"/>
            <a:ext cx="8010204"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r">
              <a:defRPr sz="2400" b="1">
                <a:solidFill>
                  <a:srgbClr val="FFFFFF"/>
                </a:solidFill>
                <a:latin typeface="Calibri"/>
                <a:ea typeface="Calibri"/>
                <a:cs typeface="Calibri"/>
                <a:sym typeface="Calibri"/>
              </a:defRPr>
            </a:lvl1pPr>
          </a:lstStyle>
          <a:p>
            <a:r>
              <a:rPr dirty="0">
                <a:latin typeface="+mn-lt"/>
              </a:rPr>
              <a:t>Data Science Campus data scientists collaborating with colleagues at the Alan Turing Institute, Jan 2017</a:t>
            </a:r>
          </a:p>
        </p:txBody>
      </p:sp>
      <p:grpSp>
        <p:nvGrpSpPr>
          <p:cNvPr id="190" name="Group 190"/>
          <p:cNvGrpSpPr/>
          <p:nvPr/>
        </p:nvGrpSpPr>
        <p:grpSpPr>
          <a:xfrm>
            <a:off x="-25401" y="-95556"/>
            <a:ext cx="10885591" cy="13907112"/>
            <a:chOff x="0" y="-1"/>
            <a:chExt cx="10885589" cy="13907110"/>
          </a:xfrm>
        </p:grpSpPr>
        <p:grpSp>
          <p:nvGrpSpPr>
            <p:cNvPr id="188" name="Group 188"/>
            <p:cNvGrpSpPr/>
            <p:nvPr/>
          </p:nvGrpSpPr>
          <p:grpSpPr>
            <a:xfrm>
              <a:off x="-1" y="-2"/>
              <a:ext cx="10885591" cy="13907112"/>
              <a:chOff x="0" y="0"/>
              <a:chExt cx="10885589" cy="13907110"/>
            </a:xfrm>
          </p:grpSpPr>
          <p:sp>
            <p:nvSpPr>
              <p:cNvPr id="186" name="Shape 186"/>
              <p:cNvSpPr/>
              <p:nvPr/>
            </p:nvSpPr>
            <p:spPr>
              <a:xfrm rot="5400000">
                <a:off x="2741755" y="5763276"/>
                <a:ext cx="13907112" cy="2380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noFill/>
                <a:miter lim="400000"/>
              </a:ln>
              <a:effectLst/>
            </p:spPr>
            <p:txBody>
              <a:bodyPr wrap="square" lIns="50800" tIns="50800" rIns="50800" bIns="50800" numCol="1" anchor="ctr">
                <a:noAutofit/>
              </a:bodyPr>
              <a:lstStyle/>
              <a:p>
                <a:pPr>
                  <a:defRPr sz="3200"/>
                </a:pPr>
                <a:endParaRPr/>
              </a:p>
            </p:txBody>
          </p:sp>
          <p:sp>
            <p:nvSpPr>
              <p:cNvPr id="187" name="Shape 187"/>
              <p:cNvSpPr/>
              <p:nvPr/>
            </p:nvSpPr>
            <p:spPr>
              <a:xfrm>
                <a:off x="-1" y="95553"/>
                <a:ext cx="8559307" cy="1371600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pic>
          <p:nvPicPr>
            <p:cNvPr id="189" name="image6.png"/>
            <p:cNvPicPr>
              <a:picLocks noChangeAspect="1"/>
            </p:cNvPicPr>
            <p:nvPr/>
          </p:nvPicPr>
          <p:blipFill>
            <a:blip r:embed="rId3" cstate="print">
              <a:extLst/>
            </a:blip>
            <a:stretch>
              <a:fillRect/>
            </a:stretch>
          </p:blipFill>
          <p:spPr>
            <a:xfrm>
              <a:off x="69849" y="120953"/>
              <a:ext cx="1485901" cy="1473202"/>
            </a:xfrm>
            <a:prstGeom prst="rect">
              <a:avLst/>
            </a:prstGeom>
            <a:ln w="12700" cap="flat">
              <a:noFill/>
              <a:miter lim="400000"/>
            </a:ln>
            <a:effectLst/>
          </p:spPr>
        </p:pic>
      </p:grpSp>
      <p:sp>
        <p:nvSpPr>
          <p:cNvPr id="191" name="Shape 191"/>
          <p:cNvSpPr/>
          <p:nvPr/>
        </p:nvSpPr>
        <p:spPr>
          <a:xfrm>
            <a:off x="559976" y="1945638"/>
            <a:ext cx="8175639" cy="1066753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100013" indent="-100013" algn="just" defTabSz="457200">
              <a:defRPr sz="4400" b="1">
                <a:solidFill>
                  <a:srgbClr val="2E7AA9"/>
                </a:solidFill>
                <a:latin typeface="Calibri"/>
                <a:ea typeface="Calibri"/>
                <a:cs typeface="Calibri"/>
                <a:sym typeface="Calibri"/>
              </a:defRPr>
            </a:pPr>
            <a:r>
              <a:rPr dirty="0">
                <a:latin typeface="+mn-lt"/>
              </a:rPr>
              <a:t>Data Science for Public Good</a:t>
            </a:r>
            <a:endParaRPr sz="4000" dirty="0">
              <a:latin typeface="+mn-lt"/>
            </a:endParaRPr>
          </a:p>
          <a:p>
            <a:pPr marL="100013" indent="-100013" algn="just" defTabSz="457200">
              <a:lnSpc>
                <a:spcPct val="120000"/>
              </a:lnSpc>
              <a:defRPr sz="3600" b="1">
                <a:solidFill>
                  <a:srgbClr val="2E7AA9"/>
                </a:solidFill>
                <a:latin typeface="Calibri"/>
                <a:ea typeface="Calibri"/>
                <a:cs typeface="Calibri"/>
                <a:sym typeface="Calibri"/>
              </a:defRPr>
            </a:pPr>
            <a:endParaRPr dirty="0">
              <a:latin typeface="+mn-lt"/>
            </a:endParaRPr>
          </a:p>
          <a:p>
            <a:pPr algn="l" defTabSz="457200">
              <a:lnSpc>
                <a:spcPct val="120000"/>
              </a:lnSpc>
              <a:defRPr sz="3200">
                <a:latin typeface="Calibri"/>
                <a:ea typeface="Calibri"/>
                <a:cs typeface="Calibri"/>
                <a:sym typeface="Calibri"/>
              </a:defRPr>
            </a:pPr>
            <a:r>
              <a:rPr dirty="0">
                <a:latin typeface="+mn-lt"/>
              </a:rPr>
              <a:t>Research activities </a:t>
            </a:r>
            <a:r>
              <a:rPr lang="en-GB" dirty="0" smtClean="0">
                <a:latin typeface="+mn-lt"/>
              </a:rPr>
              <a:t>started</a:t>
            </a:r>
            <a:r>
              <a:rPr dirty="0" smtClean="0">
                <a:latin typeface="+mn-lt"/>
              </a:rPr>
              <a:t> </a:t>
            </a:r>
            <a:r>
              <a:rPr dirty="0">
                <a:latin typeface="+mn-lt"/>
              </a:rPr>
              <a:t>in September 2016 under five core themes:</a:t>
            </a:r>
            <a:endParaRPr sz="3000" dirty="0">
              <a:latin typeface="+mn-lt"/>
            </a:endParaRPr>
          </a:p>
          <a:p>
            <a:pPr algn="l" defTabSz="457200">
              <a:lnSpc>
                <a:spcPct val="120000"/>
              </a:lnSpc>
              <a:defRPr sz="3200">
                <a:latin typeface="Calibri"/>
                <a:ea typeface="Calibri"/>
                <a:cs typeface="Calibri"/>
                <a:sym typeface="Calibri"/>
              </a:defRPr>
            </a:pPr>
            <a:endParaRPr dirty="0">
              <a:latin typeface="+mn-lt"/>
            </a:endParaRPr>
          </a:p>
          <a:p>
            <a:pPr lvl="1" indent="457198" algn="just" defTabSz="457200">
              <a:lnSpc>
                <a:spcPct val="120000"/>
              </a:lnSpc>
              <a:defRPr sz="3600" b="1">
                <a:solidFill>
                  <a:srgbClr val="2E7AA9"/>
                </a:solidFill>
                <a:latin typeface="Calibri"/>
                <a:ea typeface="Calibri"/>
                <a:cs typeface="Calibri"/>
                <a:sym typeface="Calibri"/>
              </a:defRPr>
            </a:pPr>
            <a:r>
              <a:rPr dirty="0">
                <a:latin typeface="+mn-lt"/>
              </a:rPr>
              <a:t>Economic Statistics</a:t>
            </a:r>
            <a:endParaRPr sz="3200" dirty="0">
              <a:latin typeface="+mn-lt"/>
            </a:endParaRPr>
          </a:p>
          <a:p>
            <a:pPr marL="557212" lvl="1" indent="-100012" algn="l" defTabSz="457200">
              <a:lnSpc>
                <a:spcPct val="120000"/>
              </a:lnSpc>
              <a:buSzPct val="100000"/>
              <a:buChar char="•"/>
              <a:defRPr sz="3200">
                <a:latin typeface="Calibri"/>
                <a:ea typeface="Calibri"/>
                <a:cs typeface="Calibri"/>
                <a:sym typeface="Calibri"/>
              </a:defRPr>
            </a:pPr>
            <a:r>
              <a:rPr dirty="0">
                <a:latin typeface="+mn-lt"/>
              </a:rPr>
              <a:t> The Evolving Economy</a:t>
            </a:r>
          </a:p>
          <a:p>
            <a:pPr marL="557212" lvl="1" indent="-100012" algn="l" defTabSz="457200">
              <a:lnSpc>
                <a:spcPct val="120000"/>
              </a:lnSpc>
              <a:buSzPct val="100000"/>
              <a:buChar char="•"/>
              <a:defRPr sz="3200">
                <a:latin typeface="Calibri"/>
                <a:ea typeface="Calibri"/>
                <a:cs typeface="Calibri"/>
                <a:sym typeface="Calibri"/>
              </a:defRPr>
            </a:pPr>
            <a:r>
              <a:rPr dirty="0">
                <a:latin typeface="+mn-lt"/>
              </a:rPr>
              <a:t> UK in a Global Context</a:t>
            </a:r>
          </a:p>
          <a:p>
            <a:pPr lvl="1" indent="457198" algn="just" defTabSz="457200">
              <a:lnSpc>
                <a:spcPct val="120000"/>
              </a:lnSpc>
              <a:defRPr sz="3600" b="1">
                <a:solidFill>
                  <a:srgbClr val="2E7AA9"/>
                </a:solidFill>
                <a:latin typeface="Calibri"/>
                <a:ea typeface="Calibri"/>
                <a:cs typeface="Calibri"/>
                <a:sym typeface="Calibri"/>
              </a:defRPr>
            </a:pPr>
            <a:r>
              <a:rPr dirty="0">
                <a:latin typeface="+mn-lt"/>
              </a:rPr>
              <a:t>Social Data</a:t>
            </a:r>
            <a:endParaRPr sz="3200" dirty="0">
              <a:latin typeface="+mn-lt"/>
            </a:endParaRPr>
          </a:p>
          <a:p>
            <a:pPr marL="557212" lvl="1" indent="-100012" algn="l" defTabSz="457200">
              <a:lnSpc>
                <a:spcPct val="120000"/>
              </a:lnSpc>
              <a:buSzPct val="100000"/>
              <a:buChar char="•"/>
              <a:defRPr sz="3200">
                <a:latin typeface="Calibri"/>
                <a:ea typeface="Calibri"/>
                <a:cs typeface="Calibri"/>
                <a:sym typeface="Calibri"/>
              </a:defRPr>
            </a:pPr>
            <a:r>
              <a:rPr dirty="0">
                <a:latin typeface="+mn-lt"/>
              </a:rPr>
              <a:t> Urban and Rural</a:t>
            </a:r>
          </a:p>
          <a:p>
            <a:pPr marL="557212" lvl="1" indent="-100012" algn="l" defTabSz="457200">
              <a:lnSpc>
                <a:spcPct val="120000"/>
              </a:lnSpc>
              <a:buSzPct val="100000"/>
              <a:buChar char="•"/>
              <a:defRPr sz="3200">
                <a:latin typeface="Calibri"/>
                <a:ea typeface="Calibri"/>
                <a:cs typeface="Calibri"/>
                <a:sym typeface="Calibri"/>
              </a:defRPr>
            </a:pPr>
            <a:r>
              <a:rPr dirty="0">
                <a:latin typeface="+mn-lt"/>
              </a:rPr>
              <a:t> Society</a:t>
            </a:r>
          </a:p>
          <a:p>
            <a:pPr lvl="1" indent="457198" algn="just" defTabSz="457200">
              <a:lnSpc>
                <a:spcPct val="120000"/>
              </a:lnSpc>
              <a:defRPr sz="3600" b="1">
                <a:solidFill>
                  <a:srgbClr val="2E7AA9"/>
                </a:solidFill>
                <a:latin typeface="Calibri"/>
                <a:ea typeface="Calibri"/>
                <a:cs typeface="Calibri"/>
                <a:sym typeface="Calibri"/>
              </a:defRPr>
            </a:pPr>
            <a:r>
              <a:rPr dirty="0">
                <a:latin typeface="+mn-lt"/>
              </a:rPr>
              <a:t>Sustainable Development Goals</a:t>
            </a:r>
            <a:endParaRPr sz="3200" dirty="0">
              <a:latin typeface="+mn-lt"/>
            </a:endParaRPr>
          </a:p>
          <a:p>
            <a:pPr marL="557212" lvl="1" indent="-100012" algn="l" defTabSz="457200">
              <a:lnSpc>
                <a:spcPct val="120000"/>
              </a:lnSpc>
              <a:buSzPct val="100000"/>
              <a:buChar char="•"/>
              <a:defRPr sz="3600">
                <a:latin typeface="Calibri"/>
                <a:ea typeface="Calibri"/>
                <a:cs typeface="Calibri"/>
                <a:sym typeface="Calibri"/>
              </a:defRPr>
            </a:pPr>
            <a:r>
              <a:rPr dirty="0">
                <a:latin typeface="+mn-lt"/>
              </a:rPr>
              <a:t> </a:t>
            </a:r>
            <a:r>
              <a:rPr sz="3200" dirty="0">
                <a:latin typeface="+mn-lt"/>
              </a:rPr>
              <a:t>Sustainability </a:t>
            </a:r>
          </a:p>
          <a:p>
            <a:pPr algn="l" defTabSz="457200">
              <a:lnSpc>
                <a:spcPct val="120000"/>
              </a:lnSpc>
              <a:defRPr sz="3600">
                <a:latin typeface="Calibri"/>
                <a:ea typeface="Calibri"/>
                <a:cs typeface="Calibri"/>
                <a:sym typeface="Calibri"/>
              </a:defRPr>
            </a:pPr>
            <a:endParaRPr dirty="0">
              <a:latin typeface="+mn-lt"/>
            </a:endParaRPr>
          </a:p>
          <a:p>
            <a:pPr algn="l" defTabSz="457200">
              <a:lnSpc>
                <a:spcPct val="120000"/>
              </a:lnSpc>
              <a:defRPr sz="3200">
                <a:latin typeface="Calibri"/>
                <a:ea typeface="Calibri"/>
                <a:cs typeface="Calibri"/>
                <a:sym typeface="Calibri"/>
              </a:defRPr>
            </a:pPr>
            <a:r>
              <a:rPr lang="en-GB" dirty="0" smtClean="0">
                <a:latin typeface="+mn-lt"/>
              </a:rPr>
              <a:t>8</a:t>
            </a:r>
            <a:r>
              <a:rPr dirty="0" smtClean="0">
                <a:latin typeface="+mn-lt"/>
              </a:rPr>
              <a:t> </a:t>
            </a:r>
            <a:r>
              <a:rPr dirty="0">
                <a:latin typeface="+mn-lt"/>
              </a:rPr>
              <a:t>research projects are underway and two rapid prototyping data dissemination tools have been built for partners</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image12.jpeg"/>
          <p:cNvPicPr>
            <a:picLocks noChangeAspect="1"/>
          </p:cNvPicPr>
          <p:nvPr/>
        </p:nvPicPr>
        <p:blipFill>
          <a:blip r:embed="rId2" cstate="print">
            <a:extLst/>
          </a:blip>
          <a:srcRect r="20911"/>
          <a:stretch>
            <a:fillRect/>
          </a:stretch>
        </p:blipFill>
        <p:spPr>
          <a:xfrm>
            <a:off x="8085872" y="0"/>
            <a:ext cx="16298130" cy="13716000"/>
          </a:xfrm>
          <a:prstGeom prst="rect">
            <a:avLst/>
          </a:prstGeom>
          <a:ln w="12700">
            <a:miter lim="400000"/>
          </a:ln>
        </p:spPr>
      </p:pic>
      <p:grpSp>
        <p:nvGrpSpPr>
          <p:cNvPr id="198" name="Group 198"/>
          <p:cNvGrpSpPr/>
          <p:nvPr/>
        </p:nvGrpSpPr>
        <p:grpSpPr>
          <a:xfrm>
            <a:off x="-25401" y="-95556"/>
            <a:ext cx="10885591" cy="13907112"/>
            <a:chOff x="0" y="-1"/>
            <a:chExt cx="10885589" cy="13907110"/>
          </a:xfrm>
        </p:grpSpPr>
        <p:grpSp>
          <p:nvGrpSpPr>
            <p:cNvPr id="196" name="Group 196"/>
            <p:cNvGrpSpPr/>
            <p:nvPr/>
          </p:nvGrpSpPr>
          <p:grpSpPr>
            <a:xfrm>
              <a:off x="-1" y="-2"/>
              <a:ext cx="10885591" cy="13907112"/>
              <a:chOff x="0" y="0"/>
              <a:chExt cx="10885589" cy="13907110"/>
            </a:xfrm>
          </p:grpSpPr>
          <p:sp>
            <p:nvSpPr>
              <p:cNvPr id="194" name="Shape 194"/>
              <p:cNvSpPr/>
              <p:nvPr/>
            </p:nvSpPr>
            <p:spPr>
              <a:xfrm rot="5400000">
                <a:off x="2741755" y="5763276"/>
                <a:ext cx="13907112" cy="2380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noFill/>
                <a:miter lim="400000"/>
              </a:ln>
              <a:effectLst/>
            </p:spPr>
            <p:txBody>
              <a:bodyPr wrap="square" lIns="50800" tIns="50800" rIns="50800" bIns="50800" numCol="1" anchor="ctr">
                <a:noAutofit/>
              </a:bodyPr>
              <a:lstStyle/>
              <a:p>
                <a:pPr>
                  <a:defRPr sz="3200"/>
                </a:pPr>
                <a:endParaRPr/>
              </a:p>
            </p:txBody>
          </p:sp>
          <p:sp>
            <p:nvSpPr>
              <p:cNvPr id="195" name="Shape 195"/>
              <p:cNvSpPr/>
              <p:nvPr/>
            </p:nvSpPr>
            <p:spPr>
              <a:xfrm>
                <a:off x="-1" y="95553"/>
                <a:ext cx="8559307" cy="1371600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pic>
          <p:nvPicPr>
            <p:cNvPr id="197" name="image6.png"/>
            <p:cNvPicPr>
              <a:picLocks noChangeAspect="1"/>
            </p:cNvPicPr>
            <p:nvPr/>
          </p:nvPicPr>
          <p:blipFill>
            <a:blip r:embed="rId3" cstate="print">
              <a:extLst/>
            </a:blip>
            <a:stretch>
              <a:fillRect/>
            </a:stretch>
          </p:blipFill>
          <p:spPr>
            <a:xfrm>
              <a:off x="69849" y="120953"/>
              <a:ext cx="1485901" cy="1473202"/>
            </a:xfrm>
            <a:prstGeom prst="rect">
              <a:avLst/>
            </a:prstGeom>
            <a:ln w="12700" cap="flat">
              <a:noFill/>
              <a:miter lim="400000"/>
            </a:ln>
            <a:effectLst/>
          </p:spPr>
        </p:pic>
      </p:grpSp>
      <p:sp>
        <p:nvSpPr>
          <p:cNvPr id="199" name="Shape 199"/>
          <p:cNvSpPr/>
          <p:nvPr/>
        </p:nvSpPr>
        <p:spPr>
          <a:xfrm>
            <a:off x="495300" y="1929128"/>
            <a:ext cx="8123412" cy="1076602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00013" indent="-100013" algn="just" defTabSz="457200">
              <a:lnSpc>
                <a:spcPct val="120000"/>
              </a:lnSpc>
              <a:defRPr sz="3400" b="1">
                <a:solidFill>
                  <a:srgbClr val="2E7AA9"/>
                </a:solidFill>
                <a:latin typeface="Calibri"/>
                <a:ea typeface="Calibri"/>
                <a:cs typeface="Calibri"/>
                <a:sym typeface="Calibri"/>
              </a:defRPr>
            </a:pPr>
            <a:r>
              <a:rPr dirty="0">
                <a:latin typeface="+mn-lt"/>
              </a:rPr>
              <a:t>Research Partnerships</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a:t>
            </a:r>
            <a:r>
              <a:rPr dirty="0" err="1">
                <a:latin typeface="+mn-lt"/>
              </a:rPr>
              <a:t>MoUs</a:t>
            </a:r>
            <a:r>
              <a:rPr dirty="0">
                <a:latin typeface="+mn-lt"/>
              </a:rPr>
              <a:t> agreed with multiple research partners including universities, research institutes and international stats </a:t>
            </a:r>
            <a:r>
              <a:rPr dirty="0" smtClean="0">
                <a:latin typeface="+mn-lt"/>
              </a:rPr>
              <a:t>authorities</a:t>
            </a:r>
            <a:endParaRPr dirty="0">
              <a:latin typeface="+mn-lt"/>
            </a:endParaRPr>
          </a:p>
          <a:p>
            <a:pPr algn="l" defTabSz="457200">
              <a:lnSpc>
                <a:spcPct val="120000"/>
              </a:lnSpc>
              <a:defRPr sz="3400">
                <a:latin typeface="Calibri"/>
                <a:ea typeface="Calibri"/>
                <a:cs typeface="Calibri"/>
                <a:sym typeface="Calibri"/>
              </a:defRPr>
            </a:pPr>
            <a:endParaRPr dirty="0">
              <a:latin typeface="+mn-lt"/>
            </a:endParaRPr>
          </a:p>
          <a:p>
            <a:pPr marL="100013" indent="-100013" algn="just" defTabSz="457200">
              <a:lnSpc>
                <a:spcPct val="120000"/>
              </a:lnSpc>
              <a:defRPr sz="3400" b="1">
                <a:solidFill>
                  <a:srgbClr val="2E7AA9"/>
                </a:solidFill>
                <a:latin typeface="Calibri"/>
                <a:ea typeface="Calibri"/>
                <a:cs typeface="Calibri"/>
                <a:sym typeface="Calibri"/>
              </a:defRPr>
            </a:pPr>
            <a:r>
              <a:rPr dirty="0">
                <a:latin typeface="+mn-lt"/>
              </a:rPr>
              <a:t>Research Funding</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Bursaries for 7 MSc candidates in Data Science from October 2016</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PhD co-funding with partner universities from April 2017</a:t>
            </a:r>
          </a:p>
          <a:p>
            <a:pPr algn="l" defTabSz="457200">
              <a:lnSpc>
                <a:spcPct val="120000"/>
              </a:lnSpc>
              <a:defRPr sz="3400">
                <a:latin typeface="Calibri"/>
                <a:ea typeface="Calibri"/>
                <a:cs typeface="Calibri"/>
                <a:sym typeface="Calibri"/>
              </a:defRPr>
            </a:pPr>
            <a:endParaRPr dirty="0">
              <a:latin typeface="+mn-lt"/>
            </a:endParaRPr>
          </a:p>
          <a:p>
            <a:pPr marL="100013" indent="-100013" algn="just" defTabSz="457200">
              <a:lnSpc>
                <a:spcPct val="120000"/>
              </a:lnSpc>
              <a:defRPr sz="3400" b="1">
                <a:solidFill>
                  <a:srgbClr val="2E7AA9"/>
                </a:solidFill>
                <a:latin typeface="Calibri"/>
                <a:ea typeface="Calibri"/>
                <a:cs typeface="Calibri"/>
                <a:sym typeface="Calibri"/>
              </a:defRPr>
            </a:pPr>
            <a:r>
              <a:rPr dirty="0">
                <a:latin typeface="+mn-lt"/>
              </a:rPr>
              <a:t>Public Sector Partnerships</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Collaborations with national and devolved government including Cabinet Office, DEFRA, DCMS, DFID and Welsh </a:t>
            </a:r>
            <a:r>
              <a:rPr dirty="0" smtClean="0">
                <a:latin typeface="+mn-lt"/>
              </a:rPr>
              <a:t>Government</a:t>
            </a:r>
            <a:endParaRPr dirty="0">
              <a:latin typeface="+mn-lt"/>
            </a:endParaRPr>
          </a:p>
        </p:txBody>
      </p:sp>
      <p:sp>
        <p:nvSpPr>
          <p:cNvPr id="200" name="Shape 200"/>
          <p:cNvSpPr/>
          <p:nvPr/>
        </p:nvSpPr>
        <p:spPr>
          <a:xfrm>
            <a:off x="15790825" y="12812773"/>
            <a:ext cx="8481394"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r">
              <a:defRPr sz="2400" b="1">
                <a:latin typeface="Calibri"/>
                <a:ea typeface="Calibri"/>
                <a:cs typeface="Calibri"/>
                <a:sym typeface="Calibri"/>
              </a:defRPr>
            </a:lvl1pPr>
          </a:lstStyle>
          <a:p>
            <a:r>
              <a:rPr dirty="0">
                <a:latin typeface="+mn-lt"/>
              </a:rPr>
              <a:t>Alan Turing Institute Director Professor Andrew Blake and National Statistician John </a:t>
            </a:r>
            <a:r>
              <a:rPr dirty="0" err="1">
                <a:latin typeface="+mn-lt"/>
              </a:rPr>
              <a:t>Pullinger</a:t>
            </a:r>
            <a:r>
              <a:rPr dirty="0">
                <a:latin typeface="+mn-lt"/>
              </a:rPr>
              <a:t>, December 2016  </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image13.jpeg"/>
          <p:cNvPicPr>
            <a:picLocks noChangeAspect="1"/>
          </p:cNvPicPr>
          <p:nvPr/>
        </p:nvPicPr>
        <p:blipFill>
          <a:blip r:embed="rId2" cstate="print">
            <a:extLst/>
          </a:blip>
          <a:srcRect r="13021"/>
          <a:stretch>
            <a:fillRect/>
          </a:stretch>
        </p:blipFill>
        <p:spPr>
          <a:xfrm>
            <a:off x="3175000" y="0"/>
            <a:ext cx="21209000" cy="13716000"/>
          </a:xfrm>
          <a:prstGeom prst="rect">
            <a:avLst/>
          </a:prstGeom>
          <a:ln w="12700">
            <a:miter lim="400000"/>
          </a:ln>
        </p:spPr>
      </p:pic>
      <p:sp>
        <p:nvSpPr>
          <p:cNvPr id="203" name="Shape 203"/>
          <p:cNvSpPr/>
          <p:nvPr/>
        </p:nvSpPr>
        <p:spPr>
          <a:xfrm>
            <a:off x="15936416" y="12812773"/>
            <a:ext cx="8335803"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r">
              <a:defRPr sz="2400" b="1">
                <a:solidFill>
                  <a:srgbClr val="FFFFFF"/>
                </a:solidFill>
                <a:latin typeface="Calibri"/>
                <a:ea typeface="Calibri"/>
                <a:cs typeface="Calibri"/>
                <a:sym typeface="Calibri"/>
              </a:defRPr>
            </a:pPr>
            <a:r>
              <a:rPr dirty="0">
                <a:latin typeface="+mn-lt"/>
              </a:rPr>
              <a:t>UKSA Chair Sir Andrew </a:t>
            </a:r>
            <a:r>
              <a:rPr dirty="0" err="1">
                <a:latin typeface="+mn-lt"/>
              </a:rPr>
              <a:t>Dilnot</a:t>
            </a:r>
            <a:r>
              <a:rPr dirty="0">
                <a:latin typeface="+mn-lt"/>
              </a:rPr>
              <a:t> tours the Campus with </a:t>
            </a:r>
            <a:br>
              <a:rPr dirty="0">
                <a:latin typeface="+mn-lt"/>
              </a:rPr>
            </a:br>
            <a:r>
              <a:rPr dirty="0">
                <a:latin typeface="+mn-lt"/>
              </a:rPr>
              <a:t>Scott Howell, Jason Ryan and Tom Smith, March 2017</a:t>
            </a:r>
          </a:p>
        </p:txBody>
      </p:sp>
      <p:grpSp>
        <p:nvGrpSpPr>
          <p:cNvPr id="208" name="Group 208"/>
          <p:cNvGrpSpPr/>
          <p:nvPr/>
        </p:nvGrpSpPr>
        <p:grpSpPr>
          <a:xfrm>
            <a:off x="-25401" y="-95556"/>
            <a:ext cx="10885591" cy="13907112"/>
            <a:chOff x="0" y="-1"/>
            <a:chExt cx="10885589" cy="13907110"/>
          </a:xfrm>
        </p:grpSpPr>
        <p:grpSp>
          <p:nvGrpSpPr>
            <p:cNvPr id="206" name="Group 206"/>
            <p:cNvGrpSpPr/>
            <p:nvPr/>
          </p:nvGrpSpPr>
          <p:grpSpPr>
            <a:xfrm>
              <a:off x="-1" y="-2"/>
              <a:ext cx="10885591" cy="13907112"/>
              <a:chOff x="0" y="0"/>
              <a:chExt cx="10885589" cy="13907110"/>
            </a:xfrm>
          </p:grpSpPr>
          <p:sp>
            <p:nvSpPr>
              <p:cNvPr id="204" name="Shape 204"/>
              <p:cNvSpPr/>
              <p:nvPr/>
            </p:nvSpPr>
            <p:spPr>
              <a:xfrm rot="5400000">
                <a:off x="2741755" y="5763276"/>
                <a:ext cx="13907112" cy="2380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noFill/>
                <a:miter lim="400000"/>
              </a:ln>
              <a:effectLst/>
            </p:spPr>
            <p:txBody>
              <a:bodyPr wrap="square" lIns="50800" tIns="50800" rIns="50800" bIns="50800" numCol="1" anchor="ctr">
                <a:noAutofit/>
              </a:bodyPr>
              <a:lstStyle/>
              <a:p>
                <a:pPr>
                  <a:defRPr sz="3200"/>
                </a:pPr>
                <a:endParaRPr/>
              </a:p>
            </p:txBody>
          </p:sp>
          <p:sp>
            <p:nvSpPr>
              <p:cNvPr id="205" name="Shape 205"/>
              <p:cNvSpPr/>
              <p:nvPr/>
            </p:nvSpPr>
            <p:spPr>
              <a:xfrm>
                <a:off x="-1" y="95553"/>
                <a:ext cx="8559307" cy="1371600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pic>
          <p:nvPicPr>
            <p:cNvPr id="207" name="image6.png"/>
            <p:cNvPicPr>
              <a:picLocks noChangeAspect="1"/>
            </p:cNvPicPr>
            <p:nvPr/>
          </p:nvPicPr>
          <p:blipFill>
            <a:blip r:embed="rId3" cstate="print">
              <a:extLst/>
            </a:blip>
            <a:stretch>
              <a:fillRect/>
            </a:stretch>
          </p:blipFill>
          <p:spPr>
            <a:xfrm>
              <a:off x="69849" y="120953"/>
              <a:ext cx="1485901" cy="1473202"/>
            </a:xfrm>
            <a:prstGeom prst="rect">
              <a:avLst/>
            </a:prstGeom>
            <a:ln w="12700" cap="flat">
              <a:noFill/>
              <a:miter lim="400000"/>
            </a:ln>
            <a:effectLst/>
          </p:spPr>
        </p:pic>
      </p:grpSp>
      <p:sp>
        <p:nvSpPr>
          <p:cNvPr id="209" name="Shape 209"/>
          <p:cNvSpPr/>
          <p:nvPr/>
        </p:nvSpPr>
        <p:spPr>
          <a:xfrm>
            <a:off x="475555" y="2505708"/>
            <a:ext cx="8507091" cy="101135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00013" indent="-100013" algn="just" defTabSz="457200">
              <a:defRPr sz="4000" b="1">
                <a:solidFill>
                  <a:srgbClr val="2E7AA9"/>
                </a:solidFill>
                <a:latin typeface="Calibri"/>
                <a:ea typeface="Calibri"/>
                <a:cs typeface="Calibri"/>
                <a:sym typeface="Calibri"/>
              </a:defRPr>
            </a:pPr>
            <a:r>
              <a:rPr dirty="0">
                <a:latin typeface="+mn-lt"/>
              </a:rPr>
              <a:t>Building the Data Science Campus</a:t>
            </a:r>
          </a:p>
          <a:p>
            <a:pPr marL="100013" indent="-100013" algn="just" defTabSz="457200">
              <a:defRPr sz="4000" b="1">
                <a:solidFill>
                  <a:srgbClr val="2E7AA9"/>
                </a:solidFill>
                <a:latin typeface="Calibri"/>
                <a:ea typeface="Calibri"/>
                <a:cs typeface="Calibri"/>
                <a:sym typeface="Calibri"/>
              </a:defRPr>
            </a:pPr>
            <a:r>
              <a:rPr dirty="0">
                <a:latin typeface="+mn-lt"/>
              </a:rPr>
              <a:t> </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Funding approved in Mar 2016</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Start-up team in place in Jul 2016</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a:t>
            </a:r>
            <a:r>
              <a:rPr lang="en-GB" dirty="0" smtClean="0">
                <a:latin typeface="+mn-lt"/>
              </a:rPr>
              <a:t>Temporary Campus open Aug 2016</a:t>
            </a:r>
          </a:p>
          <a:p>
            <a:pPr marL="100013" indent="-100013" algn="l" defTabSz="457200">
              <a:lnSpc>
                <a:spcPct val="120000"/>
              </a:lnSpc>
              <a:buSzPct val="100000"/>
              <a:buChar char="•"/>
              <a:defRPr sz="3400">
                <a:latin typeface="Calibri"/>
                <a:ea typeface="Calibri"/>
                <a:cs typeface="Calibri"/>
                <a:sym typeface="Calibri"/>
              </a:defRPr>
            </a:pPr>
            <a:r>
              <a:rPr lang="en-GB" dirty="0" smtClean="0">
                <a:latin typeface="+mn-lt"/>
              </a:rPr>
              <a:t> </a:t>
            </a:r>
            <a:r>
              <a:rPr dirty="0" smtClean="0">
                <a:latin typeface="+mn-lt"/>
              </a:rPr>
              <a:t>1st </a:t>
            </a:r>
            <a:r>
              <a:rPr dirty="0">
                <a:latin typeface="+mn-lt"/>
              </a:rPr>
              <a:t>Data Scientist in Aug 2016</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1st Academic Manager in Sep 2016</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Research commenced in Sep 2016</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1st Apprentices in Nov 2016</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1st </a:t>
            </a:r>
            <a:r>
              <a:rPr lang="en-GB" dirty="0" smtClean="0">
                <a:latin typeface="+mn-lt"/>
              </a:rPr>
              <a:t>research output </a:t>
            </a:r>
            <a:r>
              <a:rPr dirty="0" smtClean="0">
                <a:latin typeface="+mn-lt"/>
              </a:rPr>
              <a:t>in </a:t>
            </a:r>
            <a:r>
              <a:rPr dirty="0">
                <a:latin typeface="+mn-lt"/>
              </a:rPr>
              <a:t>Dec 2016</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MD joined in Jan 2017</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Headcount reached 26 FTE in </a:t>
            </a:r>
            <a:r>
              <a:rPr lang="en-GB" dirty="0" smtClean="0">
                <a:latin typeface="+mn-lt"/>
              </a:rPr>
              <a:t>Feb</a:t>
            </a:r>
            <a:r>
              <a:rPr dirty="0" smtClean="0">
                <a:latin typeface="+mn-lt"/>
              </a:rPr>
              <a:t> 2017</a:t>
            </a:r>
            <a:endParaRPr lang="en-GB" dirty="0" smtClean="0">
              <a:latin typeface="+mn-lt"/>
            </a:endParaRPr>
          </a:p>
          <a:p>
            <a:pPr marL="100013" indent="-100013" algn="l" defTabSz="457200">
              <a:lnSpc>
                <a:spcPct val="120000"/>
              </a:lnSpc>
              <a:buSzPct val="100000"/>
              <a:buChar char="•"/>
              <a:defRPr sz="3400">
                <a:latin typeface="Calibri"/>
                <a:ea typeface="Calibri"/>
                <a:cs typeface="Calibri"/>
                <a:sym typeface="Calibri"/>
              </a:defRPr>
            </a:pPr>
            <a:r>
              <a:rPr lang="en-GB" dirty="0" smtClean="0">
                <a:latin typeface="+mn-lt"/>
              </a:rPr>
              <a:t> Formal launch 27 March 2017 </a:t>
            </a:r>
          </a:p>
          <a:p>
            <a:pPr marL="100013" indent="-100013" algn="l" defTabSz="457200">
              <a:lnSpc>
                <a:spcPct val="120000"/>
              </a:lnSpc>
              <a:buSzPct val="100000"/>
              <a:buChar char="•"/>
              <a:defRPr sz="3400">
                <a:latin typeface="Calibri"/>
                <a:ea typeface="Calibri"/>
                <a:cs typeface="Calibri"/>
                <a:sym typeface="Calibri"/>
              </a:defRPr>
            </a:pPr>
            <a:r>
              <a:rPr lang="en-GB" dirty="0" smtClean="0">
                <a:latin typeface="+mn-lt"/>
              </a:rPr>
              <a:t> Move to bespoke Campus 31 May 2017</a:t>
            </a:r>
            <a:endParaRPr dirty="0">
              <a:latin typeface="+mn-lt"/>
            </a:endParaRPr>
          </a:p>
          <a:p>
            <a:pPr marL="100013" indent="-100013" algn="l" defTabSz="457200">
              <a:lnSpc>
                <a:spcPct val="120000"/>
              </a:lnSpc>
              <a:buSzPct val="100000"/>
              <a:buChar char="•"/>
              <a:defRPr sz="3400">
                <a:latin typeface="Calibri"/>
                <a:ea typeface="Calibri"/>
                <a:cs typeface="Calibri"/>
                <a:sym typeface="Calibri"/>
              </a:defRPr>
            </a:pPr>
            <a:r>
              <a:rPr dirty="0">
                <a:latin typeface="+mn-lt"/>
              </a:rPr>
              <a:t> Projected Headcount to reach 50-60 FTE by March 2018</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p:nvPr/>
        </p:nvSpPr>
        <p:spPr>
          <a:xfrm>
            <a:off x="15936416" y="12812773"/>
            <a:ext cx="8335803"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r">
              <a:defRPr sz="2400" b="1">
                <a:solidFill>
                  <a:srgbClr val="FFFFFF"/>
                </a:solidFill>
                <a:latin typeface="Calibri"/>
                <a:ea typeface="Calibri"/>
                <a:cs typeface="Calibri"/>
                <a:sym typeface="Calibri"/>
              </a:defRPr>
            </a:pPr>
            <a:r>
              <a:rPr dirty="0">
                <a:latin typeface="+mn-lt"/>
              </a:rPr>
              <a:t>UKSA Chair Sir Andrew </a:t>
            </a:r>
            <a:r>
              <a:rPr dirty="0" err="1">
                <a:latin typeface="+mn-lt"/>
              </a:rPr>
              <a:t>Dilnot</a:t>
            </a:r>
            <a:r>
              <a:rPr dirty="0">
                <a:latin typeface="+mn-lt"/>
              </a:rPr>
              <a:t> tours the Campus with </a:t>
            </a:r>
            <a:br>
              <a:rPr dirty="0">
                <a:latin typeface="+mn-lt"/>
              </a:rPr>
            </a:br>
            <a:r>
              <a:rPr dirty="0">
                <a:latin typeface="+mn-lt"/>
              </a:rPr>
              <a:t>Scott Howell, Jason Ryan and Tom Smith, March 2017</a:t>
            </a:r>
          </a:p>
        </p:txBody>
      </p:sp>
      <p:grpSp>
        <p:nvGrpSpPr>
          <p:cNvPr id="2" name="Group 208"/>
          <p:cNvGrpSpPr/>
          <p:nvPr/>
        </p:nvGrpSpPr>
        <p:grpSpPr>
          <a:xfrm>
            <a:off x="-25401" y="-95556"/>
            <a:ext cx="10885591" cy="13907112"/>
            <a:chOff x="0" y="-1"/>
            <a:chExt cx="10885589" cy="13907110"/>
          </a:xfrm>
        </p:grpSpPr>
        <p:grpSp>
          <p:nvGrpSpPr>
            <p:cNvPr id="3" name="Group 206"/>
            <p:cNvGrpSpPr/>
            <p:nvPr/>
          </p:nvGrpSpPr>
          <p:grpSpPr>
            <a:xfrm>
              <a:off x="-1" y="-2"/>
              <a:ext cx="10885591" cy="13907112"/>
              <a:chOff x="0" y="0"/>
              <a:chExt cx="10885589" cy="13907110"/>
            </a:xfrm>
          </p:grpSpPr>
          <p:sp>
            <p:nvSpPr>
              <p:cNvPr id="204" name="Shape 204"/>
              <p:cNvSpPr/>
              <p:nvPr/>
            </p:nvSpPr>
            <p:spPr>
              <a:xfrm rot="5400000">
                <a:off x="2741755" y="5763276"/>
                <a:ext cx="13907112" cy="2380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noFill/>
                <a:miter lim="400000"/>
              </a:ln>
              <a:effectLst/>
            </p:spPr>
            <p:txBody>
              <a:bodyPr wrap="square" lIns="50800" tIns="50800" rIns="50800" bIns="50800" numCol="1" anchor="ctr">
                <a:noAutofit/>
              </a:bodyPr>
              <a:lstStyle/>
              <a:p>
                <a:pPr>
                  <a:defRPr sz="3200"/>
                </a:pPr>
                <a:endParaRPr/>
              </a:p>
            </p:txBody>
          </p:sp>
          <p:sp>
            <p:nvSpPr>
              <p:cNvPr id="205" name="Shape 205"/>
              <p:cNvSpPr/>
              <p:nvPr/>
            </p:nvSpPr>
            <p:spPr>
              <a:xfrm>
                <a:off x="-1" y="95553"/>
                <a:ext cx="8559307" cy="1371600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pic>
          <p:nvPicPr>
            <p:cNvPr id="207" name="image6.png"/>
            <p:cNvPicPr>
              <a:picLocks noChangeAspect="1"/>
            </p:cNvPicPr>
            <p:nvPr/>
          </p:nvPicPr>
          <p:blipFill>
            <a:blip r:embed="rId2" cstate="print">
              <a:extLst/>
            </a:blip>
            <a:stretch>
              <a:fillRect/>
            </a:stretch>
          </p:blipFill>
          <p:spPr>
            <a:xfrm>
              <a:off x="69849" y="120953"/>
              <a:ext cx="1485901" cy="1473202"/>
            </a:xfrm>
            <a:prstGeom prst="rect">
              <a:avLst/>
            </a:prstGeom>
            <a:ln w="12700" cap="flat">
              <a:noFill/>
              <a:miter lim="400000"/>
            </a:ln>
            <a:effectLst/>
          </p:spPr>
        </p:pic>
      </p:grpSp>
      <p:sp>
        <p:nvSpPr>
          <p:cNvPr id="209" name="Shape 209"/>
          <p:cNvSpPr/>
          <p:nvPr/>
        </p:nvSpPr>
        <p:spPr>
          <a:xfrm>
            <a:off x="1750840" y="0"/>
            <a:ext cx="8507091" cy="262840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00013" indent="-100013" algn="just" defTabSz="457200">
              <a:defRPr sz="4000" b="1">
                <a:solidFill>
                  <a:srgbClr val="2E7AA9"/>
                </a:solidFill>
                <a:latin typeface="Calibri"/>
                <a:ea typeface="Calibri"/>
                <a:cs typeface="Calibri"/>
                <a:sym typeface="Calibri"/>
              </a:defRPr>
            </a:pPr>
            <a:endParaRPr lang="en-GB" dirty="0" smtClean="0">
              <a:latin typeface="+mn-lt"/>
            </a:endParaRPr>
          </a:p>
          <a:p>
            <a:pPr marL="100013" indent="-100013" algn="just" defTabSz="457200">
              <a:defRPr sz="4000" b="1">
                <a:solidFill>
                  <a:srgbClr val="2E7AA9"/>
                </a:solidFill>
                <a:latin typeface="Calibri"/>
                <a:ea typeface="Calibri"/>
                <a:cs typeface="Calibri"/>
                <a:sym typeface="Calibri"/>
              </a:defRPr>
            </a:pPr>
            <a:r>
              <a:rPr sz="4400" dirty="0" smtClean="0">
                <a:latin typeface="+mn-lt"/>
              </a:rPr>
              <a:t>Data </a:t>
            </a:r>
            <a:r>
              <a:rPr sz="4400" dirty="0">
                <a:latin typeface="+mn-lt"/>
              </a:rPr>
              <a:t>Science Campus</a:t>
            </a:r>
          </a:p>
          <a:p>
            <a:pPr marL="100013" indent="-100013" algn="just" defTabSz="457200">
              <a:defRPr sz="4000" b="1">
                <a:solidFill>
                  <a:srgbClr val="2E7AA9"/>
                </a:solidFill>
                <a:latin typeface="Calibri"/>
                <a:ea typeface="Calibri"/>
                <a:cs typeface="Calibri"/>
                <a:sym typeface="Calibri"/>
              </a:defRPr>
            </a:pPr>
            <a:r>
              <a:rPr dirty="0">
                <a:latin typeface="+mn-lt"/>
              </a:rPr>
              <a:t> </a:t>
            </a:r>
          </a:p>
          <a:p>
            <a:pPr marL="100013" indent="-100013" algn="l" defTabSz="457200">
              <a:lnSpc>
                <a:spcPct val="120000"/>
              </a:lnSpc>
              <a:buSzPct val="100000"/>
              <a:buChar char="•"/>
              <a:defRPr sz="3400">
                <a:latin typeface="Calibri"/>
                <a:ea typeface="Calibri"/>
                <a:cs typeface="Calibri"/>
                <a:sym typeface="Calibri"/>
              </a:defRPr>
            </a:pPr>
            <a:r>
              <a:rPr dirty="0">
                <a:latin typeface="+mn-lt"/>
              </a:rPr>
              <a:t> </a:t>
            </a:r>
          </a:p>
        </p:txBody>
      </p:sp>
      <p:pic>
        <p:nvPicPr>
          <p:cNvPr id="1026" name="Picture 2"/>
          <p:cNvPicPr>
            <a:picLocks noChangeAspect="1" noChangeArrowheads="1"/>
          </p:cNvPicPr>
          <p:nvPr/>
        </p:nvPicPr>
        <p:blipFill>
          <a:blip r:embed="rId3" cstate="print"/>
          <a:srcRect/>
          <a:stretch>
            <a:fillRect/>
          </a:stretch>
        </p:blipFill>
        <p:spPr bwMode="auto">
          <a:xfrm>
            <a:off x="-139622" y="1601416"/>
            <a:ext cx="24523622" cy="12647736"/>
          </a:xfrm>
          <a:prstGeom prst="rect">
            <a:avLst/>
          </a:prstGeom>
          <a:noFill/>
          <a:ln w="9525">
            <a:noFill/>
            <a:miter lim="800000"/>
            <a:headEnd/>
            <a:tailEnd/>
          </a:ln>
        </p:spPr>
      </p:pic>
      <p:sp>
        <p:nvSpPr>
          <p:cNvPr id="10" name="Rectangle 9"/>
          <p:cNvSpPr/>
          <p:nvPr/>
        </p:nvSpPr>
        <p:spPr>
          <a:xfrm>
            <a:off x="1534816" y="8083689"/>
            <a:ext cx="12192000" cy="5632311"/>
          </a:xfrm>
          <a:prstGeom prst="rect">
            <a:avLst/>
          </a:prstGeom>
        </p:spPr>
        <p:txBody>
          <a:bodyPr>
            <a:spAutoFit/>
          </a:bodyPr>
          <a:lstStyle/>
          <a:p>
            <a:pPr algn="l" defTabSz="584200">
              <a:defRPr sz="5400" b="1">
                <a:solidFill>
                  <a:schemeClr val="accent1">
                    <a:lumOff val="-7647"/>
                  </a:schemeClr>
                </a:solidFill>
                <a:latin typeface="Calibri"/>
                <a:ea typeface="Calibri"/>
                <a:cs typeface="Calibri"/>
                <a:sym typeface="Calibri"/>
              </a:defRPr>
            </a:pPr>
            <a:r>
              <a:rPr lang="en-US" sz="5400" dirty="0" smtClean="0">
                <a:solidFill>
                  <a:schemeClr val="bg1"/>
                </a:solidFill>
                <a:ea typeface="Calibri"/>
                <a:cs typeface="Calibri"/>
                <a:sym typeface="Calibri"/>
              </a:rPr>
              <a:t>ONS Data Science Campus </a:t>
            </a:r>
          </a:p>
          <a:p>
            <a:pPr algn="l" defTabSz="584200">
              <a:defRPr sz="5400" b="1">
                <a:solidFill>
                  <a:schemeClr val="accent1">
                    <a:lumOff val="-7647"/>
                  </a:schemeClr>
                </a:solidFill>
                <a:latin typeface="Calibri"/>
                <a:ea typeface="Calibri"/>
                <a:cs typeface="Calibri"/>
                <a:sym typeface="Calibri"/>
              </a:defRPr>
            </a:pPr>
            <a:r>
              <a:rPr lang="en-US" sz="5400" dirty="0" smtClean="0">
                <a:solidFill>
                  <a:schemeClr val="bg1"/>
                </a:solidFill>
                <a:ea typeface="Calibri"/>
                <a:cs typeface="Calibri"/>
                <a:sym typeface="Calibri"/>
              </a:rPr>
              <a:t>SYG </a:t>
            </a:r>
            <a:r>
              <a:rPr lang="en-US" sz="5400" dirty="0" err="1" smtClean="0">
                <a:solidFill>
                  <a:schemeClr val="bg1"/>
                </a:solidFill>
                <a:ea typeface="Calibri"/>
                <a:cs typeface="Calibri"/>
                <a:sym typeface="Calibri"/>
              </a:rPr>
              <a:t>Campws</a:t>
            </a:r>
            <a:r>
              <a:rPr lang="en-US" sz="5400" dirty="0" smtClean="0">
                <a:solidFill>
                  <a:schemeClr val="bg1"/>
                </a:solidFill>
                <a:ea typeface="Calibri"/>
                <a:cs typeface="Calibri"/>
                <a:sym typeface="Calibri"/>
              </a:rPr>
              <a:t> </a:t>
            </a:r>
            <a:r>
              <a:rPr lang="en-US" sz="5400" dirty="0" err="1" smtClean="0">
                <a:solidFill>
                  <a:schemeClr val="bg1"/>
                </a:solidFill>
                <a:ea typeface="Calibri"/>
                <a:cs typeface="Calibri"/>
                <a:sym typeface="Calibri"/>
              </a:rPr>
              <a:t>Gwyddor</a:t>
            </a:r>
            <a:r>
              <a:rPr lang="en-US" sz="5400" dirty="0" smtClean="0">
                <a:solidFill>
                  <a:schemeClr val="bg1"/>
                </a:solidFill>
                <a:ea typeface="Calibri"/>
                <a:cs typeface="Calibri"/>
                <a:sym typeface="Calibri"/>
              </a:rPr>
              <a:t> Data</a:t>
            </a:r>
          </a:p>
          <a:p>
            <a:pPr lvl="5" algn="l" defTabSz="584200">
              <a:lnSpc>
                <a:spcPct val="150000"/>
              </a:lnSpc>
              <a:defRPr sz="4200">
                <a:solidFill>
                  <a:schemeClr val="accent1">
                    <a:lumOff val="-7647"/>
                  </a:schemeClr>
                </a:solidFill>
                <a:latin typeface="Calibri"/>
                <a:ea typeface="Calibri"/>
                <a:cs typeface="Calibri"/>
                <a:sym typeface="Calibri"/>
              </a:defRPr>
            </a:pPr>
            <a:endParaRPr lang="en-US" sz="4200" dirty="0" smtClean="0">
              <a:solidFill>
                <a:schemeClr val="bg1"/>
              </a:solidFill>
              <a:ea typeface="Calibri"/>
              <a:cs typeface="Calibri"/>
              <a:sym typeface="Calibri"/>
            </a:endParaRPr>
          </a:p>
          <a:p>
            <a:pPr lvl="5" algn="l" defTabSz="584200">
              <a:lnSpc>
                <a:spcPct val="150000"/>
              </a:lnSpc>
              <a:defRPr sz="4200">
                <a:solidFill>
                  <a:schemeClr val="accent1">
                    <a:lumOff val="-7647"/>
                  </a:schemeClr>
                </a:solidFill>
                <a:latin typeface="Calibri"/>
                <a:ea typeface="Calibri"/>
                <a:cs typeface="Calibri"/>
                <a:sym typeface="Calibri"/>
              </a:defRPr>
            </a:pPr>
            <a:r>
              <a:rPr lang="en-US" sz="4200" dirty="0" smtClean="0">
                <a:solidFill>
                  <a:schemeClr val="bg1"/>
                </a:solidFill>
                <a:ea typeface="Calibri"/>
                <a:cs typeface="Calibri"/>
                <a:sym typeface="Calibri"/>
              </a:rPr>
              <a:t>email: </a:t>
            </a:r>
            <a:r>
              <a:rPr lang="en-US" sz="4200" dirty="0" smtClean="0">
                <a:solidFill>
                  <a:schemeClr val="bg1"/>
                </a:solidFill>
                <a:uFill>
                  <a:solidFill>
                    <a:srgbClr val="0000FF"/>
                  </a:solidFill>
                </a:uFill>
                <a:ea typeface="Calibri"/>
                <a:cs typeface="Calibri"/>
                <a:sym typeface="Calibri"/>
              </a:rPr>
              <a:t>datasciencecampus@ons.gov.uk</a:t>
            </a:r>
            <a:endParaRPr lang="en-US" sz="4200" dirty="0" smtClean="0">
              <a:solidFill>
                <a:schemeClr val="bg1"/>
              </a:solidFill>
              <a:uFill>
                <a:solidFill>
                  <a:srgbClr val="0000FF"/>
                </a:solidFill>
              </a:uFill>
              <a:ea typeface="Calibri"/>
              <a:cs typeface="Calibri"/>
              <a:sym typeface="Calibri"/>
              <a:hlinkClick r:id="rId4"/>
            </a:endParaRPr>
          </a:p>
          <a:p>
            <a:pPr lvl="5" algn="l" defTabSz="584200">
              <a:lnSpc>
                <a:spcPct val="150000"/>
              </a:lnSpc>
              <a:defRPr sz="4200">
                <a:solidFill>
                  <a:schemeClr val="accent1">
                    <a:lumOff val="-7647"/>
                  </a:schemeClr>
                </a:solidFill>
                <a:latin typeface="Calibri"/>
                <a:ea typeface="Calibri"/>
                <a:cs typeface="Calibri"/>
                <a:sym typeface="Calibri"/>
              </a:defRPr>
            </a:pPr>
            <a:r>
              <a:rPr lang="en-US" sz="4200" dirty="0" smtClean="0">
                <a:solidFill>
                  <a:schemeClr val="bg1"/>
                </a:solidFill>
                <a:ea typeface="Calibri"/>
                <a:cs typeface="Calibri"/>
                <a:sym typeface="Calibri"/>
              </a:rPr>
              <a:t>web: datasciencecampus.ons.gov.uk </a:t>
            </a:r>
          </a:p>
          <a:p>
            <a:pPr algn="l" defTabSz="584200">
              <a:lnSpc>
                <a:spcPct val="150000"/>
              </a:lnSpc>
              <a:defRPr sz="4200">
                <a:solidFill>
                  <a:schemeClr val="accent1">
                    <a:lumOff val="-7647"/>
                  </a:schemeClr>
                </a:solidFill>
                <a:latin typeface="Calibri"/>
                <a:ea typeface="Calibri"/>
                <a:cs typeface="Calibri"/>
                <a:sym typeface="Calibri"/>
              </a:defRPr>
            </a:pPr>
            <a:r>
              <a:rPr lang="en-US" sz="4200" dirty="0" smtClean="0">
                <a:solidFill>
                  <a:schemeClr val="bg1"/>
                </a:solidFill>
                <a:ea typeface="Calibri"/>
                <a:cs typeface="Calibri"/>
                <a:sym typeface="Calibri"/>
              </a:rPr>
              <a:t>twitter: @</a:t>
            </a:r>
            <a:r>
              <a:rPr lang="en-US" sz="4200" dirty="0" err="1" smtClean="0">
                <a:solidFill>
                  <a:schemeClr val="bg1"/>
                </a:solidFill>
                <a:ea typeface="Calibri"/>
                <a:cs typeface="Calibri"/>
                <a:sym typeface="Calibri"/>
              </a:rPr>
              <a:t>DataSciCampus</a:t>
            </a:r>
            <a:r>
              <a:rPr lang="en-US" sz="4200" dirty="0" smtClean="0">
                <a:solidFill>
                  <a:schemeClr val="bg1"/>
                </a:solidFill>
                <a:ea typeface="Calibri"/>
                <a:cs typeface="Calibri"/>
                <a:sym typeface="Calibri"/>
              </a:rPr>
              <a:t> </a:t>
            </a:r>
            <a:endParaRPr lang="en-US" sz="4200" dirty="0">
              <a:solidFill>
                <a:schemeClr val="bg1"/>
              </a:solidFill>
              <a:ea typeface="Calibri"/>
              <a:cs typeface="Calibri"/>
              <a:sym typeface="Calibri"/>
            </a:endParaRPr>
          </a:p>
        </p:txBody>
      </p:sp>
      <p:sp>
        <p:nvSpPr>
          <p:cNvPr id="11" name="Rectangle 10"/>
          <p:cNvSpPr/>
          <p:nvPr/>
        </p:nvSpPr>
        <p:spPr>
          <a:xfrm>
            <a:off x="11327904" y="8083689"/>
            <a:ext cx="13056096" cy="5016758"/>
          </a:xfrm>
          <a:prstGeom prst="rect">
            <a:avLst/>
          </a:prstGeom>
        </p:spPr>
        <p:txBody>
          <a:bodyPr wrap="square">
            <a:spAutoFit/>
          </a:bodyPr>
          <a:lstStyle/>
          <a:p>
            <a:pPr algn="l" defTabSz="584200">
              <a:defRPr sz="4400" b="1">
                <a:solidFill>
                  <a:schemeClr val="accent1">
                    <a:lumOff val="-7647"/>
                  </a:schemeClr>
                </a:solidFill>
                <a:latin typeface="Calibri"/>
                <a:ea typeface="Calibri"/>
                <a:cs typeface="Calibri"/>
                <a:sym typeface="Calibri"/>
              </a:defRPr>
            </a:pPr>
            <a:r>
              <a:rPr lang="en-US" sz="4000" dirty="0" smtClean="0">
                <a:solidFill>
                  <a:schemeClr val="bg1"/>
                </a:solidFill>
                <a:ea typeface="Calibri"/>
                <a:cs typeface="Calibri"/>
                <a:sym typeface="Calibri"/>
              </a:rPr>
              <a:t>Image credits:</a:t>
            </a:r>
          </a:p>
          <a:p>
            <a:pPr algn="l" defTabSz="584200">
              <a:defRPr sz="2800">
                <a:solidFill>
                  <a:schemeClr val="accent1">
                    <a:lumOff val="-7647"/>
                  </a:schemeClr>
                </a:solidFill>
                <a:latin typeface="Calibri"/>
                <a:ea typeface="Calibri"/>
                <a:cs typeface="Calibri"/>
                <a:sym typeface="Calibri"/>
              </a:defRPr>
            </a:pPr>
            <a:r>
              <a:rPr lang="en-US" sz="4000" dirty="0" smtClean="0">
                <a:solidFill>
                  <a:schemeClr val="bg1"/>
                </a:solidFill>
                <a:ea typeface="Calibri"/>
                <a:cs typeface="Calibri"/>
                <a:sym typeface="Calibri"/>
              </a:rPr>
              <a:t>London Transport workers: Gerry </a:t>
            </a:r>
            <a:r>
              <a:rPr lang="en-US" sz="4000" dirty="0" err="1" smtClean="0">
                <a:solidFill>
                  <a:schemeClr val="bg1"/>
                </a:solidFill>
                <a:ea typeface="Calibri"/>
                <a:cs typeface="Calibri"/>
                <a:sym typeface="Calibri"/>
              </a:rPr>
              <a:t>Cranham</a:t>
            </a:r>
            <a:r>
              <a:rPr lang="en-US" sz="4000" dirty="0" smtClean="0">
                <a:solidFill>
                  <a:schemeClr val="bg1"/>
                </a:solidFill>
                <a:ea typeface="Calibri"/>
                <a:cs typeface="Calibri"/>
                <a:sym typeface="Calibri"/>
              </a:rPr>
              <a:t> / Fox Photos / </a:t>
            </a:r>
            <a:r>
              <a:rPr lang="en-US" sz="4000" dirty="0" err="1" smtClean="0">
                <a:solidFill>
                  <a:schemeClr val="bg1"/>
                </a:solidFill>
                <a:ea typeface="Calibri"/>
                <a:cs typeface="Calibri"/>
                <a:sym typeface="Calibri"/>
              </a:rPr>
              <a:t>Hulton</a:t>
            </a:r>
            <a:r>
              <a:rPr lang="en-US" sz="4000" dirty="0" smtClean="0">
                <a:solidFill>
                  <a:schemeClr val="bg1"/>
                </a:solidFill>
                <a:ea typeface="Calibri"/>
                <a:cs typeface="Calibri"/>
                <a:sym typeface="Calibri"/>
              </a:rPr>
              <a:t> 					</a:t>
            </a:r>
          </a:p>
          <a:p>
            <a:pPr algn="l" defTabSz="584200">
              <a:defRPr sz="2800">
                <a:solidFill>
                  <a:schemeClr val="accent1">
                    <a:lumOff val="-7647"/>
                  </a:schemeClr>
                </a:solidFill>
                <a:latin typeface="Calibri"/>
                <a:ea typeface="Calibri"/>
                <a:cs typeface="Calibri"/>
                <a:sym typeface="Calibri"/>
              </a:defRPr>
            </a:pPr>
            <a:r>
              <a:rPr lang="en-US" sz="4000" dirty="0" err="1" smtClean="0">
                <a:solidFill>
                  <a:schemeClr val="bg1"/>
                </a:solidFill>
                <a:ea typeface="Calibri"/>
                <a:cs typeface="Calibri"/>
                <a:sym typeface="Calibri"/>
              </a:rPr>
              <a:t>WiFi</a:t>
            </a:r>
            <a:r>
              <a:rPr lang="en-US" sz="4000" dirty="0" smtClean="0">
                <a:solidFill>
                  <a:schemeClr val="bg1"/>
                </a:solidFill>
                <a:ea typeface="Calibri"/>
                <a:cs typeface="Calibri"/>
                <a:sym typeface="Calibri"/>
              </a:rPr>
              <a:t> pilot 2016: Transport for London: Archive / Getty Images</a:t>
            </a:r>
          </a:p>
          <a:p>
            <a:pPr algn="l" defTabSz="584200">
              <a:defRPr sz="2800">
                <a:solidFill>
                  <a:schemeClr val="accent1">
                    <a:lumOff val="-7647"/>
                  </a:schemeClr>
                </a:solidFill>
                <a:latin typeface="Calibri"/>
                <a:ea typeface="Calibri"/>
                <a:cs typeface="Calibri"/>
                <a:sym typeface="Calibri"/>
              </a:defRPr>
            </a:pPr>
            <a:r>
              <a:rPr lang="en-US" sz="4000" dirty="0" smtClean="0">
                <a:solidFill>
                  <a:schemeClr val="bg1"/>
                </a:solidFill>
                <a:ea typeface="Calibri"/>
                <a:cs typeface="Calibri"/>
                <a:sym typeface="Calibri"/>
              </a:rPr>
              <a:t>Data Science Venn Diagram, modified from Drew Conway:  </a:t>
            </a:r>
            <a:r>
              <a:rPr lang="en-US" sz="4000" u="sng" dirty="0" smtClean="0">
                <a:solidFill>
                  <a:schemeClr val="bg1"/>
                </a:solidFill>
                <a:uFill>
                  <a:solidFill>
                    <a:srgbClr val="0000FF"/>
                  </a:solidFill>
                </a:uFill>
                <a:ea typeface="Calibri"/>
                <a:cs typeface="Calibri"/>
                <a:sym typeface="Calibri"/>
                <a:hlinkClick r:id="rId5"/>
              </a:rPr>
              <a:t>http://drewconway.com/zia/2013/3/26/the-data-science-venn-diagram</a:t>
            </a:r>
            <a:r>
              <a:rPr lang="en-US" sz="4000" dirty="0" smtClean="0">
                <a:solidFill>
                  <a:schemeClr val="bg1"/>
                </a:solidFill>
                <a:ea typeface="Calibri"/>
                <a:cs typeface="Calibri"/>
                <a:sym typeface="Calibri"/>
              </a:rPr>
              <a:t> </a:t>
            </a:r>
          </a:p>
          <a:p>
            <a:pPr algn="l" defTabSz="584200">
              <a:defRPr sz="2800">
                <a:solidFill>
                  <a:schemeClr val="accent1">
                    <a:lumOff val="-7647"/>
                  </a:schemeClr>
                </a:solidFill>
                <a:latin typeface="Calibri"/>
                <a:ea typeface="Calibri"/>
                <a:cs typeface="Calibri"/>
                <a:sym typeface="Calibri"/>
              </a:defRPr>
            </a:pPr>
            <a:r>
              <a:rPr lang="en-US" sz="4000" dirty="0" smtClean="0">
                <a:solidFill>
                  <a:schemeClr val="bg1"/>
                </a:solidFill>
                <a:ea typeface="Calibri"/>
                <a:cs typeface="Calibri"/>
                <a:sym typeface="Calibri"/>
              </a:rPr>
              <a:t>ONS images: D Johnson and ONS stock </a:t>
            </a:r>
            <a:endParaRPr lang="en-US" sz="4000" dirty="0">
              <a:solidFill>
                <a:schemeClr val="bg1"/>
              </a:solidFill>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551</TotalTime>
  <Words>744</Words>
  <Application>Microsoft Office PowerPoint</Application>
  <PresentationFormat>Custom</PresentationFormat>
  <Paragraphs>112</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Helvetica</vt:lpstr>
      <vt:lpstr>Helvetica Light</vt:lpstr>
      <vt:lpstr>Helvetica Neue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Johnson, David</dc:creator>
  <cp:lastModifiedBy>insrv</cp:lastModifiedBy>
  <cp:revision>67</cp:revision>
  <dcterms:modified xsi:type="dcterms:W3CDTF">2017-07-31T13:24:02Z</dcterms:modified>
</cp:coreProperties>
</file>