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56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076" autoAdjust="0"/>
  </p:normalViewPr>
  <p:slideViewPr>
    <p:cSldViewPr>
      <p:cViewPr varScale="1">
        <p:scale>
          <a:sx n="80" d="100"/>
          <a:sy n="80" d="100"/>
        </p:scale>
        <p:origin x="25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18D76-C6C4-470F-BE51-E31B60867A4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9A4A4-C892-45E6-B596-750AC57B3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1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1931-F279-49EB-BBA5-B8CA8CFFAD0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A4A4-C892-45E6-B596-750AC57B33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398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A4A4-C892-45E6-B596-750AC57B338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8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1931-F279-49EB-BBA5-B8CA8CFFAD0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9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A4A4-C892-45E6-B596-750AC57B33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03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A4A4-C892-45E6-B596-750AC57B33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704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A4A4-C892-45E6-B596-750AC57B33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62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A4A4-C892-45E6-B596-750AC57B33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81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A4A4-C892-45E6-B596-750AC57B33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6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A4A4-C892-45E6-B596-750AC57B33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83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A4A4-C892-45E6-B596-750AC57B338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2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4CE6-6039-44C4-9F94-906132BED8A6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C4BE-7975-485B-BB92-F63D85206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31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4CE6-6039-44C4-9F94-906132BED8A6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C4BE-7975-485B-BB92-F63D85206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0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4CE6-6039-44C4-9F94-906132BED8A6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C4BE-7975-485B-BB92-F63D85206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7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4CE6-6039-44C4-9F94-906132BED8A6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C4BE-7975-485B-BB92-F63D85206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18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4CE6-6039-44C4-9F94-906132BED8A6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C4BE-7975-485B-BB92-F63D85206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4CE6-6039-44C4-9F94-906132BED8A6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C4BE-7975-485B-BB92-F63D85206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51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4CE6-6039-44C4-9F94-906132BED8A6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C4BE-7975-485B-BB92-F63D85206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4CE6-6039-44C4-9F94-906132BED8A6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C4BE-7975-485B-BB92-F63D85206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55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4CE6-6039-44C4-9F94-906132BED8A6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C4BE-7975-485B-BB92-F63D85206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7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4CE6-6039-44C4-9F94-906132BED8A6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C4BE-7975-485B-BB92-F63D85206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89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4CE6-6039-44C4-9F94-906132BED8A6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C4BE-7975-485B-BB92-F63D85206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72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C4CE6-6039-44C4-9F94-906132BED8A6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1C4BE-7975-485B-BB92-F63D85206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4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hiannon.Caunt@wales.gsi.gov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digitalanddata.blog.gov.wales/" TargetMode="External"/><Relationship Id="rId4" Type="http://schemas.openxmlformats.org/officeDocument/2006/relationships/hyperlink" Target="https://digidoladata.blog.llyw.cym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lyn.jones@wales.gsi.gov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igitalanddata.blog.gov.wales/" TargetMode="External"/><Relationship Id="rId4" Type="http://schemas.openxmlformats.org/officeDocument/2006/relationships/hyperlink" Target="https://digidoladata.blog.llyw.cym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lyw.cymru/about/foi/open-data/?skip=1&amp;lang=cy" TargetMode="External"/><Relationship Id="rId5" Type="http://schemas.openxmlformats.org/officeDocument/2006/relationships/hyperlink" Target="http://gov.wales/about/foi/open-data/?skip=1&amp;lang=en" TargetMode="Externa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tatscymru.llyw.cymru/" TargetMode="External"/><Relationship Id="rId5" Type="http://schemas.openxmlformats.org/officeDocument/2006/relationships/hyperlink" Target="https://statswales.gov.wales/" TargetMode="Externa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615159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/>
              <a:t>Data – Our Priorities</a:t>
            </a:r>
            <a:br>
              <a:rPr lang="en-GB" sz="3600" b="1" dirty="0" smtClean="0"/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Data -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Ein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Blaenoriaethau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400" dirty="0" smtClean="0"/>
              <a:t>Rhiannon Caunt</a:t>
            </a:r>
            <a:br>
              <a:rPr lang="en-GB" sz="2400" dirty="0" smtClean="0"/>
            </a:b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</a:rPr>
              <a:t>Llywodraeth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Cymru </a:t>
            </a:r>
            <a:r>
              <a:rPr lang="en-GB" sz="2400" dirty="0"/>
              <a:t>/ Welsh Government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u="sng" dirty="0" smtClean="0">
                <a:hlinkClick r:id="rId3"/>
              </a:rPr>
              <a:t>Rhiannon.Caunt@wales.gsi.gov.uk</a:t>
            </a:r>
            <a:r>
              <a:rPr lang="en-GB" sz="2400" u="sng" dirty="0" smtClean="0"/>
              <a:t/>
            </a:r>
            <a:br>
              <a:rPr lang="en-GB" sz="2400" u="sng" dirty="0" smtClean="0"/>
            </a:br>
            <a:r>
              <a:rPr lang="en-GB" sz="2400" u="sng" dirty="0"/>
              <a:t/>
            </a:r>
            <a:br>
              <a:rPr lang="en-GB" sz="2400" u="sng" dirty="0"/>
            </a:b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cdocymru</a:t>
            </a:r>
            <a:r>
              <a:rPr lang="en-GB" sz="2400" dirty="0"/>
              <a:t>/@</a:t>
            </a:r>
            <a:r>
              <a:rPr lang="en-GB" sz="2400" dirty="0" err="1" smtClean="0"/>
              <a:t>cdowales</a:t>
            </a:r>
            <a:r>
              <a:rPr lang="en-GB" sz="2400" dirty="0" smtClean="0"/>
              <a:t> </a:t>
            </a:r>
            <a:r>
              <a:rPr lang="en-GB" sz="1000" dirty="0" smtClean="0"/>
              <a:t/>
            </a:r>
            <a:br>
              <a:rPr lang="en-GB" sz="1000" dirty="0" smtClean="0"/>
            </a:br>
            <a:r>
              <a:rPr lang="en-GB" sz="1000" dirty="0" smtClean="0"/>
              <a:t> </a:t>
            </a:r>
            <a:br>
              <a:rPr lang="en-GB" sz="1000" dirty="0" smtClean="0"/>
            </a:br>
            <a:r>
              <a:rPr lang="en-GB" sz="2400" u="sng" dirty="0" smtClean="0">
                <a:hlinkClick r:id="rId4"/>
              </a:rPr>
              <a:t>https</a:t>
            </a:r>
            <a:r>
              <a:rPr lang="en-GB" sz="2400" u="sng" dirty="0">
                <a:hlinkClick r:id="rId4"/>
              </a:rPr>
              <a:t>://</a:t>
            </a:r>
            <a:r>
              <a:rPr lang="en-GB" sz="2400" u="sng" dirty="0" smtClean="0">
                <a:hlinkClick r:id="rId4"/>
              </a:rPr>
              <a:t>digidoladata.blog.llyw.cymru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u="sng" dirty="0" smtClean="0">
                <a:hlinkClick r:id="rId5"/>
              </a:rPr>
              <a:t>https</a:t>
            </a:r>
            <a:r>
              <a:rPr lang="en-GB" sz="2400" u="sng" dirty="0">
                <a:hlinkClick r:id="rId5"/>
              </a:rPr>
              <a:t>://</a:t>
            </a:r>
            <a:r>
              <a:rPr lang="en-GB" sz="2400" u="sng" dirty="0" smtClean="0">
                <a:hlinkClick r:id="rId5"/>
              </a:rPr>
              <a:t>digitalanddata.blog.gov.wales</a:t>
            </a:r>
            <a:r>
              <a:rPr lang="en-GB" sz="2400" u="sng" dirty="0" smtClean="0"/>
              <a:t/>
            </a:r>
            <a:br>
              <a:rPr lang="en-GB" sz="2400" u="sng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0"/>
            <a:ext cx="20828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2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" r="7350"/>
          <a:stretch/>
        </p:blipFill>
        <p:spPr bwMode="auto">
          <a:xfrm>
            <a:off x="539552" y="548680"/>
            <a:ext cx="8136904" cy="5616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13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9592" y="980728"/>
            <a:ext cx="7128792" cy="32403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Am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fwy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wybodaeth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cyswlltwch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â ni ar:</a:t>
            </a:r>
            <a:b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dirty="0" smtClean="0"/>
              <a:t>For further information contact us on: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>
                <a:hlinkClick r:id="rId3"/>
              </a:rPr>
              <a:t>Rhiannon.Caunt@wales.gsi.gov.uk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cdocymru</a:t>
            </a:r>
            <a:r>
              <a:rPr lang="en-GB" sz="2800" dirty="0"/>
              <a:t>/@</a:t>
            </a:r>
            <a:r>
              <a:rPr lang="en-GB" sz="2800" dirty="0" err="1"/>
              <a:t>cdowales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 </a:t>
            </a:r>
            <a:br>
              <a:rPr lang="en-GB" sz="2800" dirty="0"/>
            </a:br>
            <a:r>
              <a:rPr lang="en-GB" sz="2800" u="sng" dirty="0">
                <a:hlinkClick r:id="rId4"/>
              </a:rPr>
              <a:t>https://digidoladata.blog.llyw.cymru</a:t>
            </a:r>
            <a:r>
              <a:rPr lang="en-GB" sz="2800" u="sng" dirty="0"/>
              <a:t>/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u="sng" dirty="0">
                <a:hlinkClick r:id="rId5"/>
              </a:rPr>
              <a:t>https://digitalanddata.blog.gov.wales/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>
                <a:solidFill>
                  <a:srgbClr val="FF0000"/>
                </a:solidFill>
              </a:rPr>
              <a:t/>
            </a:r>
            <a:br>
              <a:rPr lang="en-GB" sz="2800" dirty="0" smtClean="0">
                <a:solidFill>
                  <a:srgbClr val="FF0000"/>
                </a:solidFill>
              </a:rPr>
            </a:b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087697"/>
              </p:ext>
            </p:extLst>
          </p:nvPr>
        </p:nvGraphicFramePr>
        <p:xfrm>
          <a:off x="683568" y="476672"/>
          <a:ext cx="7678328" cy="583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Worksheet" r:id="rId5" imgW="5000723" imgH="3800472" progId="Excel.Sheet.12">
                  <p:embed/>
                </p:oleObj>
              </mc:Choice>
              <mc:Fallback>
                <p:oleObj name="Worksheet" r:id="rId5" imgW="5000723" imgH="38004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476672"/>
                        <a:ext cx="7678328" cy="583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4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7854"/>
            <a:ext cx="5838792" cy="3843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37" y="1988840"/>
            <a:ext cx="5904656" cy="3931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09957" y="6093296"/>
            <a:ext cx="7963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5"/>
              </a:rPr>
              <a:t>http://gov.wales/about/foi/open-data/?skip=1&amp;lang=en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  <a:hlinkClick r:id="rId6"/>
              </a:rPr>
              <a:t>http://llyw.cymru/about/foi/open-data/?skip=1&amp;lang=cy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711699" cy="5219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8760"/>
            <a:ext cx="4650554" cy="5157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71556" y="5517232"/>
            <a:ext cx="29928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5"/>
              </a:rPr>
              <a:t>https://statswales.gov.wales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  <a:hlinkClick r:id="rId6"/>
              </a:rPr>
              <a:t>https://statscymru.llyw.cymru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79512" y="116632"/>
            <a:ext cx="8820472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</a:rPr>
              <a:t>StatsWales Odata Testing:  Example dashboard from multiple StatsWales datasets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chemeClr val="accent1">
                    <a:lumMod val="75000"/>
                  </a:schemeClr>
                </a:solidFill>
              </a:rPr>
              <a:t>Profion Odata StatsCymru: Enghraifft o </a:t>
            </a:r>
            <a:r>
              <a:rPr lang="en-GB" kern="0" dirty="0" err="1" smtClean="0">
                <a:solidFill>
                  <a:schemeClr val="accent1">
                    <a:lumMod val="75000"/>
                  </a:schemeClr>
                </a:solidFill>
              </a:rPr>
              <a:t>ddangosfwrdd</a:t>
            </a:r>
            <a:r>
              <a:rPr lang="en-GB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kern="0" dirty="0">
                <a:solidFill>
                  <a:schemeClr val="accent1">
                    <a:lumMod val="75000"/>
                  </a:schemeClr>
                </a:solidFill>
              </a:rPr>
              <a:t>wedi ei seilio ar nifer o setiau data StatsCymru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820472" cy="500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0" y="0"/>
            <a:ext cx="62582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4"/>
          <p:cNvSpPr txBox="1"/>
          <p:nvPr/>
        </p:nvSpPr>
        <p:spPr>
          <a:xfrm>
            <a:off x="6137032" y="226643"/>
            <a:ext cx="2778368" cy="17543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dirty="0">
                <a:solidFill>
                  <a:srgbClr val="000000"/>
                </a:solidFill>
              </a:rPr>
              <a:t>Lle: </a:t>
            </a:r>
            <a:r>
              <a:rPr lang="en-GB" dirty="0">
                <a:solidFill>
                  <a:srgbClr val="000000"/>
                </a:solidFill>
              </a:rPr>
              <a:t>a catalogue of spatial data and services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000000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000000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kern="0" dirty="0">
                <a:solidFill>
                  <a:schemeClr val="accent1">
                    <a:lumMod val="75000"/>
                  </a:schemeClr>
                </a:solidFill>
              </a:rPr>
              <a:t>Lle: </a:t>
            </a:r>
            <a:r>
              <a:rPr lang="en-GB" kern="0" dirty="0">
                <a:solidFill>
                  <a:schemeClr val="accent1">
                    <a:lumMod val="75000"/>
                  </a:schemeClr>
                </a:solidFill>
              </a:rPr>
              <a:t>catalog o ddata a gwasanaethau gofodol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2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041"/>
            <a:ext cx="5993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4"/>
          <p:cNvSpPr txBox="1"/>
          <p:nvPr/>
        </p:nvSpPr>
        <p:spPr>
          <a:xfrm>
            <a:off x="6137032" y="226644"/>
            <a:ext cx="2778368" cy="2308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</a:rPr>
              <a:t>Open services to consume spatial data in desktop tools and online </a:t>
            </a:r>
            <a:r>
              <a:rPr lang="en-GB" dirty="0" smtClean="0">
                <a:solidFill>
                  <a:srgbClr val="000000"/>
                </a:solidFill>
              </a:rPr>
              <a:t>maps</a:t>
            </a:r>
            <a:endParaRPr lang="en-GB" dirty="0">
              <a:solidFill>
                <a:srgbClr val="000000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000000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chemeClr val="accent1">
                    <a:lumMod val="75000"/>
                  </a:schemeClr>
                </a:solidFill>
              </a:rPr>
              <a:t>Gwasanaethau agored i ddefnyddio data gofodol mewn offer bwrdd gwaith a </a:t>
            </a:r>
            <a:r>
              <a:rPr lang="en-GB" kern="0" dirty="0" err="1">
                <a:solidFill>
                  <a:schemeClr val="accent1">
                    <a:lumMod val="75000"/>
                  </a:schemeClr>
                </a:solidFill>
              </a:rPr>
              <a:t>mapiau</a:t>
            </a:r>
            <a:r>
              <a:rPr lang="en-GB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kern="0" dirty="0" smtClean="0">
                <a:solidFill>
                  <a:schemeClr val="accent1">
                    <a:lumMod val="75000"/>
                  </a:schemeClr>
                </a:solidFill>
              </a:rPr>
              <a:t>ar-</a:t>
            </a:r>
            <a:r>
              <a:rPr lang="en-GB" kern="0" dirty="0" err="1" smtClean="0">
                <a:solidFill>
                  <a:schemeClr val="accent1">
                    <a:lumMod val="75000"/>
                  </a:schemeClr>
                </a:solidFill>
              </a:rPr>
              <a:t>lein</a:t>
            </a:r>
            <a:r>
              <a:rPr lang="en-GB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53200">
            <a:off x="4083097" y="2965673"/>
            <a:ext cx="4598631" cy="3314844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  <a:scene3d>
            <a:camera prst="perspectiveFront" fov="3300000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086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5908" t="11525" r="1761" b="7570"/>
          <a:stretch/>
        </p:blipFill>
        <p:spPr bwMode="auto">
          <a:xfrm>
            <a:off x="3159101" y="332656"/>
            <a:ext cx="5624829" cy="3513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6757" t="10922" r="13215" b="5662"/>
          <a:stretch/>
        </p:blipFill>
        <p:spPr bwMode="auto">
          <a:xfrm>
            <a:off x="395536" y="2996952"/>
            <a:ext cx="5418088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4365104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Microsoft Power BI – embedded content</a:t>
            </a:r>
          </a:p>
          <a:p>
            <a:endParaRPr lang="en-GB" dirty="0" smtClean="0"/>
          </a:p>
          <a:p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ynnwys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planedig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- Microsoft Power BI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810578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from in-vehicle GPS systems</a:t>
            </a:r>
          </a:p>
          <a:p>
            <a:endParaRPr lang="en-GB" dirty="0"/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Mae data o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systemau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GPS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mewn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cerbyd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Priorities 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Ein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Blaenoriaethau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Making our data more accessible</a:t>
            </a:r>
          </a:p>
          <a:p>
            <a:pPr marL="0" indent="0">
              <a:buNone/>
            </a:pPr>
            <a:r>
              <a:rPr lang="cy-GB" dirty="0"/>
              <a:t> </a:t>
            </a:r>
            <a:r>
              <a:rPr lang="cy-GB" dirty="0" smtClean="0"/>
              <a:t>   </a:t>
            </a:r>
            <a:r>
              <a:rPr lang="cy-GB" dirty="0" smtClean="0">
                <a:solidFill>
                  <a:schemeClr val="accent1">
                    <a:lumMod val="75000"/>
                  </a:schemeClr>
                </a:solidFill>
              </a:rPr>
              <a:t>Gwneud </a:t>
            </a:r>
            <a:r>
              <a:rPr lang="cy-GB" dirty="0">
                <a:solidFill>
                  <a:schemeClr val="accent1">
                    <a:lumMod val="75000"/>
                  </a:schemeClr>
                </a:solidFill>
              </a:rPr>
              <a:t>ein data yn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hawdd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’w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gyrraedd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smtClean="0"/>
              <a:t>Getting the most out of our data</a:t>
            </a:r>
          </a:p>
          <a:p>
            <a:pPr marL="0" indent="0">
              <a:buNone/>
            </a:pPr>
            <a:r>
              <a:rPr lang="cy-GB" dirty="0" smtClean="0"/>
              <a:t>    </a:t>
            </a:r>
            <a:r>
              <a:rPr lang="cy-GB" dirty="0" smtClean="0">
                <a:solidFill>
                  <a:schemeClr val="accent1">
                    <a:lumMod val="75000"/>
                  </a:schemeClr>
                </a:solidFill>
              </a:rPr>
              <a:t>Manteisio </a:t>
            </a:r>
            <a:r>
              <a:rPr lang="cy-GB" dirty="0">
                <a:solidFill>
                  <a:schemeClr val="accent1">
                    <a:lumMod val="75000"/>
                  </a:schemeClr>
                </a:solidFill>
              </a:rPr>
              <a:t>i'r eithaf ar ein data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Developing our data capability</a:t>
            </a:r>
          </a:p>
          <a:p>
            <a:pPr marL="0" indent="0">
              <a:buNone/>
            </a:pPr>
            <a:r>
              <a:rPr lang="cy-GB" dirty="0" smtClean="0">
                <a:solidFill>
                  <a:schemeClr val="accent1">
                    <a:lumMod val="75000"/>
                  </a:schemeClr>
                </a:solidFill>
              </a:rPr>
              <a:t>    Datblygu </a:t>
            </a:r>
            <a:r>
              <a:rPr lang="cy-GB" dirty="0">
                <a:solidFill>
                  <a:schemeClr val="accent1">
                    <a:lumMod val="75000"/>
                  </a:schemeClr>
                </a:solidFill>
              </a:rPr>
              <a:t>ein gallu </a:t>
            </a:r>
            <a:r>
              <a:rPr lang="cy-GB" dirty="0" smtClean="0">
                <a:solidFill>
                  <a:schemeClr val="accent1">
                    <a:lumMod val="75000"/>
                  </a:schemeClr>
                </a:solidFill>
              </a:rPr>
              <a:t>data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smtClean="0"/>
              <a:t>Supporting data agenda across public sector</a:t>
            </a:r>
          </a:p>
          <a:p>
            <a:pPr marL="0" indent="0">
              <a:buNone/>
            </a:pPr>
            <a:r>
              <a:rPr lang="cy-GB" dirty="0"/>
              <a:t>    </a:t>
            </a:r>
            <a:r>
              <a:rPr lang="cy-GB" dirty="0">
                <a:solidFill>
                  <a:schemeClr val="accent1">
                    <a:lumMod val="75000"/>
                  </a:schemeClr>
                </a:solidFill>
              </a:rPr>
              <a:t>Cefnogi agenda data ar draws y sector cyhoeddus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177</Words>
  <Application>Microsoft Office PowerPoint</Application>
  <PresentationFormat>On-screen Show (4:3)</PresentationFormat>
  <Paragraphs>41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Worksheet</vt:lpstr>
      <vt:lpstr>Data – Our Priorities Data - Ein Blaenoriaethau    Rhiannon Caunt Llywodraeth Cymru / Welsh Government Rhiannon.Caunt@wales.gsi.gov.uk  @cdocymru/@cdowales    https://digidoladata.blog.llyw.cymru https://digitalanddata.blog.gov.wales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Priorities  Ein Blaenoriaethau</vt:lpstr>
      <vt:lpstr>PowerPoint Presentation</vt:lpstr>
      <vt:lpstr>PowerPoint Presentation</vt:lpstr>
    </vt:vector>
  </TitlesOfParts>
  <Company>Welsh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– Our Priorities Data – Our Priorities   Rhiannon Caunt Llywodraeth Cymru / Welsh Government Rhiannon.Caunt@wales.gsi.gov.uk  @cdocymru/@cdowales   https://digidoladata.blog.llyw.cymru/ https://digitalanddata.blog.gov.wales/</dc:title>
  <dc:creator>Caunt, Rhiannon (FCS - KAS)</dc:creator>
  <cp:lastModifiedBy>insrv</cp:lastModifiedBy>
  <cp:revision>51</cp:revision>
  <dcterms:created xsi:type="dcterms:W3CDTF">2017-05-24T11:03:36Z</dcterms:created>
  <dcterms:modified xsi:type="dcterms:W3CDTF">2017-07-31T13:25:08Z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A18201335</vt:lpwstr>
  </property>
  <property fmtid="{D5CDD505-2E9C-101B-9397-08002B2CF9AE}" pid="4" name="Objective-Title">
    <vt:lpwstr>170405 - Data Science Institute - Data - Our Priorities Presentation</vt:lpwstr>
  </property>
  <property fmtid="{D5CDD505-2E9C-101B-9397-08002B2CF9AE}" pid="5" name="Objective-Comment">
    <vt:lpwstr/>
  </property>
  <property fmtid="{D5CDD505-2E9C-101B-9397-08002B2CF9AE}" pid="6" name="Objective-CreationStamp">
    <vt:filetime>2017-05-31T12:38:30Z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2017-05-31T12:41:28Z</vt:filetime>
  </property>
  <property fmtid="{D5CDD505-2E9C-101B-9397-08002B2CF9AE}" pid="10" name="Objective-ModificationStamp">
    <vt:filetime>2017-05-31T12:41:28Z</vt:filetime>
  </property>
  <property fmtid="{D5CDD505-2E9C-101B-9397-08002B2CF9AE}" pid="11" name="Objective-Owner">
    <vt:lpwstr>Caunt, Rhiannon (EPS - Office of Chief Digital Officer)</vt:lpwstr>
  </property>
  <property fmtid="{D5CDD505-2E9C-101B-9397-08002B2CF9AE}" pid="12" name="Objective-Path">
    <vt:lpwstr>Objective Global Folder:Corporate File Plan:PROGRAMME &amp; PROJECT MANAGEMENT:Chief Digital Office:07 - Stakeholder &amp; Communication Management:Education and Public Services - Chief Digital Office - External Communications - 2015-2019:</vt:lpwstr>
  </property>
  <property fmtid="{D5CDD505-2E9C-101B-9397-08002B2CF9AE}" pid="13" name="Objective-Parent">
    <vt:lpwstr>Education and Public Services - Chief Digital Office - External Communications - 2015-2019</vt:lpwstr>
  </property>
  <property fmtid="{D5CDD505-2E9C-101B-9397-08002B2CF9AE}" pid="14" name="Objective-State">
    <vt:lpwstr>Published</vt:lpwstr>
  </property>
  <property fmtid="{D5CDD505-2E9C-101B-9397-08002B2CF9AE}" pid="15" name="Objective-Version">
    <vt:lpwstr>2.0</vt:lpwstr>
  </property>
  <property fmtid="{D5CDD505-2E9C-101B-9397-08002B2CF9AE}" pid="16" name="Objective-VersionNumber">
    <vt:r8>2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[Inherited - Official]</vt:lpwstr>
  </property>
  <property fmtid="{D5CDD505-2E9C-101B-9397-08002B2CF9AE}" pid="20" name="Objective-Caveats">
    <vt:lpwstr/>
  </property>
  <property fmtid="{D5CDD505-2E9C-101B-9397-08002B2CF9AE}" pid="21" name="Objective-Language [system]">
    <vt:lpwstr>English (eng)</vt:lpwstr>
  </property>
  <property fmtid="{D5CDD505-2E9C-101B-9397-08002B2CF9AE}" pid="22" name="Objective-Date Acquired [system]">
    <vt:filetime>2017-05-23T23:00:00Z</vt:filetime>
  </property>
  <property fmtid="{D5CDD505-2E9C-101B-9397-08002B2CF9AE}" pid="23" name="Objective-What to Keep [system]">
    <vt:lpwstr>No</vt:lpwstr>
  </property>
  <property fmtid="{D5CDD505-2E9C-101B-9397-08002B2CF9AE}" pid="24" name="Objective-Official Translation [system]">
    <vt:lpwstr/>
  </property>
  <property fmtid="{D5CDD505-2E9C-101B-9397-08002B2CF9AE}" pid="25" name="Objective-Connect Creator [system]">
    <vt:lpwstr/>
  </property>
</Properties>
</file>