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390702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  <p:sp>
        <p:nvSpPr>
          <p:cNvPr id="55" name="Shape 55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9368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and sub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ctrTitle"/>
          </p:nvPr>
        </p:nvSpPr>
        <p:spPr>
          <a:xfrm>
            <a:off x="251519" y="1844825"/>
            <a:ext cx="864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6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ubTitle" idx="1"/>
          </p:nvPr>
        </p:nvSpPr>
        <p:spPr>
          <a:xfrm>
            <a:off x="251519" y="3356992"/>
            <a:ext cx="8640900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128586" y="6246812"/>
            <a:ext cx="38670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4211637" y="6251575"/>
            <a:ext cx="720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6732586" y="620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128586" y="6246812"/>
            <a:ext cx="38670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211637" y="6251575"/>
            <a:ext cx="720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6732586" y="620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icture with Ca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pic" idx="2"/>
          </p:nvPr>
        </p:nvSpPr>
        <p:spPr>
          <a:xfrm>
            <a:off x="1792288" y="1268759"/>
            <a:ext cx="5486400" cy="4176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rgbClr val="BF2F37"/>
              </a:buClr>
              <a:buFont typeface="Arial"/>
              <a:buNone/>
              <a:defRPr sz="2800" b="0" i="0" u="none" strike="noStrike" cap="none">
                <a:solidFill>
                  <a:srgbClr val="BF2F3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792288" y="5445225"/>
            <a:ext cx="5486400" cy="654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rgbClr val="BF2F37"/>
              </a:buClr>
              <a:buFont typeface="Arial"/>
              <a:buNone/>
              <a:defRPr sz="1200" b="0" i="0" u="none" strike="noStrike" cap="none">
                <a:solidFill>
                  <a:srgbClr val="BF2F3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128586" y="6246812"/>
            <a:ext cx="38670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4211637" y="6251575"/>
            <a:ext cx="720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6732586" y="620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lum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412776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rgbClr val="BF2F37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BF2F3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­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4648200" y="1412776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rgbClr val="BF2F37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BF2F3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­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128586" y="6246812"/>
            <a:ext cx="38670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4211637" y="6251575"/>
            <a:ext cx="720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6732586" y="620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251519" y="1196751"/>
            <a:ext cx="8640900" cy="4929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rgbClr val="BF2F37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BF2F3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­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28586" y="6246812"/>
            <a:ext cx="38670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4211637" y="6251575"/>
            <a:ext cx="720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6732586" y="620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251519" y="1196751"/>
            <a:ext cx="86409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251519" y="2420889"/>
            <a:ext cx="8640900" cy="3705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rgbClr val="BF2F37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BF2F3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­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128586" y="6246812"/>
            <a:ext cx="38670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4211637" y="6251575"/>
            <a:ext cx="720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6732586" y="620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9A1D2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rgbClr val="BF2F37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BF2F3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­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Shape 12" descr="logo-ltr.tif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50825" y="285750"/>
            <a:ext cx="1944600" cy="563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Shape 13"/>
          <p:cNvCxnSpPr/>
          <p:nvPr/>
        </p:nvCxnSpPr>
        <p:spPr>
          <a:xfrm>
            <a:off x="250825" y="1079500"/>
            <a:ext cx="8642400" cy="0"/>
          </a:xfrm>
          <a:prstGeom prst="straightConnector1">
            <a:avLst/>
          </a:prstGeom>
          <a:noFill/>
          <a:ln w="19050" cap="flat" cmpd="sng">
            <a:solidFill>
              <a:srgbClr val="7F7F7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4" name="Shape 14"/>
          <p:cNvCxnSpPr/>
          <p:nvPr/>
        </p:nvCxnSpPr>
        <p:spPr>
          <a:xfrm>
            <a:off x="250825" y="6165850"/>
            <a:ext cx="8642400" cy="0"/>
          </a:xfrm>
          <a:prstGeom prst="straightConnector1">
            <a:avLst/>
          </a:prstGeom>
          <a:noFill/>
          <a:ln w="19050" cap="flat" cmpd="sng">
            <a:solidFill>
              <a:srgbClr val="7F7F7F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15" name="Shape 15" descr="address.gif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400925" y="6237287"/>
            <a:ext cx="1492200" cy="342899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128586" y="6246812"/>
            <a:ext cx="38670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4211637" y="6251575"/>
            <a:ext cx="720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6732586" y="620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250787" y="596600"/>
            <a:ext cx="8642400" cy="1847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000"/>
              <a:t>High-frequency inflation estimation using web-scraped data</a:t>
            </a:r>
            <a:r>
              <a:rPr lang="en-US"/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>
                <a:solidFill>
                  <a:srgbClr val="000000"/>
                </a:solidFill>
              </a:rPr>
              <a:t>In collaboration with ONS, Newport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6732586" y="620712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Arial"/>
              <a:buNone/>
            </a:pPr>
            <a:endParaRPr/>
          </a:p>
        </p:txBody>
      </p:sp>
      <p:sp>
        <p:nvSpPr>
          <p:cNvPr id="59" name="Shape 59"/>
          <p:cNvSpPr txBox="1"/>
          <p:nvPr/>
        </p:nvSpPr>
        <p:spPr>
          <a:xfrm>
            <a:off x="4211637" y="6251575"/>
            <a:ext cx="7207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en-US" sz="1200" b="0" i="0" u="none" strike="noStrike" cap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Shape 60"/>
          <p:cNvSpPr txBox="1"/>
          <p:nvPr/>
        </p:nvSpPr>
        <p:spPr>
          <a:xfrm>
            <a:off x="128586" y="6246812"/>
            <a:ext cx="386714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Shape 61"/>
          <p:cNvSpPr txBox="1"/>
          <p:nvPr/>
        </p:nvSpPr>
        <p:spPr>
          <a:xfrm>
            <a:off x="5620175" y="142700"/>
            <a:ext cx="3273000" cy="606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r>
              <a:rPr lang="en-US"/>
              <a:t>Ben Powell</a:t>
            </a:r>
          </a:p>
          <a:p>
            <a:pPr lvl="0" algn="r">
              <a:spcBef>
                <a:spcPts val="0"/>
              </a:spcBef>
              <a:buNone/>
            </a:pPr>
            <a:r>
              <a:rPr lang="en-US"/>
              <a:t>Institute for Statistical Science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5833775" y="2844275"/>
            <a:ext cx="3032400" cy="369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04800" rtl="0">
              <a:spcBef>
                <a:spcPts val="0"/>
              </a:spcBef>
              <a:buSzPct val="100000"/>
              <a:buChar char="●"/>
            </a:pPr>
            <a:r>
              <a:rPr lang="en-US" sz="1200"/>
              <a:t>Academic interest:</a:t>
            </a:r>
          </a:p>
          <a:p>
            <a:pPr marL="914400" lvl="1" indent="-304800" rtl="0">
              <a:spcBef>
                <a:spcPts val="0"/>
              </a:spcBef>
              <a:buSzPct val="100000"/>
              <a:buChar char="○"/>
            </a:pPr>
            <a:r>
              <a:rPr lang="en-US" sz="1200"/>
              <a:t>Computationally demanding,</a:t>
            </a:r>
          </a:p>
          <a:p>
            <a:pPr marL="914400" lvl="1" indent="-304800" rtl="0">
              <a:spcBef>
                <a:spcPts val="0"/>
              </a:spcBef>
              <a:buSzPct val="100000"/>
              <a:buChar char="○"/>
            </a:pPr>
            <a:r>
              <a:rPr lang="en-US" sz="1200"/>
              <a:t>Novel statistical challenges.</a:t>
            </a:r>
          </a:p>
          <a:p>
            <a:pPr marL="457200" lvl="0" indent="-304800" rtl="0">
              <a:spcBef>
                <a:spcPts val="0"/>
              </a:spcBef>
              <a:buSzPct val="100000"/>
              <a:buChar char="●"/>
            </a:pPr>
            <a:r>
              <a:rPr lang="en-US" sz="1200"/>
              <a:t>Public interest:</a:t>
            </a:r>
          </a:p>
          <a:p>
            <a:pPr marL="914400" lvl="1" indent="-304800" rtl="0">
              <a:spcBef>
                <a:spcPts val="0"/>
              </a:spcBef>
              <a:buSzPct val="100000"/>
              <a:buChar char="○"/>
            </a:pPr>
            <a:r>
              <a:rPr lang="en-US" sz="1200"/>
              <a:t>Potential for highly localized inflation figures,</a:t>
            </a:r>
          </a:p>
          <a:p>
            <a:pPr marL="914400" lvl="1" indent="-304800" rtl="0">
              <a:spcBef>
                <a:spcPts val="0"/>
              </a:spcBef>
              <a:buSzPct val="100000"/>
              <a:buChar char="○"/>
            </a:pPr>
            <a:r>
              <a:rPr lang="en-US" sz="1200"/>
              <a:t>Potential for breakdown or manipulation,</a:t>
            </a:r>
          </a:p>
          <a:p>
            <a:pPr marL="914400" lvl="1" indent="-304800" rtl="0">
              <a:spcBef>
                <a:spcPts val="0"/>
              </a:spcBef>
              <a:buSzPct val="100000"/>
              <a:buChar char="○"/>
            </a:pPr>
            <a:r>
              <a:rPr lang="en-US" sz="1200"/>
              <a:t>Legal and administrative context is changing rapidly.</a:t>
            </a:r>
          </a:p>
        </p:txBody>
      </p:sp>
      <p:pic>
        <p:nvPicPr>
          <p:cNvPr id="63" name="Shape 63" descr="biscuitprices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0800" y="2451324"/>
            <a:ext cx="5804874" cy="369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High-frequency inflation estimation using web-scraped data  In collaboration with ONS, Newport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High-frequency inflation estimation using web-scraped data  In collaboration with ONS, Newport</dc:title>
  <dc:creator>Jonathan Gillard</dc:creator>
  <cp:lastModifiedBy>insrv</cp:lastModifiedBy>
  <cp:revision>2</cp:revision>
  <dcterms:modified xsi:type="dcterms:W3CDTF">2017-07-31T13:03:54Z</dcterms:modified>
</cp:coreProperties>
</file>