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24"/>
  </p:notesMasterIdLst>
  <p:sldIdLst>
    <p:sldId id="256" r:id="rId2"/>
    <p:sldId id="275" r:id="rId3"/>
    <p:sldId id="292" r:id="rId4"/>
    <p:sldId id="273" r:id="rId5"/>
    <p:sldId id="260" r:id="rId6"/>
    <p:sldId id="295" r:id="rId7"/>
    <p:sldId id="279" r:id="rId8"/>
    <p:sldId id="281" r:id="rId9"/>
    <p:sldId id="280" r:id="rId10"/>
    <p:sldId id="293" r:id="rId11"/>
    <p:sldId id="277" r:id="rId12"/>
    <p:sldId id="276" r:id="rId13"/>
    <p:sldId id="278" r:id="rId14"/>
    <p:sldId id="257" r:id="rId15"/>
    <p:sldId id="285" r:id="rId16"/>
    <p:sldId id="294" r:id="rId17"/>
    <p:sldId id="286" r:id="rId18"/>
    <p:sldId id="283" r:id="rId19"/>
    <p:sldId id="287" r:id="rId20"/>
    <p:sldId id="298" r:id="rId21"/>
    <p:sldId id="267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C176-FFF9-524B-97C5-A73E02E94896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F0A14-E534-3242-803E-04D56836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87707BB-656D-7948-AEBF-F521B62BE04C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C187F9-AE49-1244-AF52-D31F90DF519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CA67F1-860D-B84C-BF6D-6F224C4665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Stephen D. Krasner</a:t>
            </a:r>
          </a:p>
          <a:p>
            <a:r>
              <a:rPr lang="en-US" dirty="0" smtClean="0"/>
              <a:t>University of Cardiff</a:t>
            </a:r>
          </a:p>
          <a:p>
            <a:r>
              <a:rPr lang="en-US" dirty="0" smtClean="0"/>
              <a:t>September 2,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NATO and Contested Sovereignty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858"/>
            <a:ext cx="8229600" cy="1056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Elite bargains/rational choice</a:t>
            </a:r>
            <a:br>
              <a:rPr lang="en-US" dirty="0" smtClean="0"/>
            </a:br>
            <a:r>
              <a:rPr lang="en-US" dirty="0" smtClean="0"/>
              <a:t>Good Enough Governance: </a:t>
            </a:r>
            <a:br>
              <a:rPr lang="en-US" dirty="0" smtClean="0"/>
            </a:br>
            <a:r>
              <a:rPr lang="en-US" dirty="0" smtClean="0"/>
              <a:t>Not Somalia; Not Denmark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1491"/>
            <a:ext cx="8229600" cy="4438174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Provide </a:t>
            </a:r>
            <a:r>
              <a:rPr lang="en-US" dirty="0"/>
              <a:t>security </a:t>
            </a:r>
            <a:r>
              <a:rPr lang="en-US" dirty="0" smtClean="0"/>
              <a:t>assistance to specific groups</a:t>
            </a:r>
            <a:endParaRPr lang="en-US" dirty="0"/>
          </a:p>
          <a:p>
            <a:pPr lvl="2"/>
            <a:r>
              <a:rPr lang="en-US" dirty="0"/>
              <a:t>Make it worthwhile for the ANA to fight for us not them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Maintain </a:t>
            </a:r>
            <a:r>
              <a:rPr lang="en-US" dirty="0"/>
              <a:t>enough forces to act as a credible balancer</a:t>
            </a:r>
          </a:p>
          <a:p>
            <a:pPr lvl="2"/>
            <a:r>
              <a:rPr lang="en-US" dirty="0"/>
              <a:t>Conclude Bilateral Security Agreement and SOFA with Afghanistan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Change economic </a:t>
            </a:r>
            <a:r>
              <a:rPr lang="en-US" dirty="0"/>
              <a:t>incentives for elites</a:t>
            </a:r>
          </a:p>
          <a:p>
            <a:pPr lvl="2"/>
            <a:r>
              <a:rPr lang="en-US" dirty="0" smtClean="0"/>
              <a:t>open </a:t>
            </a:r>
            <a:r>
              <a:rPr lang="en-US" dirty="0"/>
              <a:t>global trading opportunities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Accept </a:t>
            </a:r>
            <a:r>
              <a:rPr lang="en-US" dirty="0"/>
              <a:t>patronage and associated corruption</a:t>
            </a:r>
          </a:p>
          <a:p>
            <a:pPr lvl="2"/>
            <a:r>
              <a:rPr lang="en-US" dirty="0"/>
              <a:t>Combat personal </a:t>
            </a:r>
            <a:r>
              <a:rPr lang="en-US" dirty="0" smtClean="0"/>
              <a:t>corruption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Condition aid/support on protecting core human rights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Putin’s Goals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Stay in power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Deter domestic opposition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Discourage defection in the FSU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Putin’s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Conventional international politics</a:t>
            </a:r>
          </a:p>
          <a:p>
            <a:pPr lvl="1"/>
            <a:r>
              <a:rPr lang="en-US" dirty="0" smtClean="0"/>
              <a:t>Annexation of Crimean</a:t>
            </a:r>
          </a:p>
          <a:p>
            <a:endParaRPr lang="en-US" dirty="0" smtClean="0"/>
          </a:p>
          <a:p>
            <a:r>
              <a:rPr lang="en-US" dirty="0" smtClean="0"/>
              <a:t>New international politics:</a:t>
            </a:r>
          </a:p>
          <a:p>
            <a:pPr lvl="1"/>
            <a:r>
              <a:rPr lang="en-US" dirty="0" smtClean="0"/>
              <a:t>Create areas of limited statehood</a:t>
            </a:r>
          </a:p>
          <a:p>
            <a:pPr lvl="1"/>
            <a:r>
              <a:rPr lang="en-US" dirty="0" smtClean="0"/>
              <a:t>Ukraine, Moldova, Georgia  </a:t>
            </a:r>
          </a:p>
          <a:p>
            <a:endParaRPr lang="en-US" dirty="0" smtClean="0"/>
          </a:p>
          <a:p>
            <a:r>
              <a:rPr lang="en-US" dirty="0" smtClean="0"/>
              <a:t>Classic Russian imperial politics</a:t>
            </a:r>
          </a:p>
          <a:p>
            <a:pPr lvl="1"/>
            <a:r>
              <a:rPr lang="en-US" dirty="0" smtClean="0"/>
              <a:t>Defend Slavic/Russian minorities</a:t>
            </a:r>
          </a:p>
          <a:p>
            <a:pPr lvl="1"/>
            <a:r>
              <a:rPr lang="en-US" dirty="0" smtClean="0"/>
              <a:t>Czarist Russia in the Balkans before WWI</a:t>
            </a:r>
          </a:p>
          <a:p>
            <a:pPr lvl="1"/>
            <a:r>
              <a:rPr lang="en-US" dirty="0" smtClean="0"/>
              <a:t>Putin’s Russia in the FSU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Russian Leverage in FSU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Poor Governance</a:t>
            </a:r>
          </a:p>
          <a:p>
            <a:pPr lvl="1"/>
            <a:r>
              <a:rPr lang="en-US" dirty="0" smtClean="0"/>
              <a:t>All FSU except the Baltics </a:t>
            </a:r>
          </a:p>
          <a:p>
            <a:endParaRPr lang="en-US" dirty="0" smtClean="0"/>
          </a:p>
          <a:p>
            <a:r>
              <a:rPr lang="en-US" dirty="0" smtClean="0"/>
              <a:t>Significant Russian minority</a:t>
            </a:r>
          </a:p>
          <a:p>
            <a:pPr lvl="1"/>
            <a:r>
              <a:rPr lang="en-US" dirty="0" smtClean="0"/>
              <a:t>Latvia, Estonia, Kazakhstan, Ukraine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Control of energy (exports or supply)</a:t>
            </a:r>
          </a:p>
          <a:p>
            <a:pPr lvl="1"/>
            <a:r>
              <a:rPr lang="en-US" dirty="0" smtClean="0"/>
              <a:t>All countries except Azerbaijan</a:t>
            </a:r>
          </a:p>
          <a:p>
            <a:endParaRPr lang="en-US" dirty="0" smtClean="0"/>
          </a:p>
          <a:p>
            <a:r>
              <a:rPr lang="en-US" dirty="0" smtClean="0"/>
              <a:t>Security balance</a:t>
            </a:r>
          </a:p>
          <a:p>
            <a:pPr lvl="1"/>
            <a:r>
              <a:rPr lang="en-US" dirty="0" smtClean="0"/>
              <a:t>All countries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6259" cy="6246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4645" b="4645"/>
          <a:stretch>
            <a:fillRect/>
          </a:stretch>
        </p:blipFill>
        <p:spPr>
          <a:xfrm>
            <a:off x="219676" y="508001"/>
            <a:ext cx="8704648" cy="5835650"/>
          </a:xfrm>
        </p:spPr>
      </p:pic>
    </p:spTree>
    <p:extLst>
      <p:ext uri="{BB962C8B-B14F-4D97-AF65-F5344CB8AC3E}">
        <p14:creationId xmlns:p14="http://schemas.microsoft.com/office/powerpoint/2010/main" val="12633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options for NATO/West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 </a:t>
            </a:r>
            <a:r>
              <a:rPr lang="en-US" dirty="0" err="1" smtClean="0"/>
              <a:t>Stans</a:t>
            </a:r>
            <a:r>
              <a:rPr lang="en-US" dirty="0" smtClean="0"/>
              <a:t> and Belarus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Poor governance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Energy dependence (X or M) on Russia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Limited military power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High NATO engagement could undermine NATO credibility</a:t>
            </a:r>
          </a:p>
          <a:p>
            <a:pPr marL="457200" lvl="1" indent="0">
              <a:buNone/>
            </a:pPr>
            <a:r>
              <a:rPr lang="en-US" dirty="0" smtClean="0"/>
              <a:t>	PFP has costs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Limited Options: Ukraine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 has violated Budapest Memorandums</a:t>
            </a:r>
          </a:p>
          <a:p>
            <a:endParaRPr lang="en-US" dirty="0" smtClean="0"/>
          </a:p>
          <a:p>
            <a:r>
              <a:rPr lang="en-US" dirty="0" smtClean="0"/>
              <a:t>NATO/West/EU could provide:</a:t>
            </a:r>
            <a:endParaRPr lang="en-US" dirty="0"/>
          </a:p>
          <a:p>
            <a:pPr lvl="1"/>
            <a:r>
              <a:rPr lang="en-US" dirty="0"/>
              <a:t>Economic incentives from the EU</a:t>
            </a:r>
          </a:p>
          <a:p>
            <a:pPr lvl="1"/>
            <a:r>
              <a:rPr lang="en-US" dirty="0" smtClean="0"/>
              <a:t>Security </a:t>
            </a:r>
            <a:r>
              <a:rPr lang="en-US" dirty="0"/>
              <a:t>assistance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Russia </a:t>
            </a:r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siphon away aid by raising energy </a:t>
            </a:r>
            <a:r>
              <a:rPr lang="en-US" dirty="0" smtClean="0"/>
              <a:t>prices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not accept outright defeat of Russian separatists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Ukraine: Possible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I. Unified Ukraine moving closer to the West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II. </a:t>
            </a:r>
            <a:r>
              <a:rPr lang="en-US" dirty="0" err="1" smtClean="0"/>
              <a:t>Finlandization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III. Ukraine within Russia’s sphere of influence</a:t>
            </a:r>
          </a:p>
          <a:p>
            <a:pPr lvl="1"/>
            <a:r>
              <a:rPr lang="en-US" dirty="0" err="1" smtClean="0"/>
              <a:t>Confederal</a:t>
            </a:r>
            <a:r>
              <a:rPr lang="en-US" dirty="0" smtClean="0"/>
              <a:t> or federal state</a:t>
            </a:r>
          </a:p>
          <a:p>
            <a:pPr lvl="1"/>
            <a:r>
              <a:rPr lang="en-US" dirty="0" smtClean="0"/>
              <a:t>Extensive minority protections for Russian</a:t>
            </a:r>
          </a:p>
          <a:p>
            <a:pPr lvl="1"/>
            <a:r>
              <a:rPr lang="en-US" dirty="0" smtClean="0"/>
              <a:t>Some economic growth</a:t>
            </a:r>
          </a:p>
          <a:p>
            <a:pPr lvl="1"/>
            <a:r>
              <a:rPr lang="en-US" dirty="0" smtClean="0"/>
              <a:t>Some improvement in governance over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most likely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Azerbaijan and Georgia: Best Outcome would be the status-quo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goal: good enough governance</a:t>
            </a:r>
          </a:p>
          <a:p>
            <a:r>
              <a:rPr lang="en-US" dirty="0" smtClean="0"/>
              <a:t>Azerbaijan</a:t>
            </a:r>
          </a:p>
          <a:p>
            <a:pPr lvl="1"/>
            <a:r>
              <a:rPr lang="en-US" dirty="0" smtClean="0"/>
              <a:t>Autocratic regime and poor governance but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lternative energy outlets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ided NATO in Afghanistan</a:t>
            </a:r>
          </a:p>
          <a:p>
            <a:pPr lvl="1"/>
            <a:r>
              <a:rPr lang="en-US" dirty="0" err="1" smtClean="0"/>
              <a:t>Aliyev</a:t>
            </a:r>
            <a:r>
              <a:rPr lang="en-US" dirty="0" smtClean="0"/>
              <a:t> wants to balance against Russia and Iran</a:t>
            </a:r>
          </a:p>
          <a:p>
            <a:r>
              <a:rPr lang="en-US" dirty="0" smtClean="0"/>
              <a:t>Georgia</a:t>
            </a:r>
          </a:p>
          <a:p>
            <a:pPr lvl="1"/>
            <a:r>
              <a:rPr lang="en-US" dirty="0" smtClean="0"/>
              <a:t>Has instituted democratic reforms; better governance</a:t>
            </a:r>
          </a:p>
          <a:p>
            <a:pPr lvl="1"/>
            <a:r>
              <a:rPr lang="en-US" dirty="0" smtClean="0"/>
              <a:t>Has lost territory</a:t>
            </a:r>
          </a:p>
          <a:p>
            <a:pPr lvl="1"/>
            <a:r>
              <a:rPr lang="en-US" dirty="0" smtClean="0"/>
              <a:t>Cannot respond to Russian military pressure</a:t>
            </a:r>
          </a:p>
          <a:p>
            <a:pPr lvl="1"/>
            <a:r>
              <a:rPr lang="en-US" dirty="0" smtClean="0"/>
              <a:t>Abkhazia and South Ossetia will be frozen forever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02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Putin’s play: weaken domestic sovereignty</a:t>
            </a:r>
          </a:p>
          <a:p>
            <a:pPr lvl="1"/>
            <a:r>
              <a:rPr lang="en-US" dirty="0"/>
              <a:t>Appeal to Russian minorities in Estonia and Latvia</a:t>
            </a:r>
          </a:p>
          <a:p>
            <a:pPr lvl="1"/>
            <a:r>
              <a:rPr lang="en-US" dirty="0"/>
              <a:t>Subversion</a:t>
            </a:r>
          </a:p>
          <a:p>
            <a:pPr lvl="1"/>
            <a:r>
              <a:rPr lang="en-US" dirty="0"/>
              <a:t>Stay below any Art. 5 </a:t>
            </a:r>
            <a:r>
              <a:rPr lang="en-US" dirty="0" smtClean="0"/>
              <a:t>threshold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765"/>
            <a:ext cx="8229600" cy="1438835"/>
          </a:xfrm>
        </p:spPr>
        <p:txBody>
          <a:bodyPr>
            <a:normAutofit/>
          </a:bodyPr>
          <a:lstStyle/>
          <a:p>
            <a:r>
              <a:rPr lang="en-US" dirty="0" smtClean="0"/>
              <a:t>Old Challenge for NATO: STATE TO STATE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Deter/defend against the Soviet Union</a:t>
            </a:r>
          </a:p>
          <a:p>
            <a:endParaRPr lang="en-US" dirty="0" smtClean="0"/>
          </a:p>
          <a:p>
            <a:r>
              <a:rPr lang="en-US" dirty="0" smtClean="0"/>
              <a:t>Create a North Atlantic security community</a:t>
            </a:r>
          </a:p>
          <a:p>
            <a:pPr lvl="1"/>
            <a:r>
              <a:rPr lang="en-US" dirty="0" smtClean="0"/>
              <a:t>Make war among NATO members unthinkable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NATO can make credible commitments to the Baltic states</a:t>
            </a:r>
          </a:p>
          <a:p>
            <a:r>
              <a:rPr lang="en-US" dirty="0" smtClean="0"/>
              <a:t>NATO should:</a:t>
            </a:r>
            <a:endParaRPr lang="en-US" dirty="0"/>
          </a:p>
          <a:p>
            <a:pPr lvl="1"/>
            <a:r>
              <a:rPr lang="en-US" dirty="0" smtClean="0"/>
              <a:t>Station </a:t>
            </a:r>
            <a:r>
              <a:rPr lang="en-US" dirty="0"/>
              <a:t>more troops on a rotating basis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NATO forces on the </a:t>
            </a:r>
            <a:r>
              <a:rPr lang="en-US" dirty="0" smtClean="0"/>
              <a:t>Latvia Estonia </a:t>
            </a:r>
            <a:r>
              <a:rPr lang="en-US" dirty="0"/>
              <a:t>Russian border</a:t>
            </a:r>
          </a:p>
          <a:p>
            <a:pPr lvl="1"/>
            <a:r>
              <a:rPr lang="en-US" dirty="0" smtClean="0"/>
              <a:t>Continue intelligence cooperation</a:t>
            </a:r>
            <a:endParaRPr lang="en-US" dirty="0"/>
          </a:p>
          <a:p>
            <a:pPr lvl="1"/>
            <a:r>
              <a:rPr lang="en-US" dirty="0" smtClean="0"/>
              <a:t>Strengthen </a:t>
            </a:r>
            <a:r>
              <a:rPr lang="en-US" dirty="0"/>
              <a:t>Latvian security </a:t>
            </a:r>
            <a:r>
              <a:rPr lang="en-US" dirty="0" smtClean="0"/>
              <a:t>forces: police, special forces</a:t>
            </a:r>
            <a:endParaRPr lang="en-US" dirty="0"/>
          </a:p>
          <a:p>
            <a:r>
              <a:rPr lang="en-US" dirty="0"/>
              <a:t>NATO cannot make credible commitments to any other FSU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Holbrooke Model for Non-NATO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Non-Angelic</a:t>
            </a:r>
          </a:p>
          <a:p>
            <a:pPr lvl="1"/>
            <a:r>
              <a:rPr lang="en-US" dirty="0" smtClean="0"/>
              <a:t>Trade  peace for justice</a:t>
            </a:r>
          </a:p>
          <a:p>
            <a:r>
              <a:rPr lang="en-US" dirty="0" smtClean="0"/>
              <a:t>Heavily discount the future</a:t>
            </a:r>
          </a:p>
          <a:p>
            <a:r>
              <a:rPr lang="en-US" dirty="0" smtClean="0"/>
              <a:t>Incorporate as many players as possible</a:t>
            </a:r>
          </a:p>
          <a:p>
            <a:pPr lvl="1"/>
            <a:r>
              <a:rPr lang="en-US" dirty="0" smtClean="0"/>
              <a:t>Include enough spoilers so that other spoilers can be marginalized</a:t>
            </a:r>
          </a:p>
          <a:p>
            <a:r>
              <a:rPr lang="en-US" dirty="0" err="1" smtClean="0"/>
              <a:t>Confederal</a:t>
            </a:r>
            <a:r>
              <a:rPr lang="en-US" dirty="0" smtClean="0"/>
              <a:t>/</a:t>
            </a:r>
            <a:r>
              <a:rPr lang="en-US" dirty="0" err="1" smtClean="0"/>
              <a:t>consociational</a:t>
            </a:r>
            <a:r>
              <a:rPr lang="en-US" dirty="0" smtClean="0"/>
              <a:t> states with high regional autonomy</a:t>
            </a:r>
          </a:p>
          <a:p>
            <a:r>
              <a:rPr lang="en-US" dirty="0" smtClean="0"/>
              <a:t>Third Parties can provide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Authoritative decision making</a:t>
            </a:r>
          </a:p>
          <a:p>
            <a:pPr lvl="2"/>
            <a:r>
              <a:rPr lang="en-US" dirty="0" smtClean="0"/>
              <a:t>High representative in B-H</a:t>
            </a:r>
          </a:p>
          <a:p>
            <a:pPr lvl="1"/>
            <a:r>
              <a:rPr lang="en-US" dirty="0" smtClean="0"/>
              <a:t>Incentives for reform</a:t>
            </a:r>
          </a:p>
          <a:p>
            <a:pPr lvl="2"/>
            <a:r>
              <a:rPr lang="en-US" dirty="0" smtClean="0"/>
              <a:t>Trade agreements</a:t>
            </a:r>
          </a:p>
          <a:p>
            <a:pPr lvl="2"/>
            <a:r>
              <a:rPr lang="en-US" dirty="0" smtClean="0"/>
              <a:t>EU membership or association for relevant states</a:t>
            </a:r>
          </a:p>
        </p:txBody>
      </p:sp>
    </p:spTree>
    <p:extLst>
      <p:ext uri="{BB962C8B-B14F-4D97-AF65-F5344CB8AC3E}">
        <p14:creationId xmlns:p14="http://schemas.microsoft.com/office/powerpoint/2010/main" val="29496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NATO: AMBITION VS CREDIBILITY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Credibility</a:t>
            </a:r>
          </a:p>
          <a:p>
            <a:pPr lvl="1"/>
            <a:r>
              <a:rPr lang="en-US" dirty="0" smtClean="0"/>
              <a:t>Defend Baltics</a:t>
            </a:r>
          </a:p>
          <a:p>
            <a:pPr lvl="1"/>
            <a:r>
              <a:rPr lang="en-US" dirty="0" smtClean="0"/>
              <a:t>Accept confederated Ukraine</a:t>
            </a:r>
          </a:p>
          <a:p>
            <a:pPr lvl="1"/>
            <a:r>
              <a:rPr lang="en-US" dirty="0" smtClean="0"/>
              <a:t>Identify best local ally that can</a:t>
            </a:r>
          </a:p>
          <a:p>
            <a:pPr lvl="2"/>
            <a:r>
              <a:rPr lang="en-US" dirty="0" smtClean="0"/>
              <a:t>Maintain stability</a:t>
            </a:r>
          </a:p>
          <a:p>
            <a:pPr lvl="2"/>
            <a:r>
              <a:rPr lang="en-US" dirty="0" smtClean="0"/>
              <a:t>Not attack us</a:t>
            </a:r>
          </a:p>
          <a:p>
            <a:pPr lvl="1"/>
            <a:r>
              <a:rPr lang="en-US" dirty="0" smtClean="0"/>
              <a:t>If no local ally rely on short term kinetic interventions</a:t>
            </a:r>
          </a:p>
          <a:p>
            <a:r>
              <a:rPr lang="en-US" dirty="0" smtClean="0"/>
              <a:t>Incredibility</a:t>
            </a:r>
          </a:p>
          <a:p>
            <a:pPr lvl="1"/>
            <a:r>
              <a:rPr lang="en-US" dirty="0" smtClean="0"/>
              <a:t>Claim to defend Ukraine when it cannot be defended</a:t>
            </a:r>
          </a:p>
          <a:p>
            <a:pPr lvl="1"/>
            <a:r>
              <a:rPr lang="en-US" dirty="0" smtClean="0"/>
              <a:t>Claim to promote democracy where it cannot be promoted</a:t>
            </a:r>
          </a:p>
          <a:p>
            <a:pPr lvl="1"/>
            <a:r>
              <a:rPr lang="en-US" dirty="0" smtClean="0"/>
              <a:t>Claim to defend western human rights where they cannot </a:t>
            </a:r>
            <a:r>
              <a:rPr lang="en-US" smtClean="0"/>
              <a:t>be defended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85" y="144895"/>
            <a:ext cx="8229600" cy="784136"/>
          </a:xfrm>
        </p:spPr>
        <p:txBody>
          <a:bodyPr>
            <a:normAutofit/>
          </a:bodyPr>
          <a:lstStyle/>
          <a:p>
            <a:r>
              <a:rPr lang="en-US" dirty="0" smtClean="0"/>
              <a:t>China: A Conventional Challenge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70" b="11470"/>
          <a:stretch>
            <a:fillRect/>
          </a:stretch>
        </p:blipFill>
        <p:spPr>
          <a:xfrm>
            <a:off x="457200" y="1174750"/>
            <a:ext cx="8229600" cy="5251450"/>
          </a:xfrm>
        </p:spPr>
      </p:pic>
    </p:spTree>
    <p:extLst>
      <p:ext uri="{BB962C8B-B14F-4D97-AF65-F5344CB8AC3E}">
        <p14:creationId xmlns:p14="http://schemas.microsoft.com/office/powerpoint/2010/main" val="39966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Challenge for NATO: </a:t>
            </a:r>
            <a:br>
              <a:rPr lang="en-US" dirty="0" smtClean="0"/>
            </a:br>
            <a:r>
              <a:rPr lang="en-US" dirty="0" smtClean="0"/>
              <a:t>Contested and Imperfect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Poor Governance: Failed and weakly governed states</a:t>
            </a:r>
          </a:p>
          <a:p>
            <a:pPr lvl="1"/>
            <a:r>
              <a:rPr lang="en-US" dirty="0" smtClean="0"/>
              <a:t>Balkans, Afghanistan</a:t>
            </a:r>
          </a:p>
          <a:p>
            <a:endParaRPr lang="en-US" dirty="0" smtClean="0"/>
          </a:p>
          <a:p>
            <a:r>
              <a:rPr lang="en-US" dirty="0" smtClean="0"/>
              <a:t>Undermining domestic sovereignty: </a:t>
            </a:r>
          </a:p>
          <a:p>
            <a:pPr lvl="1"/>
            <a:r>
              <a:rPr lang="en-US" dirty="0" smtClean="0"/>
              <a:t>Russia and its neighbors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2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Three Meanings of Sovereignty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International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legal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sovereignty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Basic rule: recognize entities that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have territory and juridical independence</a:t>
            </a:r>
          </a:p>
          <a:p>
            <a:pPr lvl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Westphalian/Vattelian sovereignty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Basic rule:  non-intervention: Each state is entitled to determine its own domestic authority structures.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Domestic sovereignty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Effective governance within a given territory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Failures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of domestic sovereignty 	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</a:t>
            </a:r>
            <a:endParaRPr lang="en-US" dirty="0">
              <a:latin typeface="Tahoma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Areas of Limited Statehood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lnSpc>
                <a:spcPct val="90000"/>
              </a:lnSpc>
            </a:pPr>
            <a:endParaRPr lang="en-US" dirty="0">
              <a:latin typeface="Tahoma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lnSpc>
                <a:spcPct val="90000"/>
              </a:lnSpc>
            </a:pPr>
            <a:endParaRPr lang="en-US" dirty="0">
              <a:latin typeface="Tahoma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 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32" y="2884653"/>
            <a:ext cx="4076603" cy="345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310" y="2884653"/>
            <a:ext cx="2938968" cy="3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State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Theories of Development</a:t>
            </a:r>
          </a:p>
          <a:p>
            <a:pPr lvl="1"/>
            <a:r>
              <a:rPr lang="en-US" dirty="0" smtClean="0"/>
              <a:t>Modernization theory</a:t>
            </a:r>
          </a:p>
          <a:p>
            <a:pPr lvl="2"/>
            <a:r>
              <a:rPr lang="en-US" dirty="0" smtClean="0"/>
              <a:t>Economic growth </a:t>
            </a:r>
            <a:r>
              <a:rPr lang="en-US" dirty="0" smtClean="0">
                <a:sym typeface="Wingdings"/>
              </a:rPr>
              <a:t> middle class  better governance and democracy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Institutional Capacity</a:t>
            </a:r>
          </a:p>
          <a:p>
            <a:pPr lvl="2"/>
            <a:r>
              <a:rPr lang="en-US" dirty="0" smtClean="0"/>
              <a:t>Greater institutional capacity </a:t>
            </a:r>
            <a:r>
              <a:rPr lang="en-US" dirty="0" smtClean="0">
                <a:sym typeface="Wingdings"/>
              </a:rPr>
              <a:t> security and economic growth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Elite Bargains/Rational Choice institutionalism</a:t>
            </a:r>
          </a:p>
          <a:p>
            <a:pPr lvl="2"/>
            <a:r>
              <a:rPr lang="en-US" dirty="0" smtClean="0"/>
              <a:t>Greater openness (democracy and economic growth) only when elites abandon rent seeking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Modernization Theory</a:t>
            </a:r>
          </a:p>
          <a:p>
            <a:pPr lvl="1"/>
            <a:r>
              <a:rPr lang="en-US" dirty="0" smtClean="0"/>
              <a:t>Put countries on the path to Denmark</a:t>
            </a:r>
          </a:p>
          <a:p>
            <a:endParaRPr lang="en-US" dirty="0" smtClean="0"/>
          </a:p>
          <a:p>
            <a:r>
              <a:rPr lang="en-US" dirty="0" smtClean="0"/>
              <a:t>Institutional capacity</a:t>
            </a:r>
          </a:p>
          <a:p>
            <a:pPr lvl="1"/>
            <a:r>
              <a:rPr lang="en-US" dirty="0" smtClean="0"/>
              <a:t>Provide security and better governance</a:t>
            </a:r>
          </a:p>
          <a:p>
            <a:endParaRPr lang="en-US" dirty="0" smtClean="0"/>
          </a:p>
          <a:p>
            <a:r>
              <a:rPr lang="en-US" dirty="0" smtClean="0"/>
              <a:t>Elite Bargains/Rational Choice Institutionalism</a:t>
            </a:r>
          </a:p>
          <a:p>
            <a:pPr lvl="1"/>
            <a:r>
              <a:rPr lang="en-US" dirty="0" smtClean="0"/>
              <a:t>Good Enough Governance</a:t>
            </a:r>
          </a:p>
          <a:p>
            <a:pPr lvl="2"/>
            <a:r>
              <a:rPr lang="en-US" dirty="0" smtClean="0"/>
              <a:t>Some security</a:t>
            </a:r>
          </a:p>
          <a:p>
            <a:pPr lvl="3"/>
            <a:r>
              <a:rPr lang="en-US" dirty="0" smtClean="0"/>
              <a:t>External balancer </a:t>
            </a:r>
          </a:p>
          <a:p>
            <a:pPr lvl="3"/>
            <a:r>
              <a:rPr lang="en-US" dirty="0" smtClean="0"/>
              <a:t>Internal balance of power among competing elites</a:t>
            </a:r>
          </a:p>
          <a:p>
            <a:pPr lvl="2"/>
            <a:r>
              <a:rPr lang="en-US" dirty="0" smtClean="0"/>
              <a:t>Some economic growth</a:t>
            </a:r>
          </a:p>
          <a:p>
            <a:pPr lvl="2"/>
            <a:r>
              <a:rPr lang="en-US" dirty="0" smtClean="0"/>
              <a:t>Some protection of physical integrity human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Modernization Theory</a:t>
            </a:r>
          </a:p>
          <a:p>
            <a:pPr lvl="1"/>
            <a:r>
              <a:rPr lang="en-US" dirty="0" smtClean="0"/>
              <a:t>Give money and maybe technical assistance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 Foreign Assistance = 0.7 percent of GDP</a:t>
            </a:r>
          </a:p>
          <a:p>
            <a:endParaRPr lang="en-US" dirty="0" smtClean="0"/>
          </a:p>
          <a:p>
            <a:r>
              <a:rPr lang="en-US" dirty="0" smtClean="0"/>
              <a:t>Institutional capacity</a:t>
            </a:r>
          </a:p>
          <a:p>
            <a:pPr lvl="1"/>
            <a:r>
              <a:rPr lang="en-US" dirty="0" smtClean="0"/>
              <a:t>Provide technical assistance and resources</a:t>
            </a:r>
          </a:p>
          <a:p>
            <a:pPr lvl="2"/>
            <a:r>
              <a:rPr lang="en-US" dirty="0" smtClean="0"/>
              <a:t>E.g. train and equip Iraqi army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884</TotalTime>
  <Words>781</Words>
  <Application>Microsoft Office PowerPoint</Application>
  <PresentationFormat>On-screen Show (4:3)</PresentationFormat>
  <Paragraphs>207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Cambria</vt:lpstr>
      <vt:lpstr>Tahoma</vt:lpstr>
      <vt:lpstr>Wingdings</vt:lpstr>
      <vt:lpstr>Apothecary</vt:lpstr>
      <vt:lpstr>NATO and Contested Sovereignty</vt:lpstr>
      <vt:lpstr>Old Challenge for NATO: STATE TO STATE CONFLICT</vt:lpstr>
      <vt:lpstr>China: A Conventional Challenge</vt:lpstr>
      <vt:lpstr>New Challenge for NATO:  Contested and Imperfect Sovereignty</vt:lpstr>
      <vt:lpstr>Three Meanings of Sovereignty</vt:lpstr>
      <vt:lpstr>Fundamental Challenge</vt:lpstr>
      <vt:lpstr>Addressing State Failure</vt:lpstr>
      <vt:lpstr>Goals</vt:lpstr>
      <vt:lpstr>Policy Prescriptions</vt:lpstr>
      <vt:lpstr>Elite bargains/rational choice Good Enough Governance:  Not Somalia; Not Denmark  </vt:lpstr>
      <vt:lpstr>Russia</vt:lpstr>
      <vt:lpstr>Putin’s Tactics</vt:lpstr>
      <vt:lpstr>Sources of Russian Leverage in FSU</vt:lpstr>
      <vt:lpstr>PowerPoint Presentation</vt:lpstr>
      <vt:lpstr>No options for NATO/West</vt:lpstr>
      <vt:lpstr> Limited Options: Ukraine</vt:lpstr>
      <vt:lpstr>Ukraine: Possible Outcomes</vt:lpstr>
      <vt:lpstr>Azerbaijan and Georgia: Best Outcome would be the status-quo</vt:lpstr>
      <vt:lpstr>Baltics</vt:lpstr>
      <vt:lpstr>NATO’S RESPONSE</vt:lpstr>
      <vt:lpstr>Holbrooke Model for Non-NATO Members</vt:lpstr>
      <vt:lpstr>NATO: AMBITION VS CREDIBILITY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 and Contested Sovereignty</dc:title>
  <dc:creator>Stephen Krasner</dc:creator>
  <cp:lastModifiedBy>Lowri</cp:lastModifiedBy>
  <cp:revision>50</cp:revision>
  <dcterms:created xsi:type="dcterms:W3CDTF">2014-08-24T17:18:52Z</dcterms:created>
  <dcterms:modified xsi:type="dcterms:W3CDTF">2014-09-21T13:20:26Z</dcterms:modified>
</cp:coreProperties>
</file>