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496" r:id="rId3"/>
    <p:sldId id="457" r:id="rId4"/>
    <p:sldId id="458" r:id="rId5"/>
    <p:sldId id="459" r:id="rId6"/>
    <p:sldId id="490" r:id="rId7"/>
    <p:sldId id="492" r:id="rId8"/>
    <p:sldId id="498" r:id="rId9"/>
    <p:sldId id="499" r:id="rId10"/>
    <p:sldId id="500" r:id="rId11"/>
    <p:sldId id="497" r:id="rId12"/>
    <p:sldId id="501" r:id="rId13"/>
    <p:sldId id="493" r:id="rId14"/>
    <p:sldId id="494" r:id="rId15"/>
    <p:sldId id="495" r:id="rId1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23C"/>
    <a:srgbClr val="0F2A41"/>
    <a:srgbClr val="183438"/>
    <a:srgbClr val="002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82206" autoAdjust="0"/>
  </p:normalViewPr>
  <p:slideViewPr>
    <p:cSldViewPr>
      <p:cViewPr varScale="1">
        <p:scale>
          <a:sx n="92" d="100"/>
          <a:sy n="92" d="100"/>
        </p:scale>
        <p:origin x="19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D0473-D7C6-4787-8796-AF1F0962E012}" type="datetimeFigureOut">
              <a:rPr lang="en-GB" smtClean="0"/>
              <a:pPr/>
              <a:t>31/07/2017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FBA2-482A-4AC5-A8C8-AFFF5A07EB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15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9DA9-04BA-46A9-8772-FEF3B4BECF7B}" type="datetimeFigureOut">
              <a:rPr lang="en-GB" smtClean="0"/>
              <a:pPr/>
              <a:t>31/07/2017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3E012-4492-49A7-87EB-F340F9D890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6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9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7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82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51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5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8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56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Over the two and a half years,</a:t>
            </a:r>
            <a:r>
              <a:rPr lang="en-GB" sz="1000" baseline="0" dirty="0" smtClean="0"/>
              <a:t> we have worked with a number of organisations and partners</a:t>
            </a:r>
          </a:p>
          <a:p>
            <a:endParaRPr lang="en-GB" sz="1000" baseline="0" dirty="0" smtClean="0"/>
          </a:p>
          <a:p>
            <a:r>
              <a:rPr lang="en-GB" sz="1000" baseline="0" dirty="0" smtClean="0"/>
              <a:t>Working on cross-</a:t>
            </a:r>
            <a:r>
              <a:rPr lang="en-GB" sz="1000" baseline="0" dirty="0" err="1" smtClean="0"/>
              <a:t>european</a:t>
            </a:r>
            <a:r>
              <a:rPr lang="en-GB" sz="1000" baseline="0" dirty="0" smtClean="0"/>
              <a:t> projects with other national statistical institutes</a:t>
            </a:r>
          </a:p>
          <a:p>
            <a:endParaRPr lang="en-GB" sz="1000" baseline="0" dirty="0" smtClean="0"/>
          </a:p>
          <a:p>
            <a:r>
              <a:rPr lang="en-GB" sz="1000" baseline="0" dirty="0" smtClean="0"/>
              <a:t>Working with commercial sector on exploring sources of data</a:t>
            </a:r>
          </a:p>
          <a:p>
            <a:endParaRPr lang="en-GB" sz="1000" baseline="0" dirty="0" smtClean="0"/>
          </a:p>
          <a:p>
            <a:r>
              <a:rPr lang="en-GB" sz="1000" baseline="0" dirty="0" smtClean="0"/>
              <a:t>Working with academia on data science research projects</a:t>
            </a:r>
          </a:p>
          <a:p>
            <a:endParaRPr lang="en-GB" sz="1000" baseline="0" dirty="0" smtClean="0"/>
          </a:p>
          <a:p>
            <a:r>
              <a:rPr lang="en-GB" sz="1000" baseline="0" dirty="0" smtClean="0"/>
              <a:t>Working with privacy groups to explore perceptions and acceptability of work in this area</a:t>
            </a:r>
          </a:p>
          <a:p>
            <a:endParaRPr lang="en-GB" sz="1000" baseline="0" dirty="0" smtClean="0"/>
          </a:p>
          <a:p>
            <a:r>
              <a:rPr lang="en-GB" sz="1000" baseline="0" dirty="0" smtClean="0"/>
              <a:t>Working across government to share research and best practice</a:t>
            </a:r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55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2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Need to pay attention to ethical and privacy issues on an ongoing basis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Work to support the transformation of ONS’ data infrastructure – investigation of big data technologies – Spark for fast processing, Graph databases for data linkage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95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739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 findings here: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box and whisker plot shows how the different sources compare. Basically, all the on-line sources are underestimating the survey counts. This may be due to a number of factors - jobs not being advertised on-line, jobs being advertised via agencies, mismatch between advertising employers and survey reporting units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you remove outliers (i.e. very large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diffferences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between counts) the counts from enterprise websites are closer to the survey than any of the job portals.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Indeed is then closest to enterprise website counts followed by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Careerjet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3E012-4492-49A7-87EB-F340F9D8900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3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Using big data sources to provide intelligence on addresses </a:t>
            </a:r>
          </a:p>
          <a:p>
            <a:r>
              <a:rPr lang="en-GB" baseline="0" dirty="0" smtClean="0"/>
              <a:t>e.g. caravans</a:t>
            </a:r>
          </a:p>
          <a:p>
            <a:r>
              <a:rPr lang="en-GB" baseline="0" dirty="0" smtClean="0"/>
              <a:t>vacant properties – to improve address register and hence field operations</a:t>
            </a:r>
          </a:p>
          <a:p>
            <a:r>
              <a:rPr lang="en-GB" baseline="0" dirty="0" smtClean="0"/>
              <a:t>Gated Communities</a:t>
            </a:r>
          </a:p>
          <a:p>
            <a:r>
              <a:rPr lang="en-GB" baseline="0" dirty="0" smtClean="0"/>
              <a:t>Private rented properties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14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Population estimates and travel</a:t>
            </a:r>
            <a:r>
              <a:rPr lang="en-GB" baseline="0" dirty="0" smtClean="0"/>
              <a:t> to work statistics  using mobile phone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Milan – visualisation using open data</a:t>
            </a:r>
          </a:p>
          <a:p>
            <a:r>
              <a:rPr lang="en-GB" baseline="0" dirty="0" smtClean="0"/>
              <a:t>Working on samples of mobile data for travel to work flows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fld id="{00000000-1234-1234-1234-123412341234}" type="slidenum">
              <a:rPr lang="en-GB" smtClean="0"/>
              <a:pPr>
                <a:spcBef>
                  <a:spcPts val="0"/>
                </a:spcBef>
                <a:buClr>
                  <a:schemeClr val="dk1"/>
                </a:buClr>
                <a:buSzPct val="25000"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95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BIG%20DISK:ONS_Final%20Logos%20Folder%2028.02.08:NEW%20ONS%20Logos:JPEG%20HI:ONS_RGB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24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5A0389-4C41-4015-B1FC-34575CA06C6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BIG DISK:ONS_Final Logos Folder 28.02.08:NEW ONS Logos:JPEG HI:ONS_RGB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304800"/>
            <a:ext cx="3048000" cy="1219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64C47-0EC5-4CDA-9810-9FCBEF747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F9486-38ED-41C4-9530-3E38625D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2BE7E-70BE-422C-886F-790445E51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93FA-C83E-4F5B-8528-7A0F95064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2B8E-77E8-4774-B89A-E801CF378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E91D-5646-4741-8E8E-2E9B49C64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C90B-06A0-426A-BCA1-C5C95945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D93ED-EB9F-482F-BD09-6C7A02697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C8DAD-01CF-4F23-8FDC-810DA8D39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11BEC-E23E-4008-A462-03FDF8867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74A37-7D33-43BA-9A47-4305AD563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33C4-78F0-4C2E-9A8E-B48EEF427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6613B-42F9-4354-A537-B2366B3A9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4B286-4A5F-4DF2-BEB4-8B73CE7E2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5B8CD-8F4F-4305-A046-A206CE908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3C8C5-F232-4ADC-BE82-50E0C0815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2A682-3F50-44C2-B20C-10C66DDDF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B6BAB-FDD5-4C39-8B1F-EF83E5B98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2A905-E21C-4962-915D-C6215E5E9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83F2B-0FF4-4987-9E7E-6909B23FF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35D52-9D03-430F-B1E5-77B4C5040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9B5F46-B358-43F8-9AB8-C5417D8F2B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63588" indent="-285750" algn="l" rtl="0" fontAlgn="base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  <a:ea typeface="+mn-ea"/>
        </a:defRPr>
      </a:lvl2pPr>
      <a:lvl3pPr marL="1182688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  <a:ea typeface="+mn-ea"/>
        </a:defRPr>
      </a:lvl3pPr>
      <a:lvl4pPr marL="1619250" indent="-246063" algn="l" rtl="0" fontAlgn="base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CD44AC-FED4-43A0-BEF2-2B3D8EBDBE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81000" y="1143000"/>
            <a:ext cx="8458200" cy="0"/>
          </a:xfrm>
          <a:prstGeom prst="line">
            <a:avLst/>
          </a:prstGeom>
          <a:noFill/>
          <a:ln w="9525">
            <a:solidFill>
              <a:srgbClr val="9BA9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D4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D4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400">
          <a:solidFill>
            <a:srgbClr val="002D4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D4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>
          <a:solidFill>
            <a:srgbClr val="002D4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s.gov.uk/datasciencecamp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ns.big.data.project@ons.gov.u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ysupermarket-insights.co.uk/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19.gif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7544" y="2852936"/>
            <a:ext cx="7992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 b="1" dirty="0" smtClean="0">
                <a:solidFill>
                  <a:srgbClr val="002D46"/>
                </a:solidFill>
              </a:rPr>
              <a:t>Data Science in Official Statistics: The Big Data Team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9552" y="5061181"/>
            <a:ext cx="6400800" cy="10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002D46"/>
                </a:solidFill>
              </a:rPr>
              <a:t>Owen Abbott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002D46"/>
                </a:solidFill>
              </a:rPr>
              <a:t>Office for National Statistics</a:t>
            </a:r>
            <a:endParaRPr lang="en-US" sz="2800" dirty="0">
              <a:solidFill>
                <a:srgbClr val="002D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Challenges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1304764"/>
            <a:ext cx="8604956" cy="4572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Obtaining data </a:t>
            </a:r>
          </a:p>
          <a:p>
            <a:pPr eaLnBrk="1" hangingPunct="1"/>
            <a:r>
              <a:rPr lang="en-GB" sz="2400" dirty="0" smtClean="0"/>
              <a:t>Understanding data quality</a:t>
            </a:r>
          </a:p>
          <a:p>
            <a:pPr eaLnBrk="1" hangingPunct="1"/>
            <a:r>
              <a:rPr lang="en-GB" sz="2400" dirty="0" smtClean="0"/>
              <a:t>Assessing (and correcting for) bias</a:t>
            </a:r>
          </a:p>
          <a:p>
            <a:pPr eaLnBrk="1" hangingPunct="1"/>
            <a:r>
              <a:rPr lang="en-GB" sz="2400" dirty="0" smtClean="0"/>
              <a:t>Sampling issues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cs typeface="+mn-cs"/>
              </a:rPr>
              <a:t>Large </a:t>
            </a:r>
            <a:r>
              <a:rPr lang="en-GB" sz="2000" dirty="0" err="1" smtClean="0">
                <a:cs typeface="+mn-cs"/>
              </a:rPr>
              <a:t>datatsets</a:t>
            </a:r>
            <a:endParaRPr lang="en-GB" sz="2000" dirty="0" smtClean="0"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cs typeface="+mn-cs"/>
              </a:rPr>
              <a:t>Training datasets for ML</a:t>
            </a:r>
          </a:p>
          <a:p>
            <a:pPr eaLnBrk="1" hangingPunct="1"/>
            <a:r>
              <a:rPr lang="en-GB" sz="2400" dirty="0" smtClean="0"/>
              <a:t>Integrating sources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cs typeface="+mn-cs"/>
              </a:rPr>
              <a:t>Linkage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cs typeface="+mn-cs"/>
              </a:rPr>
              <a:t>Estimation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Tools and Environments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Ethics</a:t>
            </a:r>
          </a:p>
          <a:p>
            <a:pPr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2D46"/>
                </a:solidFill>
                <a:latin typeface="Arial"/>
                <a:ea typeface="ＭＳ Ｐゴシック"/>
              </a:rPr>
              <a:t>Further Information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685800" y="1628800"/>
            <a:ext cx="7772040" cy="4466720"/>
          </a:xfrm>
          <a:prstGeom prst="rect">
            <a:avLst/>
          </a:prstGeom>
        </p:spPr>
        <p:txBody>
          <a:bodyPr/>
          <a:lstStyle/>
          <a:p>
            <a:pPr marL="357188" indent="-357188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D46"/>
                </a:solidFill>
                <a:latin typeface="Arial"/>
                <a:ea typeface="ＭＳ Ｐゴシック"/>
              </a:rPr>
              <a:t>Big Data Team</a:t>
            </a:r>
            <a:endParaRPr lang="en-GB" dirty="0" smtClean="0"/>
          </a:p>
          <a:p>
            <a:pPr marL="357188">
              <a:lnSpc>
                <a:spcPct val="100000"/>
              </a:lnSpc>
            </a:pPr>
            <a:r>
              <a:rPr lang="en-GB" sz="1800" dirty="0" smtClean="0">
                <a:solidFill>
                  <a:srgbClr val="002D46"/>
                </a:solidFill>
                <a:latin typeface="Arial"/>
                <a:ea typeface="ＭＳ Ｐゴシック"/>
                <a:hlinkClick r:id="rId3"/>
              </a:rPr>
              <a:t>www.ons.gov.uk/aboutus/whatwedo/programmesandprojects/theonsbigdataproject</a:t>
            </a:r>
            <a:endParaRPr lang="en-US" sz="1800" dirty="0" smtClean="0">
              <a:solidFill>
                <a:srgbClr val="002D46"/>
              </a:solidFill>
              <a:latin typeface="Arial"/>
              <a:ea typeface="ＭＳ Ｐゴシック"/>
              <a:hlinkClick r:id="rId3"/>
            </a:endParaRPr>
          </a:p>
          <a:p>
            <a:pPr marL="357188" indent="-357188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57188" indent="-357188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D46"/>
                </a:solidFill>
                <a:latin typeface="Arial"/>
                <a:ea typeface="ＭＳ Ｐゴシック"/>
              </a:rPr>
              <a:t>Email: </a:t>
            </a:r>
            <a:r>
              <a:rPr lang="en-US" dirty="0" smtClean="0">
                <a:solidFill>
                  <a:srgbClr val="002D46"/>
                </a:solidFill>
                <a:latin typeface="Arial"/>
                <a:ea typeface="ＭＳ Ｐゴシック"/>
                <a:hlinkClick r:id="rId4"/>
              </a:rPr>
              <a:t>ons.big.data.project@ons.gov.uk</a:t>
            </a:r>
            <a:endParaRPr lang="en-US" dirty="0" smtClean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1728788" lvl="3" indent="-357188"/>
            <a:endParaRPr lang="en-US" dirty="0" smtClean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Projects 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1304764"/>
            <a:ext cx="8604956" cy="4572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Housing Data</a:t>
            </a:r>
          </a:p>
          <a:p>
            <a:pPr eaLnBrk="1" hangingPunct="1"/>
            <a:r>
              <a:rPr lang="en-GB" sz="2400" dirty="0" smtClean="0"/>
              <a:t>Living Costs and Food Survey coding</a:t>
            </a:r>
          </a:p>
          <a:p>
            <a:pPr eaLnBrk="1" hangingPunct="1"/>
            <a:r>
              <a:rPr lang="en-GB" sz="2400" dirty="0" smtClean="0"/>
              <a:t>British Crime Survey coding</a:t>
            </a:r>
          </a:p>
          <a:p>
            <a:pPr eaLnBrk="1" hangingPunct="1"/>
            <a:r>
              <a:rPr lang="en-GB" sz="2400" dirty="0" smtClean="0"/>
              <a:t>Household type from Smart Meter data</a:t>
            </a:r>
          </a:p>
          <a:p>
            <a:pPr eaLnBrk="1" hangingPunct="1"/>
            <a:r>
              <a:rPr lang="en-GB" sz="2400" dirty="0" smtClean="0"/>
              <a:t>Identifying caravan parks from Aerial Imagery</a:t>
            </a:r>
          </a:p>
          <a:p>
            <a:r>
              <a:rPr lang="en-GB" sz="2400" dirty="0" smtClean="0"/>
              <a:t>Using graph databases in record linkage</a:t>
            </a:r>
          </a:p>
          <a:p>
            <a:r>
              <a:rPr lang="en-GB" sz="2400" dirty="0" smtClean="0"/>
              <a:t>Commuting patterns from Mobile phone data</a:t>
            </a:r>
          </a:p>
          <a:p>
            <a:pPr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Projects II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1304764"/>
            <a:ext cx="8604956" cy="4572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Web scraping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Job Vacancy statistics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Enterprise statistics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Price indices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SDGs (corporate sustainability reporting)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Ethics/policy/service</a:t>
            </a:r>
          </a:p>
          <a:p>
            <a:pPr eaLnBrk="1" hangingPunct="1"/>
            <a:r>
              <a:rPr lang="en-GB" sz="2400" dirty="0" smtClean="0"/>
              <a:t>Using Twitter to examine internal migration</a:t>
            </a:r>
          </a:p>
          <a:p>
            <a:pPr eaLnBrk="1" hangingPunct="1"/>
            <a:r>
              <a:rPr lang="en-GB" sz="2400" dirty="0" smtClean="0"/>
              <a:t>Address and Business Index – both matching services</a:t>
            </a:r>
          </a:p>
          <a:p>
            <a:pPr eaLnBrk="1" hangingPunct="1"/>
            <a:r>
              <a:rPr lang="en-GB" sz="2400" dirty="0" smtClean="0"/>
              <a:t>Methodology - Adjusting for biases in Big Data</a:t>
            </a:r>
          </a:p>
          <a:p>
            <a:pPr eaLnBrk="1" hangingPunct="1"/>
            <a:r>
              <a:rPr lang="en-GB" sz="2400" dirty="0" smtClean="0"/>
              <a:t>Methodology – Using Big Data in Small Area Estimation</a:t>
            </a: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Projects III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528" y="1304764"/>
            <a:ext cx="8604956" cy="45720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Exploring data sources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err="1" smtClean="0"/>
              <a:t>Opencell</a:t>
            </a:r>
            <a:r>
              <a:rPr lang="en-GB" sz="2000" dirty="0" smtClean="0"/>
              <a:t> ID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Oyster Card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err="1" smtClean="0"/>
              <a:t>Facebook</a:t>
            </a:r>
            <a:endParaRPr lang="en-GB" sz="2000" dirty="0" smtClean="0"/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Twitter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err="1" smtClean="0"/>
              <a:t>Linkedin</a:t>
            </a:r>
            <a:endParaRPr lang="en-GB" sz="2000" dirty="0" smtClean="0"/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Land Registry Price Paid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TED (EU procurement)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err="1" smtClean="0"/>
              <a:t>Zoopla</a:t>
            </a:r>
            <a:endParaRPr lang="en-GB" sz="2000" dirty="0" smtClean="0"/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err="1" smtClean="0"/>
              <a:t>Moneysupermarket</a:t>
            </a:r>
            <a:endParaRPr lang="en-GB" sz="2000" dirty="0" smtClean="0"/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Google Trends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Satellite Imagery</a:t>
            </a:r>
          </a:p>
          <a:p>
            <a:pPr marL="935038" lvl="1" indent="-457200">
              <a:buFont typeface="+mj-lt"/>
              <a:buAutoNum type="arabicPeriod"/>
            </a:pPr>
            <a:r>
              <a:rPr lang="en-GB" sz="2000" dirty="0" smtClean="0"/>
              <a:t>Probably some more….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152280"/>
            <a:ext cx="77720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2D46"/>
                </a:solidFill>
                <a:latin typeface="Arial"/>
                <a:ea typeface="ＭＳ Ｐゴシック"/>
              </a:rPr>
              <a:t>ONS </a:t>
            </a:r>
            <a:r>
              <a:rPr lang="en-US" sz="3200" b="1" dirty="0">
                <a:solidFill>
                  <a:srgbClr val="002D46"/>
                </a:solidFill>
                <a:latin typeface="Arial"/>
                <a:ea typeface="ＭＳ Ｐゴシック"/>
              </a:rPr>
              <a:t>Big Data </a:t>
            </a:r>
            <a:r>
              <a:rPr lang="en-US" sz="3200" b="1" dirty="0" smtClean="0">
                <a:solidFill>
                  <a:srgbClr val="002D46"/>
                </a:solidFill>
                <a:latin typeface="Arial"/>
                <a:ea typeface="ＭＳ Ｐゴシック"/>
              </a:rPr>
              <a:t>team</a:t>
            </a:r>
            <a:endParaRPr dirty="0"/>
          </a:p>
        </p:txBody>
      </p:sp>
      <p:sp>
        <p:nvSpPr>
          <p:cNvPr id="213" name="TextShape 2"/>
          <p:cNvSpPr txBox="1"/>
          <p:nvPr/>
        </p:nvSpPr>
        <p:spPr>
          <a:xfrm>
            <a:off x="685800" y="1523880"/>
            <a:ext cx="7772040" cy="4571640"/>
          </a:xfrm>
          <a:prstGeom prst="rect">
            <a:avLst/>
          </a:prstGeom>
        </p:spPr>
        <p:txBody>
          <a:bodyPr/>
          <a:lstStyle/>
          <a:p>
            <a:pPr marL="357188" indent="-357188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D46"/>
                </a:solidFill>
                <a:latin typeface="Arial"/>
                <a:ea typeface="ＭＳ Ｐゴシック"/>
              </a:rPr>
              <a:t>Launched in January 2014</a:t>
            </a:r>
          </a:p>
          <a:p>
            <a:pPr marL="357188" indent="-357188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57188" indent="-357188">
              <a:buFont typeface="Arial" pitchFamily="34" charset="0"/>
              <a:buChar char="•"/>
            </a:pPr>
            <a:r>
              <a:rPr lang="en-GB" dirty="0" smtClean="0">
                <a:solidFill>
                  <a:srgbClr val="002D46"/>
                </a:solidFill>
                <a:latin typeface="Arial"/>
                <a:ea typeface="ＭＳ Ｐゴシック"/>
              </a:rPr>
              <a:t>The Big Data team: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D46"/>
                </a:solidFill>
                <a:latin typeface="Arial"/>
                <a:ea typeface="ＭＳ Ｐゴシック"/>
              </a:rPr>
              <a:t>focus on high priority ONS challenges that may be solved through new forms of data or the application of data science techniques to help deliver better statistics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D46"/>
                </a:solidFill>
                <a:latin typeface="Arial"/>
                <a:ea typeface="ＭＳ Ｐゴシック"/>
              </a:rPr>
              <a:t>undertake research (including data access, technological, methodological, ethical)</a:t>
            </a:r>
          </a:p>
          <a:p>
            <a:pPr marL="814388" lvl="1" indent="-35718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D46"/>
                </a:solidFill>
                <a:latin typeface="Arial"/>
                <a:ea typeface="ＭＳ Ｐゴシック"/>
              </a:rPr>
              <a:t>support ONS business areas in implementation</a:t>
            </a:r>
            <a:endParaRPr lang="en-US" sz="2000" dirty="0" smtClean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57188" lvl="1" indent="-357188"/>
            <a:endParaRPr lang="en-US" dirty="0" smtClean="0">
              <a:solidFill>
                <a:srgbClr val="002D46"/>
              </a:solidFill>
              <a:latin typeface="Arial"/>
              <a:ea typeface="ＭＳ Ｐゴシック"/>
            </a:endParaRPr>
          </a:p>
          <a:p>
            <a:pPr marL="357188" indent="-357188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D46"/>
                </a:solidFill>
                <a:latin typeface="Arial"/>
                <a:ea typeface="ＭＳ Ｐゴシック"/>
              </a:rPr>
              <a:t> Approach has involved a combination of collaborative working/partnerships and </a:t>
            </a:r>
            <a:r>
              <a:rPr lang="en-US" dirty="0">
                <a:solidFill>
                  <a:srgbClr val="002D46"/>
                </a:solidFill>
                <a:latin typeface="Arial"/>
                <a:ea typeface="ＭＳ Ｐゴシック"/>
              </a:rPr>
              <a:t>practical </a:t>
            </a:r>
            <a:r>
              <a:rPr lang="en-US" dirty="0" smtClean="0">
                <a:solidFill>
                  <a:srgbClr val="002D46"/>
                </a:solidFill>
                <a:latin typeface="Arial"/>
                <a:ea typeface="ＭＳ Ｐゴシック"/>
              </a:rPr>
              <a:t>projects</a:t>
            </a:r>
            <a:endParaRPr lang="en-US" dirty="0">
              <a:solidFill>
                <a:srgbClr val="002D46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work with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084836" y="4713769"/>
            <a:ext cx="2059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Government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838" y="3282257"/>
            <a:ext cx="2937576" cy="76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9"/>
          <p:cNvGrpSpPr/>
          <p:nvPr/>
        </p:nvGrpSpPr>
        <p:grpSpPr>
          <a:xfrm>
            <a:off x="5515866" y="1321545"/>
            <a:ext cx="3160639" cy="1878863"/>
            <a:chOff x="5515861" y="1321538"/>
            <a:chExt cx="3160639" cy="1878862"/>
          </a:xfrm>
        </p:grpSpPr>
        <p:pic>
          <p:nvPicPr>
            <p:cNvPr id="1028" name="Picture 4" descr="\\Ts003\swiernp\My Documents\My Pictures\eurosta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6211" y="2097051"/>
              <a:ext cx="795005" cy="79500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699053" y="1977656"/>
              <a:ext cx="2211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International</a:t>
              </a:r>
              <a:endParaRPr lang="en-GB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5861" y="1321538"/>
              <a:ext cx="2681841" cy="48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Straight Arrow Connector 30"/>
            <p:cNvCxnSpPr/>
            <p:nvPr/>
          </p:nvCxnSpPr>
          <p:spPr bwMode="auto">
            <a:xfrm flipH="1">
              <a:off x="5847907" y="2392326"/>
              <a:ext cx="637954" cy="80807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4056" y="1752269"/>
              <a:ext cx="1212444" cy="440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0"/>
          <p:cNvGrpSpPr/>
          <p:nvPr/>
        </p:nvGrpSpPr>
        <p:grpSpPr>
          <a:xfrm>
            <a:off x="6337017" y="3523255"/>
            <a:ext cx="2555801" cy="1080644"/>
            <a:chOff x="6315740" y="3959190"/>
            <a:chExt cx="2555801" cy="1080644"/>
          </a:xfrm>
        </p:grpSpPr>
        <p:pic>
          <p:nvPicPr>
            <p:cNvPr id="21" name="Picture 6" descr="\\Ts003\swiernp\My Documents\My Pictures\HM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80916" y="3959190"/>
              <a:ext cx="1190625" cy="98107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/>
            <p:nvPr/>
          </p:nvCxnSpPr>
          <p:spPr bwMode="auto">
            <a:xfrm flipH="1" flipV="1">
              <a:off x="6315740" y="4136065"/>
              <a:ext cx="765545" cy="90376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5" name="Group 54"/>
          <p:cNvGrpSpPr/>
          <p:nvPr/>
        </p:nvGrpSpPr>
        <p:grpSpPr>
          <a:xfrm>
            <a:off x="540898" y="4136584"/>
            <a:ext cx="2727362" cy="2135987"/>
            <a:chOff x="529747" y="4125433"/>
            <a:chExt cx="2727362" cy="213598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9747" y="5924549"/>
              <a:ext cx="1937007" cy="336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3"/>
            <p:cNvGrpSpPr/>
            <p:nvPr/>
          </p:nvGrpSpPr>
          <p:grpSpPr>
            <a:xfrm>
              <a:off x="1045537" y="4125433"/>
              <a:ext cx="2211572" cy="1094770"/>
              <a:chOff x="1045537" y="4125433"/>
              <a:chExt cx="2211572" cy="109477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045537" y="4820093"/>
                <a:ext cx="2211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Privacy Groups</a:t>
                </a:r>
                <a:endParaRPr lang="en-GB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2371060" y="4125433"/>
                <a:ext cx="850605" cy="68048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grpSp>
        <p:nvGrpSpPr>
          <p:cNvPr id="7" name="Group 51"/>
          <p:cNvGrpSpPr/>
          <p:nvPr/>
        </p:nvGrpSpPr>
        <p:grpSpPr>
          <a:xfrm>
            <a:off x="3816867" y="4263660"/>
            <a:ext cx="2363530" cy="2172141"/>
            <a:chOff x="3816867" y="4263660"/>
            <a:chExt cx="2363530" cy="2172140"/>
          </a:xfrm>
        </p:grpSpPr>
        <p:pic>
          <p:nvPicPr>
            <p:cNvPr id="1031" name="Picture 7" descr="\\Ts003\swiernp\My Documents\My Pictures\academia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6867" y="5483300"/>
              <a:ext cx="1276350" cy="952500"/>
            </a:xfrm>
            <a:prstGeom prst="rect">
              <a:avLst/>
            </a:prstGeom>
            <a:noFill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32647" y="5434901"/>
              <a:ext cx="1047750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206950" y="4993758"/>
              <a:ext cx="1587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Academia</a:t>
              </a:r>
              <a:endParaRPr lang="en-GB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23" idx="0"/>
            </p:cNvCxnSpPr>
            <p:nvPr/>
          </p:nvCxnSpPr>
          <p:spPr bwMode="auto">
            <a:xfrm flipH="1" flipV="1">
              <a:off x="4976037" y="4263660"/>
              <a:ext cx="24810" cy="7300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8" name="Group 52"/>
          <p:cNvGrpSpPr/>
          <p:nvPr/>
        </p:nvGrpSpPr>
        <p:grpSpPr>
          <a:xfrm>
            <a:off x="431544" y="1556797"/>
            <a:ext cx="3289007" cy="2049211"/>
            <a:chOff x="435934" y="1562986"/>
            <a:chExt cx="3289007" cy="2049210"/>
          </a:xfrm>
        </p:grpSpPr>
        <p:pic>
          <p:nvPicPr>
            <p:cNvPr id="1033" name="Picture 9" descr="mySupermarket Insights">
              <a:hlinkClick r:id="rId11" tooltip="mySupermarket Insights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20010" y="2067042"/>
              <a:ext cx="1424909" cy="448754"/>
            </a:xfrm>
            <a:prstGeom prst="rect">
              <a:avLst/>
            </a:prstGeom>
            <a:noFill/>
          </p:spPr>
        </p:pic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1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35934" y="2067042"/>
              <a:ext cx="510364" cy="510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16154" y="2643106"/>
              <a:ext cx="613632" cy="51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5934" y="2715114"/>
              <a:ext cx="436600" cy="45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510364" y="1562986"/>
              <a:ext cx="2775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Commercial Sector</a:t>
              </a:r>
              <a:endParaRPr lang="en-GB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2828260" y="2020186"/>
              <a:ext cx="896681" cy="11943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03982" y="3219166"/>
              <a:ext cx="1149977" cy="39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45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4712" y="5260705"/>
            <a:ext cx="2190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GDSP logo teal_businesscar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884267" y="5199321"/>
            <a:ext cx="1908871" cy="1263619"/>
          </a:xfrm>
          <a:prstGeom prst="rect">
            <a:avLst/>
          </a:prstGeom>
        </p:spPr>
      </p:pic>
      <p:pic>
        <p:nvPicPr>
          <p:cNvPr id="36" name="Picture 35" descr="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780928"/>
            <a:ext cx="1080120" cy="313405"/>
          </a:xfrm>
          <a:prstGeom prst="rect">
            <a:avLst/>
          </a:prstGeom>
        </p:spPr>
      </p:pic>
      <p:pic>
        <p:nvPicPr>
          <p:cNvPr id="21508" name="Picture 4" descr="Image result for E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V="1">
            <a:off x="2123728" y="3176977"/>
            <a:ext cx="1008112" cy="567063"/>
          </a:xfrm>
          <a:prstGeom prst="rect">
            <a:avLst/>
          </a:prstGeom>
          <a:noFill/>
        </p:spPr>
      </p:pic>
      <p:pic>
        <p:nvPicPr>
          <p:cNvPr id="21510" name="Picture 6" descr="WhenFresh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9532" y="3717032"/>
            <a:ext cx="1332148" cy="206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itilog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301208"/>
            <a:ext cx="939195" cy="720080"/>
          </a:xfrm>
          <a:prstGeom prst="rect">
            <a:avLst/>
          </a:prstGeom>
          <a:noFill/>
        </p:spPr>
      </p:pic>
      <p:pic>
        <p:nvPicPr>
          <p:cNvPr id="23" name="Picture 4" descr="Image result for 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444208" y="5337217"/>
            <a:ext cx="1008112" cy="567063"/>
          </a:xfrm>
          <a:prstGeom prst="rect">
            <a:avLst/>
          </a:prstGeom>
          <a:noFill/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977172"/>
            <a:ext cx="936104" cy="936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GB" dirty="0" smtClean="0"/>
              <a:t>Projects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96036" y="5877272"/>
            <a:ext cx="3996444" cy="980728"/>
          </a:xfrm>
        </p:spPr>
        <p:txBody>
          <a:bodyPr/>
          <a:lstStyle/>
          <a:p>
            <a:r>
              <a:rPr lang="en-US" sz="2000" dirty="0" smtClean="0"/>
              <a:t>Population: Ambient and flows with mobile phone data</a:t>
            </a:r>
            <a:endParaRPr lang="en-US" sz="2000" dirty="0"/>
          </a:p>
        </p:txBody>
      </p:sp>
      <p:pic>
        <p:nvPicPr>
          <p:cNvPr id="5" name="Picture 4" descr="logo_twitter_withbird_1000_allblue_png_scaled1000_zps565a570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7"/>
            <a:ext cx="2448272" cy="455379"/>
          </a:xfrm>
          <a:prstGeom prst="rect">
            <a:avLst/>
          </a:prstGeom>
        </p:spPr>
      </p:pic>
      <p:pic>
        <p:nvPicPr>
          <p:cNvPr id="6" name="Picture 5" descr="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625244"/>
            <a:ext cx="1368148" cy="396979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33156"/>
            <a:ext cx="1305958" cy="756081"/>
          </a:xfrm>
          <a:prstGeom prst="rect">
            <a:avLst/>
          </a:prstGeom>
        </p:spPr>
      </p:pic>
      <p:pic>
        <p:nvPicPr>
          <p:cNvPr id="8" name="Picture 7" descr="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4401108"/>
            <a:ext cx="1051514" cy="496832"/>
          </a:xfrm>
          <a:prstGeom prst="rect">
            <a:avLst/>
          </a:prstGeom>
        </p:spPr>
      </p:pic>
      <p:pic>
        <p:nvPicPr>
          <p:cNvPr id="9" name="Picture 8" descr="530x928_The-smarter-future_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70" y="1052737"/>
            <a:ext cx="2240711" cy="12601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532" y="1844824"/>
            <a:ext cx="392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Demographics, </a:t>
            </a:r>
          </a:p>
          <a:p>
            <a:r>
              <a:rPr lang="en-US" sz="2000" dirty="0" smtClean="0"/>
              <a:t>migration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3897052"/>
            <a:ext cx="278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Inflation: Web scraping</a:t>
            </a:r>
          </a:p>
          <a:p>
            <a:r>
              <a:rPr lang="en-US" sz="2000" dirty="0" smtClean="0"/>
              <a:t>Online retail prices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6057292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Property: </a:t>
            </a:r>
            <a:r>
              <a:rPr lang="en-GB" sz="2000" dirty="0" err="1" smtClean="0"/>
              <a:t>Zoopla</a:t>
            </a:r>
            <a:r>
              <a:rPr lang="en-GB" sz="2000" dirty="0" smtClean="0"/>
              <a:t> Data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84268" y="2096852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smart meters</a:t>
            </a:r>
            <a:endParaRPr lang="en-US" sz="2000" dirty="0"/>
          </a:p>
        </p:txBody>
      </p:sp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3681029"/>
            <a:ext cx="1260140" cy="239331"/>
          </a:xfrm>
          <a:prstGeom prst="rect">
            <a:avLst/>
          </a:prstGeom>
        </p:spPr>
      </p:pic>
      <p:pic>
        <p:nvPicPr>
          <p:cNvPr id="16" name="Picture 15" descr="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8" y="3645027"/>
            <a:ext cx="1244087" cy="258148"/>
          </a:xfrm>
          <a:prstGeom prst="rect">
            <a:avLst/>
          </a:prstGeom>
        </p:spPr>
      </p:pic>
      <p:pic>
        <p:nvPicPr>
          <p:cNvPr id="17" name="Picture 16" descr="1.jpe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48984"/>
            <a:ext cx="1224136" cy="327945"/>
          </a:xfrm>
          <a:prstGeom prst="rect">
            <a:avLst/>
          </a:prstGeom>
        </p:spPr>
      </p:pic>
      <p:pic>
        <p:nvPicPr>
          <p:cNvPr id="19" name="Picture 18" descr="Monster-flag-2014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52020" y="1916837"/>
            <a:ext cx="1015254" cy="648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31840" y="180882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Job vacancy statistics</a:t>
            </a:r>
            <a:endParaRPr lang="en-US" sz="2000" dirty="0"/>
          </a:p>
        </p:txBody>
      </p:sp>
      <p:pic>
        <p:nvPicPr>
          <p:cNvPr id="21" name="Picture 4" descr="http://brightconsultancy.com/wp-content/uploads/2013/12/Social-Enterprise-2-300x23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87624" y="2816932"/>
            <a:ext cx="1396702" cy="108011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9532" y="382504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SIC: Web scraping</a:t>
            </a:r>
          </a:p>
          <a:p>
            <a:r>
              <a:rPr lang="en-US" sz="2000" dirty="0" smtClean="0"/>
              <a:t>enterprise websites</a:t>
            </a:r>
            <a:endParaRPr lang="en-US" sz="2000" dirty="0"/>
          </a:p>
        </p:txBody>
      </p:sp>
      <p:pic>
        <p:nvPicPr>
          <p:cNvPr id="19458" name="Picture 2" descr="Hom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5856" y="1160748"/>
            <a:ext cx="1944182" cy="64826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768244" y="3825044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Food diary coding</a:t>
            </a:r>
            <a:endParaRPr lang="en-US" sz="2000" dirty="0"/>
          </a:p>
        </p:txBody>
      </p:sp>
      <p:pic>
        <p:nvPicPr>
          <p:cNvPr id="19462" name="Picture 6" descr="Image result for food diar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72300" y="3068960"/>
            <a:ext cx="1072240" cy="720080"/>
          </a:xfrm>
          <a:prstGeom prst="rect">
            <a:avLst/>
          </a:prstGeom>
          <a:noFill/>
        </p:spPr>
      </p:pic>
      <p:pic>
        <p:nvPicPr>
          <p:cNvPr id="19477" name="Picture 21" descr="\\TDATA8\ABBOTO\Desktop\download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22" y="1196755"/>
            <a:ext cx="1188343" cy="6248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3" y="256843"/>
            <a:ext cx="7990859" cy="648071"/>
          </a:xfrm>
        </p:spPr>
        <p:txBody>
          <a:bodyPr/>
          <a:lstStyle/>
          <a:p>
            <a:r>
              <a:rPr lang="en-GB" dirty="0" smtClean="0"/>
              <a:t>Cross cutting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FFFFFF"/>
              </a:buClr>
              <a:buSzPct val="25000"/>
            </a:pPr>
            <a:fld id="{00000000-1234-1234-1234-123412341234}" type="slidenum">
              <a:rPr lang="en-GB" smtClean="0"/>
              <a:pPr>
                <a:buClr>
                  <a:srgbClr val="FFFFFF"/>
                </a:buClr>
                <a:buSzPct val="25000"/>
              </a:pPr>
              <a:t>5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5556" y="1952836"/>
            <a:ext cx="233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D46"/>
                </a:solidFill>
              </a:rPr>
              <a:t>Privacy and ethical issues</a:t>
            </a:r>
            <a:endParaRPr lang="en-GB" sz="2000" dirty="0">
              <a:solidFill>
                <a:srgbClr val="002D4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0052" y="2564904"/>
            <a:ext cx="2574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D46"/>
                </a:solidFill>
              </a:rPr>
              <a:t>Investigating new big data tools and technologies – transforming ONS data infrastructure</a:t>
            </a:r>
            <a:endParaRPr lang="en-GB" sz="2000" dirty="0">
              <a:solidFill>
                <a:srgbClr val="002D46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8" y="1484790"/>
            <a:ext cx="1937007" cy="33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556" y="2636913"/>
            <a:ext cx="2190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p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264" y="1508791"/>
            <a:ext cx="1559581" cy="88550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51" y="5061181"/>
            <a:ext cx="146570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75" y="5157199"/>
            <a:ext cx="110585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downlo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6356" y="3573023"/>
            <a:ext cx="960796" cy="645207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9972" y="1652803"/>
            <a:ext cx="1404156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1448780"/>
            <a:ext cx="576064" cy="576064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4365107"/>
            <a:ext cx="161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louder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5805267"/>
            <a:ext cx="1931218" cy="46805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3568" y="5085184"/>
            <a:ext cx="233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D46"/>
                </a:solidFill>
              </a:rPr>
              <a:t>Adjusting for bias in big data sources</a:t>
            </a:r>
            <a:endParaRPr lang="en-GB" sz="2000" dirty="0">
              <a:solidFill>
                <a:srgbClr val="002D46"/>
              </a:solidFill>
            </a:endParaRPr>
          </a:p>
        </p:txBody>
      </p:sp>
      <p:sp>
        <p:nvSpPr>
          <p:cNvPr id="2052" name="AutoShape 4" descr="Image result for iterative proportional fitting algorithm"/>
          <p:cNvSpPr>
            <a:spLocks noChangeAspect="1" noChangeArrowheads="1"/>
          </p:cNvSpPr>
          <p:nvPr/>
        </p:nvSpPr>
        <p:spPr bwMode="auto">
          <a:xfrm>
            <a:off x="155582" y="-136524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1588" y="5805265"/>
            <a:ext cx="1590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 descr="Image result for web scrape"/>
          <p:cNvSpPr>
            <a:spLocks noChangeAspect="1" noChangeArrowheads="1"/>
          </p:cNvSpPr>
          <p:nvPr/>
        </p:nvSpPr>
        <p:spPr bwMode="auto">
          <a:xfrm>
            <a:off x="155581" y="-136524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Image result for web scrap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3609020"/>
            <a:ext cx="1512168" cy="70998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007604" y="4329100"/>
            <a:ext cx="176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D46"/>
                </a:solidFill>
              </a:rPr>
              <a:t>Web-scraping</a:t>
            </a:r>
            <a:endParaRPr lang="en-GB" sz="2000" dirty="0">
              <a:solidFill>
                <a:srgbClr val="002D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7544" y="306896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800" b="1" dirty="0" smtClean="0">
                <a:solidFill>
                  <a:srgbClr val="002D46"/>
                </a:solidFill>
              </a:rPr>
              <a:t>Some specific projects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51620" y="5085184"/>
            <a:ext cx="6400800" cy="10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800" dirty="0">
              <a:solidFill>
                <a:srgbClr val="002D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Job Vacancy Statistics</a:t>
            </a:r>
          </a:p>
        </p:txBody>
      </p:sp>
      <p:pic>
        <p:nvPicPr>
          <p:cNvPr id="55298" name="Picture 2" descr="https://bb7a0bcd-a-62cb3a1a-s-sites.googlegroups.com/site/jvpilotons/stories/small-scale-comparison---2017-04-07/distributions.png?attachauth=ANoY7cpOT4IL63OLBN7Zy3Abh7-pksjFND-dWt-dodhzTGgs5yhZ0itwVE1_hlBhS4DdI1G9Xj6dXEjcLbqd2iOrvhFzQ0GDuFOFHUCs2FYwHo2a5DZ-zFDgTqkeWtA5rKlwdPoC4C1r3baGhBtWw3QtKNzIfiORCNd0PO96XdFY_-70S8Fz_yqRfnEH7F3wyv4SzfBHSncZFKpjcJ7PBhZkBdzz4XjkepO0StSIQJk5sHAZ8U0t3_FJx_0DiOl5BTj3vEbt_RmTDLQ4PY3UScnyEIs-I3B6tw%3D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9709"/>
            <a:ext cx="8532440" cy="568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256838"/>
            <a:ext cx="8350899" cy="648071"/>
          </a:xfrm>
        </p:spPr>
        <p:txBody>
          <a:bodyPr/>
          <a:lstStyle/>
          <a:p>
            <a:r>
              <a:rPr lang="en-GB" dirty="0" smtClean="0"/>
              <a:t>Census Address register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FFFFFF"/>
              </a:buClr>
              <a:buSzPct val="25000"/>
            </a:pPr>
            <a:fld id="{00000000-1234-1234-1234-123412341234}" type="slidenum">
              <a:rPr lang="en-GB" smtClean="0"/>
              <a:pPr>
                <a:buClr>
                  <a:srgbClr val="FFFFFF"/>
                </a:buClr>
                <a:buSzPct val="25000"/>
              </a:pPr>
              <a:t>8</a:t>
            </a:fld>
            <a:endParaRPr lang="en-GB" dirty="0"/>
          </a:p>
        </p:txBody>
      </p:sp>
      <p:pic>
        <p:nvPicPr>
          <p:cNvPr id="18" name="Picture 2" descr="C:\Users\spakui\Downloads\Caravans Screensho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04764"/>
            <a:ext cx="4176464" cy="41764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83770" y="5589240"/>
            <a:ext cx="414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2011 Census spent £6 million enumerating vacant properties</a:t>
            </a:r>
            <a:endParaRPr lang="en-GB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77802" cy="648071"/>
          </a:xfrm>
        </p:spPr>
        <p:txBody>
          <a:bodyPr/>
          <a:lstStyle/>
          <a:p>
            <a:r>
              <a:rPr lang="en-GB" dirty="0" smtClean="0"/>
              <a:t>Population mobility and migration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FFFFFF"/>
              </a:buClr>
              <a:buSzPct val="25000"/>
            </a:pPr>
            <a:fld id="{00000000-1234-1234-1234-123412341234}" type="slidenum">
              <a:rPr lang="en-GB" smtClean="0"/>
              <a:pPr>
                <a:buClr>
                  <a:srgbClr val="FFFFFF"/>
                </a:buClr>
                <a:buSzPct val="25000"/>
              </a:pPr>
              <a:t>9</a:t>
            </a:fld>
            <a:endParaRPr lang="en-GB" dirty="0"/>
          </a:p>
        </p:txBody>
      </p:sp>
      <p:pic>
        <p:nvPicPr>
          <p:cNvPr id="10" name="Picture 9" descr="Milano17-04v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60750"/>
            <a:ext cx="7344816" cy="470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 Slide Master: blank">
  <a:themeElements>
    <a:clrScheme name="Default Design Slide Master: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 Slide Master: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fault Design Slide Master: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Slide Master: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Slide Master: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5877</TotalTime>
  <Words>622</Words>
  <Application>Microsoft Office PowerPoint</Application>
  <PresentationFormat>On-screen Show (4:3)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Calibri</vt:lpstr>
      <vt:lpstr>Office Theme</vt:lpstr>
      <vt:lpstr>Default Design Slide Master: blank</vt:lpstr>
      <vt:lpstr>PowerPoint Presentation</vt:lpstr>
      <vt:lpstr>PowerPoint Presentation</vt:lpstr>
      <vt:lpstr>Who we work with</vt:lpstr>
      <vt:lpstr>Projects </vt:lpstr>
      <vt:lpstr>Cross cutting research</vt:lpstr>
      <vt:lpstr>PowerPoint Presentation</vt:lpstr>
      <vt:lpstr>Job Vacancy Statistics</vt:lpstr>
      <vt:lpstr>Census Address register</vt:lpstr>
      <vt:lpstr>Population mobility and migration</vt:lpstr>
      <vt:lpstr>Challenges</vt:lpstr>
      <vt:lpstr>PowerPoint Presentation</vt:lpstr>
      <vt:lpstr>Projects I</vt:lpstr>
      <vt:lpstr>Projects II</vt:lpstr>
      <vt:lpstr>Projects III</vt:lpstr>
    </vt:vector>
  </TitlesOfParts>
  <Company>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Bryant</dc:creator>
  <cp:lastModifiedBy>insrv</cp:lastModifiedBy>
  <cp:revision>497</cp:revision>
  <dcterms:created xsi:type="dcterms:W3CDTF">2008-03-26T09:53:50Z</dcterms:created>
  <dcterms:modified xsi:type="dcterms:W3CDTF">2017-07-31T13:23:51Z</dcterms:modified>
</cp:coreProperties>
</file>