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50" r:id="rId1"/>
  </p:sldMasterIdLst>
  <p:notesMasterIdLst>
    <p:notesMasterId r:id="rId87"/>
  </p:notesMasterIdLst>
  <p:handoutMasterIdLst>
    <p:handoutMasterId r:id="rId88"/>
  </p:handoutMasterIdLst>
  <p:sldIdLst>
    <p:sldId id="440" r:id="rId2"/>
    <p:sldId id="441" r:id="rId3"/>
    <p:sldId id="597" r:id="rId4"/>
    <p:sldId id="619" r:id="rId5"/>
    <p:sldId id="600" r:id="rId6"/>
    <p:sldId id="646" r:id="rId7"/>
    <p:sldId id="559" r:id="rId8"/>
    <p:sldId id="555" r:id="rId9"/>
    <p:sldId id="502" r:id="rId10"/>
    <p:sldId id="602" r:id="rId11"/>
    <p:sldId id="588" r:id="rId12"/>
    <p:sldId id="598" r:id="rId13"/>
    <p:sldId id="514" r:id="rId14"/>
    <p:sldId id="603" r:id="rId15"/>
    <p:sldId id="515" r:id="rId16"/>
    <p:sldId id="507" r:id="rId17"/>
    <p:sldId id="623" r:id="rId18"/>
    <p:sldId id="636" r:id="rId19"/>
    <p:sldId id="637" r:id="rId20"/>
    <p:sldId id="620" r:id="rId21"/>
    <p:sldId id="607" r:id="rId22"/>
    <p:sldId id="581" r:id="rId23"/>
    <p:sldId id="622" r:id="rId24"/>
    <p:sldId id="582" r:id="rId25"/>
    <p:sldId id="583" r:id="rId26"/>
    <p:sldId id="528" r:id="rId27"/>
    <p:sldId id="621" r:id="rId28"/>
    <p:sldId id="627" r:id="rId29"/>
    <p:sldId id="628" r:id="rId30"/>
    <p:sldId id="629" r:id="rId31"/>
    <p:sldId id="630" r:id="rId32"/>
    <p:sldId id="631" r:id="rId33"/>
    <p:sldId id="632" r:id="rId34"/>
    <p:sldId id="633" r:id="rId35"/>
    <p:sldId id="634" r:id="rId36"/>
    <p:sldId id="635" r:id="rId37"/>
    <p:sldId id="518" r:id="rId38"/>
    <p:sldId id="519" r:id="rId39"/>
    <p:sldId id="520" r:id="rId40"/>
    <p:sldId id="647" r:id="rId41"/>
    <p:sldId id="522" r:id="rId42"/>
    <p:sldId id="648" r:id="rId43"/>
    <p:sldId id="524" r:id="rId44"/>
    <p:sldId id="661" r:id="rId45"/>
    <p:sldId id="649" r:id="rId46"/>
    <p:sldId id="616" r:id="rId47"/>
    <p:sldId id="590" r:id="rId48"/>
    <p:sldId id="612" r:id="rId49"/>
    <p:sldId id="613" r:id="rId50"/>
    <p:sldId id="614" r:id="rId51"/>
    <p:sldId id="624" r:id="rId52"/>
    <p:sldId id="560" r:id="rId53"/>
    <p:sldId id="511" r:id="rId54"/>
    <p:sldId id="526" r:id="rId55"/>
    <p:sldId id="601" r:id="rId56"/>
    <p:sldId id="529" r:id="rId57"/>
    <p:sldId id="530" r:id="rId58"/>
    <p:sldId id="641" r:id="rId59"/>
    <p:sldId id="608" r:id="rId60"/>
    <p:sldId id="532" r:id="rId61"/>
    <p:sldId id="533" r:id="rId62"/>
    <p:sldId id="534" r:id="rId63"/>
    <p:sldId id="642" r:id="rId64"/>
    <p:sldId id="535" r:id="rId65"/>
    <p:sldId id="644" r:id="rId66"/>
    <p:sldId id="536" r:id="rId67"/>
    <p:sldId id="537" r:id="rId68"/>
    <p:sldId id="638" r:id="rId69"/>
    <p:sldId id="640" r:id="rId70"/>
    <p:sldId id="650" r:id="rId71"/>
    <p:sldId id="651" r:id="rId72"/>
    <p:sldId id="652" r:id="rId73"/>
    <p:sldId id="654" r:id="rId74"/>
    <p:sldId id="655" r:id="rId75"/>
    <p:sldId id="656" r:id="rId76"/>
    <p:sldId id="657" r:id="rId77"/>
    <p:sldId id="658" r:id="rId78"/>
    <p:sldId id="659" r:id="rId79"/>
    <p:sldId id="660" r:id="rId80"/>
    <p:sldId id="523" r:id="rId81"/>
    <p:sldId id="539" r:id="rId82"/>
    <p:sldId id="540" r:id="rId83"/>
    <p:sldId id="541" r:id="rId84"/>
    <p:sldId id="542" r:id="rId85"/>
    <p:sldId id="546" r:id="rId86"/>
  </p:sldIdLst>
  <p:sldSz cx="10688638" cy="7562850"/>
  <p:notesSz cx="6797675" cy="9926638"/>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CC"/>
    <a:srgbClr val="003399"/>
    <a:srgbClr val="FFFFFF"/>
    <a:srgbClr val="BBE0E3"/>
    <a:srgbClr val="0066FF"/>
    <a:srgbClr val="CCFFCC"/>
    <a:srgbClr val="CCCCFF"/>
    <a:srgbClr val="423F74"/>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466" autoAdjust="0"/>
    <p:restoredTop sz="91005" autoAdjust="0"/>
  </p:normalViewPr>
  <p:slideViewPr>
    <p:cSldViewPr>
      <p:cViewPr>
        <p:scale>
          <a:sx n="50" d="100"/>
          <a:sy n="50" d="100"/>
        </p:scale>
        <p:origin x="-1454" y="-360"/>
      </p:cViewPr>
      <p:guideLst>
        <p:guide orient="horz" pos="2382"/>
        <p:guide pos="33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95062105959519E-2"/>
          <c:y val="6.3425110885115404E-2"/>
          <c:w val="0.94519134367041879"/>
          <c:h val="0.75827970681320755"/>
        </c:manualLayout>
      </c:layout>
      <c:barChart>
        <c:barDir val="col"/>
        <c:grouping val="clustered"/>
        <c:varyColors val="0"/>
        <c:ser>
          <c:idx val="0"/>
          <c:order val="0"/>
          <c:tx>
            <c:strRef>
              <c:f>Sheet2!$A$6</c:f>
              <c:strCache>
                <c:ptCount val="1"/>
                <c:pt idx="0">
                  <c:v>Girls</c:v>
                </c:pt>
              </c:strCache>
            </c:strRef>
          </c:tx>
          <c:spPr>
            <a:solidFill>
              <a:srgbClr val="FF99FF"/>
            </a:solidFill>
          </c:spPr>
          <c:invertIfNegative val="0"/>
          <c:cat>
            <c:strRef>
              <c:f>Sheet2!$B$5:$Y$5</c:f>
              <c:strCache>
                <c:ptCount val="24"/>
                <c:pt idx="0">
                  <c:v>Average</c:v>
                </c:pt>
                <c:pt idx="1">
                  <c:v>Latvia</c:v>
                </c:pt>
                <c:pt idx="2">
                  <c:v>Lithuania</c:v>
                </c:pt>
                <c:pt idx="3">
                  <c:v>Wales</c:v>
                </c:pt>
                <c:pt idx="4">
                  <c:v>Estonia</c:v>
                </c:pt>
                <c:pt idx="5">
                  <c:v>Czech Republic</c:v>
                </c:pt>
                <c:pt idx="6">
                  <c:v>Scotland</c:v>
                </c:pt>
                <c:pt idx="7">
                  <c:v>England</c:v>
                </c:pt>
                <c:pt idx="8">
                  <c:v>Denmark</c:v>
                </c:pt>
                <c:pt idx="9">
                  <c:v>Russian Federation</c:v>
                </c:pt>
                <c:pt idx="10">
                  <c:v>Poland</c:v>
                </c:pt>
                <c:pt idx="11">
                  <c:v>Canada</c:v>
                </c:pt>
                <c:pt idx="12">
                  <c:v>Finland</c:v>
                </c:pt>
                <c:pt idx="13">
                  <c:v>Spain</c:v>
                </c:pt>
                <c:pt idx="14">
                  <c:v>Portugal</c:v>
                </c:pt>
                <c:pt idx="15">
                  <c:v>Switzerland</c:v>
                </c:pt>
                <c:pt idx="16">
                  <c:v>Ireland</c:v>
                </c:pt>
                <c:pt idx="17">
                  <c:v>Greece</c:v>
                </c:pt>
                <c:pt idx="18">
                  <c:v>France</c:v>
                </c:pt>
                <c:pt idx="19">
                  <c:v>Germany</c:v>
                </c:pt>
                <c:pt idx="20">
                  <c:v>USA</c:v>
                </c:pt>
                <c:pt idx="21">
                  <c:v>Sweden</c:v>
                </c:pt>
                <c:pt idx="22">
                  <c:v>Italy</c:v>
                </c:pt>
                <c:pt idx="23">
                  <c:v>Netherlands</c:v>
                </c:pt>
              </c:strCache>
            </c:strRef>
          </c:cat>
          <c:val>
            <c:numRef>
              <c:f>Sheet2!$B$6:$Y$6</c:f>
              <c:numCache>
                <c:formatCode>General</c:formatCode>
                <c:ptCount val="24"/>
                <c:pt idx="0">
                  <c:v>8</c:v>
                </c:pt>
                <c:pt idx="1">
                  <c:v>12</c:v>
                </c:pt>
                <c:pt idx="2">
                  <c:v>17</c:v>
                </c:pt>
                <c:pt idx="3">
                  <c:v>18</c:v>
                </c:pt>
                <c:pt idx="4">
                  <c:v>17</c:v>
                </c:pt>
                <c:pt idx="5">
                  <c:v>14</c:v>
                </c:pt>
                <c:pt idx="6">
                  <c:v>16</c:v>
                </c:pt>
                <c:pt idx="7">
                  <c:v>15</c:v>
                </c:pt>
                <c:pt idx="8">
                  <c:v>12</c:v>
                </c:pt>
                <c:pt idx="9">
                  <c:v>12</c:v>
                </c:pt>
                <c:pt idx="10">
                  <c:v>8</c:v>
                </c:pt>
                <c:pt idx="11">
                  <c:v>10</c:v>
                </c:pt>
                <c:pt idx="12">
                  <c:v>9</c:v>
                </c:pt>
                <c:pt idx="13">
                  <c:v>6</c:v>
                </c:pt>
                <c:pt idx="14">
                  <c:v>6</c:v>
                </c:pt>
                <c:pt idx="15">
                  <c:v>6</c:v>
                </c:pt>
                <c:pt idx="16">
                  <c:v>6</c:v>
                </c:pt>
                <c:pt idx="17">
                  <c:v>4</c:v>
                </c:pt>
                <c:pt idx="18">
                  <c:v>4</c:v>
                </c:pt>
                <c:pt idx="19">
                  <c:v>3</c:v>
                </c:pt>
                <c:pt idx="20">
                  <c:v>4</c:v>
                </c:pt>
                <c:pt idx="21">
                  <c:v>4</c:v>
                </c:pt>
                <c:pt idx="22">
                  <c:v>2</c:v>
                </c:pt>
                <c:pt idx="23">
                  <c:v>3</c:v>
                </c:pt>
              </c:numCache>
            </c:numRef>
          </c:val>
        </c:ser>
        <c:ser>
          <c:idx val="1"/>
          <c:order val="1"/>
          <c:tx>
            <c:strRef>
              <c:f>Sheet2!$A$7</c:f>
              <c:strCache>
                <c:ptCount val="1"/>
                <c:pt idx="0">
                  <c:v>Boys</c:v>
                </c:pt>
              </c:strCache>
            </c:strRef>
          </c:tx>
          <c:spPr>
            <a:solidFill>
              <a:srgbClr val="0070C0"/>
            </a:solidFill>
          </c:spPr>
          <c:invertIfNegative val="0"/>
          <c:cat>
            <c:strRef>
              <c:f>Sheet2!$B$5:$Y$5</c:f>
              <c:strCache>
                <c:ptCount val="24"/>
                <c:pt idx="0">
                  <c:v>Average</c:v>
                </c:pt>
                <c:pt idx="1">
                  <c:v>Latvia</c:v>
                </c:pt>
                <c:pt idx="2">
                  <c:v>Lithuania</c:v>
                </c:pt>
                <c:pt idx="3">
                  <c:v>Wales</c:v>
                </c:pt>
                <c:pt idx="4">
                  <c:v>Estonia</c:v>
                </c:pt>
                <c:pt idx="5">
                  <c:v>Czech Republic</c:v>
                </c:pt>
                <c:pt idx="6">
                  <c:v>Scotland</c:v>
                </c:pt>
                <c:pt idx="7">
                  <c:v>England</c:v>
                </c:pt>
                <c:pt idx="8">
                  <c:v>Denmark</c:v>
                </c:pt>
                <c:pt idx="9">
                  <c:v>Russian Federation</c:v>
                </c:pt>
                <c:pt idx="10">
                  <c:v>Poland</c:v>
                </c:pt>
                <c:pt idx="11">
                  <c:v>Canada</c:v>
                </c:pt>
                <c:pt idx="12">
                  <c:v>Finland</c:v>
                </c:pt>
                <c:pt idx="13">
                  <c:v>Spain</c:v>
                </c:pt>
                <c:pt idx="14">
                  <c:v>Portugal</c:v>
                </c:pt>
                <c:pt idx="15">
                  <c:v>Switzerland</c:v>
                </c:pt>
                <c:pt idx="16">
                  <c:v>Ireland</c:v>
                </c:pt>
                <c:pt idx="17">
                  <c:v>Greece</c:v>
                </c:pt>
                <c:pt idx="18">
                  <c:v>France</c:v>
                </c:pt>
                <c:pt idx="19">
                  <c:v>Germany</c:v>
                </c:pt>
                <c:pt idx="20">
                  <c:v>USA</c:v>
                </c:pt>
                <c:pt idx="21">
                  <c:v>Sweden</c:v>
                </c:pt>
                <c:pt idx="22">
                  <c:v>Italy</c:v>
                </c:pt>
                <c:pt idx="23">
                  <c:v>Netherlands</c:v>
                </c:pt>
              </c:strCache>
            </c:strRef>
          </c:cat>
          <c:val>
            <c:numRef>
              <c:f>Sheet2!$B$7:$Y$7</c:f>
              <c:numCache>
                <c:formatCode>General</c:formatCode>
                <c:ptCount val="24"/>
                <c:pt idx="0">
                  <c:v>11</c:v>
                </c:pt>
                <c:pt idx="1">
                  <c:v>25</c:v>
                </c:pt>
                <c:pt idx="2">
                  <c:v>20</c:v>
                </c:pt>
                <c:pt idx="3">
                  <c:v>17</c:v>
                </c:pt>
                <c:pt idx="4">
                  <c:v>18</c:v>
                </c:pt>
                <c:pt idx="5">
                  <c:v>17</c:v>
                </c:pt>
                <c:pt idx="6">
                  <c:v>14</c:v>
                </c:pt>
                <c:pt idx="7">
                  <c:v>15</c:v>
                </c:pt>
                <c:pt idx="8">
                  <c:v>13</c:v>
                </c:pt>
                <c:pt idx="9">
                  <c:v>13</c:v>
                </c:pt>
                <c:pt idx="10">
                  <c:v>13</c:v>
                </c:pt>
                <c:pt idx="11">
                  <c:v>8</c:v>
                </c:pt>
                <c:pt idx="12">
                  <c:v>8</c:v>
                </c:pt>
                <c:pt idx="13">
                  <c:v>10</c:v>
                </c:pt>
                <c:pt idx="14">
                  <c:v>9</c:v>
                </c:pt>
                <c:pt idx="15">
                  <c:v>7</c:v>
                </c:pt>
                <c:pt idx="16">
                  <c:v>7</c:v>
                </c:pt>
                <c:pt idx="17">
                  <c:v>7</c:v>
                </c:pt>
                <c:pt idx="18">
                  <c:v>5</c:v>
                </c:pt>
                <c:pt idx="19">
                  <c:v>5</c:v>
                </c:pt>
                <c:pt idx="20">
                  <c:v>4</c:v>
                </c:pt>
                <c:pt idx="21">
                  <c:v>3</c:v>
                </c:pt>
                <c:pt idx="22">
                  <c:v>4</c:v>
                </c:pt>
                <c:pt idx="23">
                  <c:v>2</c:v>
                </c:pt>
              </c:numCache>
            </c:numRef>
          </c:val>
        </c:ser>
        <c:dLbls>
          <c:showLegendKey val="0"/>
          <c:showVal val="0"/>
          <c:showCatName val="0"/>
          <c:showSerName val="0"/>
          <c:showPercent val="0"/>
          <c:showBubbleSize val="0"/>
        </c:dLbls>
        <c:gapWidth val="150"/>
        <c:axId val="80242944"/>
        <c:axId val="80252928"/>
      </c:barChart>
      <c:catAx>
        <c:axId val="80242944"/>
        <c:scaling>
          <c:orientation val="minMax"/>
        </c:scaling>
        <c:delete val="0"/>
        <c:axPos val="b"/>
        <c:majorTickMark val="out"/>
        <c:minorTickMark val="none"/>
        <c:tickLblPos val="nextTo"/>
        <c:txPr>
          <a:bodyPr rot="-5400000" vert="horz"/>
          <a:lstStyle/>
          <a:p>
            <a:pPr>
              <a:defRPr sz="1600">
                <a:latin typeface="Arial" pitchFamily="34" charset="0"/>
                <a:cs typeface="Arial" pitchFamily="34" charset="0"/>
              </a:defRPr>
            </a:pPr>
            <a:endParaRPr lang="en-US"/>
          </a:p>
        </c:txPr>
        <c:crossAx val="80252928"/>
        <c:crosses val="autoZero"/>
        <c:auto val="1"/>
        <c:lblAlgn val="ctr"/>
        <c:lblOffset val="100"/>
        <c:noMultiLvlLbl val="0"/>
      </c:catAx>
      <c:valAx>
        <c:axId val="80252928"/>
        <c:scaling>
          <c:orientation val="minMax"/>
        </c:scaling>
        <c:delete val="0"/>
        <c:axPos val="l"/>
        <c:numFmt formatCode="General" sourceLinked="1"/>
        <c:majorTickMark val="out"/>
        <c:minorTickMark val="none"/>
        <c:tickLblPos val="nextTo"/>
        <c:crossAx val="80242944"/>
        <c:crosses val="autoZero"/>
        <c:crossBetween val="between"/>
      </c:valAx>
    </c:plotArea>
    <c:legend>
      <c:legendPos val="r"/>
      <c:layout>
        <c:manualLayout>
          <c:xMode val="edge"/>
          <c:yMode val="edge"/>
          <c:x val="0.84855645853302264"/>
          <c:y val="8.8065713496221248E-2"/>
          <c:w val="0.13399402041677524"/>
          <c:h val="0.18071940960726127"/>
        </c:manualLayout>
      </c:layout>
      <c:overlay val="0"/>
      <c:txPr>
        <a:bodyPr/>
        <a:lstStyle/>
        <a:p>
          <a:pPr>
            <a:defRPr sz="2000"/>
          </a:pPr>
          <a:endParaRPr lang="en-US"/>
        </a:p>
      </c:txPr>
    </c:legend>
    <c:plotVisOnly val="1"/>
    <c:dispBlanksAs val="gap"/>
    <c:showDLblsOverMax val="0"/>
  </c:chart>
  <c:txPr>
    <a:bodyPr/>
    <a:lstStyle/>
    <a:p>
      <a:pPr>
        <a:defRPr sz="1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9A5DC-EA46-4775-BC03-EA138F6BB49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0D087F47-8CEA-4E46-A888-F46A14071EE6}">
      <dgm:prSet phldrT="[Text]"/>
      <dgm:spPr/>
      <dgm:t>
        <a:bodyPr/>
        <a:lstStyle/>
        <a:p>
          <a:r>
            <a:rPr lang="en-GB" b="1" dirty="0" smtClean="0">
              <a:solidFill>
                <a:srgbClr val="33CCCC"/>
              </a:solidFill>
            </a:rPr>
            <a:t>ABI</a:t>
          </a:r>
          <a:endParaRPr lang="en-GB" b="1" dirty="0">
            <a:solidFill>
              <a:srgbClr val="33CCCC"/>
            </a:solidFill>
          </a:endParaRPr>
        </a:p>
      </dgm:t>
    </dgm:pt>
    <dgm:pt modelId="{CC3618B7-C73F-49AA-9075-80B9BA8C411D}" type="parTrans" cxnId="{5831330B-B56A-4CAF-88C3-6507DE038AFA}">
      <dgm:prSet/>
      <dgm:spPr/>
      <dgm:t>
        <a:bodyPr/>
        <a:lstStyle/>
        <a:p>
          <a:endParaRPr lang="en-GB"/>
        </a:p>
      </dgm:t>
    </dgm:pt>
    <dgm:pt modelId="{FD6C396F-CC57-4F83-A9E2-0E26FC0D18E1}" type="sibTrans" cxnId="{5831330B-B56A-4CAF-88C3-6507DE038AFA}">
      <dgm:prSet/>
      <dgm:spPr/>
      <dgm:t>
        <a:bodyPr/>
        <a:lstStyle/>
        <a:p>
          <a:endParaRPr lang="en-GB"/>
        </a:p>
      </dgm:t>
    </dgm:pt>
    <dgm:pt modelId="{E4B058E6-8A4F-406A-8C63-A9F04547B9EF}">
      <dgm:prSet phldrT="[Text]"/>
      <dgm:spPr/>
      <dgm:t>
        <a:bodyPr/>
        <a:lstStyle/>
        <a:p>
          <a:r>
            <a:rPr lang="en-GB" dirty="0" smtClean="0">
              <a:solidFill>
                <a:srgbClr val="C00000"/>
              </a:solidFill>
            </a:rPr>
            <a:t>IBA</a:t>
          </a:r>
          <a:endParaRPr lang="en-GB" dirty="0">
            <a:solidFill>
              <a:srgbClr val="C00000"/>
            </a:solidFill>
          </a:endParaRPr>
        </a:p>
      </dgm:t>
    </dgm:pt>
    <dgm:pt modelId="{22368258-9BE8-4B56-9E8B-3B4AFBFA1F29}" type="parTrans" cxnId="{584C1301-09DB-4CA6-A001-99D85E60A14C}">
      <dgm:prSet/>
      <dgm:spPr/>
      <dgm:t>
        <a:bodyPr/>
        <a:lstStyle/>
        <a:p>
          <a:endParaRPr lang="en-GB"/>
        </a:p>
      </dgm:t>
    </dgm:pt>
    <dgm:pt modelId="{4317163E-86CC-4C96-AF07-7C47D3E2979E}" type="sibTrans" cxnId="{584C1301-09DB-4CA6-A001-99D85E60A14C}">
      <dgm:prSet/>
      <dgm:spPr/>
      <dgm:t>
        <a:bodyPr/>
        <a:lstStyle/>
        <a:p>
          <a:endParaRPr lang="en-GB"/>
        </a:p>
      </dgm:t>
    </dgm:pt>
    <dgm:pt modelId="{C948967B-30E6-4E54-8C85-DB8D7EB46CA9}" type="pres">
      <dgm:prSet presAssocID="{E1D9A5DC-EA46-4775-BC03-EA138F6BB49A}" presName="compositeShape" presStyleCnt="0">
        <dgm:presLayoutVars>
          <dgm:chMax val="2"/>
          <dgm:dir/>
          <dgm:resizeHandles val="exact"/>
        </dgm:presLayoutVars>
      </dgm:prSet>
      <dgm:spPr/>
      <dgm:t>
        <a:bodyPr/>
        <a:lstStyle/>
        <a:p>
          <a:endParaRPr lang="en-GB"/>
        </a:p>
      </dgm:t>
    </dgm:pt>
    <dgm:pt modelId="{EDEB3299-0A56-4B2E-9D48-46A8BC297E63}" type="pres">
      <dgm:prSet presAssocID="{E1D9A5DC-EA46-4775-BC03-EA138F6BB49A}" presName="divider" presStyleLbl="fgShp" presStyleIdx="0" presStyleCnt="1"/>
      <dgm:spPr/>
    </dgm:pt>
    <dgm:pt modelId="{55A325D4-F68F-4719-AFE1-6E824EA29836}" type="pres">
      <dgm:prSet presAssocID="{0D087F47-8CEA-4E46-A888-F46A14071EE6}" presName="downArrow" presStyleLbl="node1" presStyleIdx="0" presStyleCnt="2"/>
      <dgm:spPr/>
    </dgm:pt>
    <dgm:pt modelId="{5E9302A6-E055-4EC7-ACD8-407CC5605E75}" type="pres">
      <dgm:prSet presAssocID="{0D087F47-8CEA-4E46-A888-F46A14071EE6}" presName="downArrowText" presStyleLbl="revTx" presStyleIdx="0" presStyleCnt="2">
        <dgm:presLayoutVars>
          <dgm:bulletEnabled val="1"/>
        </dgm:presLayoutVars>
      </dgm:prSet>
      <dgm:spPr/>
      <dgm:t>
        <a:bodyPr/>
        <a:lstStyle/>
        <a:p>
          <a:endParaRPr lang="en-GB"/>
        </a:p>
      </dgm:t>
    </dgm:pt>
    <dgm:pt modelId="{33DA34B6-6272-4294-A704-569A6ABAE884}" type="pres">
      <dgm:prSet presAssocID="{E4B058E6-8A4F-406A-8C63-A9F04547B9EF}" presName="upArrow" presStyleLbl="node1" presStyleIdx="1" presStyleCnt="2"/>
      <dgm:spPr/>
    </dgm:pt>
    <dgm:pt modelId="{97E096C4-01B6-4E75-ACA5-5845D367A542}" type="pres">
      <dgm:prSet presAssocID="{E4B058E6-8A4F-406A-8C63-A9F04547B9EF}" presName="upArrowText" presStyleLbl="revTx" presStyleIdx="1" presStyleCnt="2">
        <dgm:presLayoutVars>
          <dgm:bulletEnabled val="1"/>
        </dgm:presLayoutVars>
      </dgm:prSet>
      <dgm:spPr/>
      <dgm:t>
        <a:bodyPr/>
        <a:lstStyle/>
        <a:p>
          <a:endParaRPr lang="en-GB"/>
        </a:p>
      </dgm:t>
    </dgm:pt>
  </dgm:ptLst>
  <dgm:cxnLst>
    <dgm:cxn modelId="{D3196EBC-A4A0-4CF6-B482-67C8505423AA}" type="presOf" srcId="{E4B058E6-8A4F-406A-8C63-A9F04547B9EF}" destId="{97E096C4-01B6-4E75-ACA5-5845D367A542}" srcOrd="0" destOrd="0" presId="urn:microsoft.com/office/officeart/2005/8/layout/arrow3"/>
    <dgm:cxn modelId="{50C57E2E-D425-4D21-AC0F-692B42725752}" type="presOf" srcId="{0D087F47-8CEA-4E46-A888-F46A14071EE6}" destId="{5E9302A6-E055-4EC7-ACD8-407CC5605E75}" srcOrd="0" destOrd="0" presId="urn:microsoft.com/office/officeart/2005/8/layout/arrow3"/>
    <dgm:cxn modelId="{5831330B-B56A-4CAF-88C3-6507DE038AFA}" srcId="{E1D9A5DC-EA46-4775-BC03-EA138F6BB49A}" destId="{0D087F47-8CEA-4E46-A888-F46A14071EE6}" srcOrd="0" destOrd="0" parTransId="{CC3618B7-C73F-49AA-9075-80B9BA8C411D}" sibTransId="{FD6C396F-CC57-4F83-A9E2-0E26FC0D18E1}"/>
    <dgm:cxn modelId="{584C1301-09DB-4CA6-A001-99D85E60A14C}" srcId="{E1D9A5DC-EA46-4775-BC03-EA138F6BB49A}" destId="{E4B058E6-8A4F-406A-8C63-A9F04547B9EF}" srcOrd="1" destOrd="0" parTransId="{22368258-9BE8-4B56-9E8B-3B4AFBFA1F29}" sibTransId="{4317163E-86CC-4C96-AF07-7C47D3E2979E}"/>
    <dgm:cxn modelId="{24474286-9BFB-4570-8C4B-DDBED8059109}" type="presOf" srcId="{E1D9A5DC-EA46-4775-BC03-EA138F6BB49A}" destId="{C948967B-30E6-4E54-8C85-DB8D7EB46CA9}" srcOrd="0" destOrd="0" presId="urn:microsoft.com/office/officeart/2005/8/layout/arrow3"/>
    <dgm:cxn modelId="{F67B4B65-17B0-4A6C-AC6B-CB126CA2A819}" type="presParOf" srcId="{C948967B-30E6-4E54-8C85-DB8D7EB46CA9}" destId="{EDEB3299-0A56-4B2E-9D48-46A8BC297E63}" srcOrd="0" destOrd="0" presId="urn:microsoft.com/office/officeart/2005/8/layout/arrow3"/>
    <dgm:cxn modelId="{5D683D73-615D-4604-9E4A-A079923B2146}" type="presParOf" srcId="{C948967B-30E6-4E54-8C85-DB8D7EB46CA9}" destId="{55A325D4-F68F-4719-AFE1-6E824EA29836}" srcOrd="1" destOrd="0" presId="urn:microsoft.com/office/officeart/2005/8/layout/arrow3"/>
    <dgm:cxn modelId="{D543E70B-0355-430E-9292-9F21A98A24A7}" type="presParOf" srcId="{C948967B-30E6-4E54-8C85-DB8D7EB46CA9}" destId="{5E9302A6-E055-4EC7-ACD8-407CC5605E75}" srcOrd="2" destOrd="0" presId="urn:microsoft.com/office/officeart/2005/8/layout/arrow3"/>
    <dgm:cxn modelId="{B39E3905-200F-49F9-BA4B-D304BFFBAE68}" type="presParOf" srcId="{C948967B-30E6-4E54-8C85-DB8D7EB46CA9}" destId="{33DA34B6-6272-4294-A704-569A6ABAE884}" srcOrd="3" destOrd="0" presId="urn:microsoft.com/office/officeart/2005/8/layout/arrow3"/>
    <dgm:cxn modelId="{F856C4AB-C6BB-4F17-8B11-0B1F2A8FF85D}" type="presParOf" srcId="{C948967B-30E6-4E54-8C85-DB8D7EB46CA9}" destId="{97E096C4-01B6-4E75-ACA5-5845D367A54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B3299-0A56-4B2E-9D48-46A8BC297E63}">
      <dsp:nvSpPr>
        <dsp:cNvPr id="0" name=""/>
        <dsp:cNvSpPr/>
      </dsp:nvSpPr>
      <dsp:spPr>
        <a:xfrm rot="21300000">
          <a:off x="9785" y="673250"/>
          <a:ext cx="3575678" cy="380680"/>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325D4-F68F-4719-AFE1-6E824EA29836}">
      <dsp:nvSpPr>
        <dsp:cNvPr id="0" name=""/>
        <dsp:cNvSpPr/>
      </dsp:nvSpPr>
      <dsp:spPr>
        <a:xfrm>
          <a:off x="431430" y="86359"/>
          <a:ext cx="1078575" cy="69087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302A6-E055-4EC7-ACD8-407CC5605E75}">
      <dsp:nvSpPr>
        <dsp:cNvPr id="0" name=""/>
        <dsp:cNvSpPr/>
      </dsp:nvSpPr>
      <dsp:spPr>
        <a:xfrm>
          <a:off x="1905482" y="0"/>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b="1" kern="1200" dirty="0" smtClean="0">
              <a:solidFill>
                <a:srgbClr val="33CCCC"/>
              </a:solidFill>
            </a:rPr>
            <a:t>ABI</a:t>
          </a:r>
          <a:endParaRPr lang="en-GB" sz="2500" b="1" kern="1200" dirty="0">
            <a:solidFill>
              <a:srgbClr val="33CCCC"/>
            </a:solidFill>
          </a:endParaRPr>
        </a:p>
      </dsp:txBody>
      <dsp:txXfrm>
        <a:off x="1905482" y="0"/>
        <a:ext cx="1150480" cy="725416"/>
      </dsp:txXfrm>
    </dsp:sp>
    <dsp:sp modelId="{33DA34B6-6272-4294-A704-569A6ABAE884}">
      <dsp:nvSpPr>
        <dsp:cNvPr id="0" name=""/>
        <dsp:cNvSpPr/>
      </dsp:nvSpPr>
      <dsp:spPr>
        <a:xfrm>
          <a:off x="2085244" y="949949"/>
          <a:ext cx="1078575" cy="69087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096C4-01B6-4E75-ACA5-5845D367A542}">
      <dsp:nvSpPr>
        <dsp:cNvPr id="0" name=""/>
        <dsp:cNvSpPr/>
      </dsp:nvSpPr>
      <dsp:spPr>
        <a:xfrm>
          <a:off x="539287" y="1001764"/>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kern="1200" dirty="0" smtClean="0">
              <a:solidFill>
                <a:srgbClr val="C00000"/>
              </a:solidFill>
            </a:rPr>
            <a:t>IBA</a:t>
          </a:r>
          <a:endParaRPr lang="en-GB" sz="2500" kern="1200" dirty="0">
            <a:solidFill>
              <a:srgbClr val="C00000"/>
            </a:solidFill>
          </a:endParaRPr>
        </a:p>
      </dsp:txBody>
      <dsp:txXfrm>
        <a:off x="539287" y="1001764"/>
        <a:ext cx="1150480" cy="725416"/>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B9CF797-141F-4006-A95B-07DEEF13543D}" type="datetimeFigureOut">
              <a:rPr lang="en-GB" smtClean="0"/>
              <a:pPr/>
              <a:t>26/10/2016</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FC52D48-6F8F-4E43-AF98-EB670E5D7471}" type="slidenum">
              <a:rPr lang="en-GB" smtClean="0"/>
              <a:pPr/>
              <a:t>‹#›</a:t>
            </a:fld>
            <a:endParaRPr lang="en-GB"/>
          </a:p>
        </p:txBody>
      </p:sp>
    </p:spTree>
    <p:extLst>
      <p:ext uri="{BB962C8B-B14F-4D97-AF65-F5344CB8AC3E}">
        <p14:creationId xmlns:p14="http://schemas.microsoft.com/office/powerpoint/2010/main" val="208569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52018"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768350" y="744538"/>
            <a:ext cx="526097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06357" y="4715154"/>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2"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52018"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B82C169-08A0-435D-95EB-1FE0549B6442}" type="slidenum">
              <a:rPr lang="en-GB"/>
              <a:pPr/>
              <a:t>‹#›</a:t>
            </a:fld>
            <a:endParaRPr lang="en-GB"/>
          </a:p>
        </p:txBody>
      </p:sp>
    </p:spTree>
    <p:extLst>
      <p:ext uri="{BB962C8B-B14F-4D97-AF65-F5344CB8AC3E}">
        <p14:creationId xmlns:p14="http://schemas.microsoft.com/office/powerpoint/2010/main" val="3315850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5D42A-F1B8-4592-95B6-E0D0FA0524A2}" type="slidenum">
              <a:rPr lang="en-GB"/>
              <a:pPr/>
              <a:t>1</a:t>
            </a:fld>
            <a:endParaRPr lang="en-GB"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24</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25</a:t>
            </a:fld>
            <a:endParaRPr lang="en-GB" dirty="0"/>
          </a:p>
        </p:txBody>
      </p:sp>
      <p:sp>
        <p:nvSpPr>
          <p:cNvPr id="5" name="Notes Placeholder 4"/>
          <p:cNvSpPr>
            <a:spLocks noGrp="1"/>
          </p:cNvSpPr>
          <p:nvPr>
            <p:ph type="body" sz="quarter" idx="11"/>
          </p:nvPr>
        </p:nvSpPr>
        <p:spPr/>
        <p:txBody>
          <a:bodyPr>
            <a:normAutofit/>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26</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28</a:t>
            </a:fld>
            <a:endParaRPr lang="en-GB" dirty="0"/>
          </a:p>
        </p:txBody>
      </p:sp>
      <p:sp>
        <p:nvSpPr>
          <p:cNvPr id="5" name="Notes Placeholder 4"/>
          <p:cNvSpPr>
            <a:spLocks noGrp="1"/>
          </p:cNvSpPr>
          <p:nvPr>
            <p:ph type="body" sz="quarter" idx="11"/>
          </p:nvPr>
        </p:nvSpPr>
        <p:spPr/>
        <p:txBody>
          <a:bodyPr>
            <a:normAutofit/>
          </a:bodyPr>
          <a:lstStyle/>
          <a:p>
            <a:pPr marL="228600" indent="-228600">
              <a:buFont typeface="Calibri" pitchFamily="34" charset="0"/>
              <a:buAutoNum type="arabicPeriod"/>
            </a:pPr>
            <a:r>
              <a:rPr lang="en-GB" sz="1000" dirty="0" smtClean="0">
                <a:latin typeface="Arial" pitchFamily="34" charset="0"/>
                <a:ea typeface="ＭＳ Ｐゴシック"/>
              </a:rPr>
              <a:t>You may already be doing this – there is a ‘subtle difference’ between asking whether someone smokes or drinks is not asking permission to raise the issue</a:t>
            </a:r>
          </a:p>
          <a:p>
            <a:pPr marL="228600" indent="-228600">
              <a:buFont typeface="Calibri" pitchFamily="34" charset="0"/>
              <a:buAutoNum type="arabicPeriod"/>
            </a:pPr>
            <a:r>
              <a:rPr lang="en-GB" sz="1000" dirty="0" smtClean="0">
                <a:latin typeface="Arial" pitchFamily="34" charset="0"/>
                <a:ea typeface="ＭＳ Ｐゴシック"/>
              </a:rPr>
              <a:t>This simple thing sets the </a:t>
            </a:r>
            <a:r>
              <a:rPr lang="en-GB" sz="1000" b="1" dirty="0" smtClean="0">
                <a:latin typeface="Arial" pitchFamily="34" charset="0"/>
                <a:ea typeface="ＭＳ Ｐゴシック"/>
              </a:rPr>
              <a:t>collaborative tone </a:t>
            </a:r>
            <a:r>
              <a:rPr lang="en-GB" sz="1000" dirty="0" smtClean="0">
                <a:latin typeface="Arial" pitchFamily="34" charset="0"/>
                <a:ea typeface="ＭＳ Ｐゴシック"/>
              </a:rPr>
              <a:t>for the next couple of minutes right at the start of this brief conversation</a:t>
            </a:r>
          </a:p>
          <a:p>
            <a:pPr lvl="1">
              <a:buFontTx/>
              <a:buChar char="•"/>
            </a:pPr>
            <a:r>
              <a:rPr lang="en-GB" sz="1000" dirty="0" smtClean="0">
                <a:latin typeface="Arial" pitchFamily="34" charset="0"/>
                <a:ea typeface="ＭＳ Ｐゴシック"/>
              </a:rPr>
              <a:t>This helps the clients engage, </a:t>
            </a:r>
          </a:p>
          <a:p>
            <a:pPr lvl="1">
              <a:buFontTx/>
              <a:buChar char="•"/>
            </a:pPr>
            <a:r>
              <a:rPr lang="en-GB" sz="1000" dirty="0" smtClean="0">
                <a:latin typeface="Arial" pitchFamily="34" charset="0"/>
                <a:ea typeface="ＭＳ Ｐゴシック"/>
              </a:rPr>
              <a:t>engenders their ownership of the issue and </a:t>
            </a:r>
          </a:p>
          <a:p>
            <a:pPr lvl="1">
              <a:buFontTx/>
              <a:buChar char="•"/>
            </a:pPr>
            <a:r>
              <a:rPr lang="en-GB" sz="1000" dirty="0" smtClean="0">
                <a:latin typeface="Arial" pitchFamily="34" charset="0"/>
                <a:ea typeface="ＭＳ Ｐゴシック"/>
              </a:rPr>
              <a:t>reduces resistance     </a:t>
            </a:r>
          </a:p>
          <a:p>
            <a:pPr lvl="1">
              <a:buFontTx/>
              <a:buChar char="•"/>
            </a:pPr>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MI Principles - Always gain permission before giving advice</a:t>
            </a:r>
          </a:p>
          <a:p>
            <a:pPr marL="228600" indent="-228600"/>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Communicate risk sensitively - Smoking, Alcohol, Obesity</a:t>
            </a:r>
          </a:p>
          <a:p>
            <a:pPr lvl="1">
              <a:buFontTx/>
              <a:buChar char="•"/>
            </a:pPr>
            <a:endParaRPr lang="en-GB" dirty="0" smtClean="0">
              <a:latin typeface="Arial" pitchFamily="34" charset="0"/>
              <a:ea typeface="ＭＳ Ｐゴシック"/>
            </a:endParaRPr>
          </a:p>
          <a:p>
            <a:pPr lvl="1">
              <a:buFontTx/>
              <a:buChar char="•"/>
            </a:pPr>
            <a:endParaRPr lang="en-GB" dirty="0" smtClean="0">
              <a:latin typeface="Arial" pitchFamily="34" charset="0"/>
              <a:ea typeface="ＭＳ Ｐゴシック"/>
            </a:endParaRPr>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p:txBody>
          <a:bodyPr>
            <a:normAutofit fontScale="92500" lnSpcReduction="20000"/>
          </a:bodyPr>
          <a:lstStyle/>
          <a:p>
            <a:pPr eaLnBrk="1" hangingPunct="1">
              <a:lnSpc>
                <a:spcPct val="80000"/>
              </a:lnSpc>
              <a:defRPr/>
            </a:pPr>
            <a:r>
              <a:rPr lang="en-GB" b="1" dirty="0" smtClean="0"/>
              <a:t>Presenter’s notes (25 minutes for slides 15-30):</a:t>
            </a:r>
          </a:p>
          <a:p>
            <a:pPr eaLnBrk="1" hangingPunct="1">
              <a:lnSpc>
                <a:spcPct val="80000"/>
              </a:lnSpc>
              <a:buFontTx/>
              <a:buChar char="•"/>
              <a:defRPr/>
            </a:pPr>
            <a:r>
              <a:rPr lang="en-GB" dirty="0" smtClean="0"/>
              <a:t> Starting a conversation about healthy lifestyles can be daunting for some.</a:t>
            </a:r>
          </a:p>
          <a:p>
            <a:pPr eaLnBrk="1" hangingPunct="1">
              <a:lnSpc>
                <a:spcPct val="80000"/>
              </a:lnSpc>
              <a:buFontTx/>
              <a:buChar char="•"/>
              <a:defRPr/>
            </a:pPr>
            <a:r>
              <a:rPr lang="en-GB" dirty="0" smtClean="0"/>
              <a:t> The main part is to listen to what the other person is saying and wait for them to raise the issue. That way they are showing they might be interested in talking about it.</a:t>
            </a:r>
          </a:p>
          <a:p>
            <a:pPr eaLnBrk="1" hangingPunct="1">
              <a:lnSpc>
                <a:spcPct val="80000"/>
              </a:lnSpc>
              <a:buFontTx/>
              <a:buChar char="•"/>
              <a:defRPr/>
            </a:pPr>
            <a:r>
              <a:rPr lang="en-GB" dirty="0" smtClean="0"/>
              <a:t> For example they may say that they have decided that for a new year’s resolution they will eat more healthy.</a:t>
            </a:r>
          </a:p>
          <a:p>
            <a:pPr eaLnBrk="1" hangingPunct="1">
              <a:lnSpc>
                <a:spcPct val="80000"/>
              </a:lnSpc>
              <a:buFontTx/>
              <a:buChar char="•"/>
              <a:defRPr/>
            </a:pPr>
            <a:r>
              <a:rPr lang="en-GB" dirty="0" smtClean="0"/>
              <a:t> At this point you could respond by saying “What has made you want to eat healthily?”. </a:t>
            </a:r>
          </a:p>
          <a:p>
            <a:pPr eaLnBrk="1" hangingPunct="1">
              <a:lnSpc>
                <a:spcPct val="80000"/>
              </a:lnSpc>
              <a:buFontTx/>
              <a:buChar char="•"/>
              <a:defRPr/>
            </a:pPr>
            <a:r>
              <a:rPr lang="en-GB" dirty="0" smtClean="0"/>
              <a:t> You could say “I recently did this course and they said there’s lots of information on eating healthily on the Change4Life website and the Cardiff Healthy Cities website”.  </a:t>
            </a:r>
          </a:p>
          <a:p>
            <a:pPr eaLnBrk="1" hangingPunct="1">
              <a:lnSpc>
                <a:spcPct val="80000"/>
              </a:lnSpc>
              <a:defRPr/>
            </a:pPr>
            <a:endParaRPr lang="en-GB" dirty="0" smtClean="0"/>
          </a:p>
          <a:p>
            <a:pPr eaLnBrk="1" hangingPunct="1">
              <a:lnSpc>
                <a:spcPct val="80000"/>
              </a:lnSpc>
              <a:defRPr/>
            </a:pPr>
            <a:r>
              <a:rPr lang="en-GB" b="1" dirty="0" smtClean="0"/>
              <a:t>Other examples from Smoking Brief Intervention</a:t>
            </a:r>
          </a:p>
          <a:p>
            <a:pPr eaLnBrk="1" hangingPunct="1">
              <a:lnSpc>
                <a:spcPct val="80000"/>
              </a:lnSpc>
              <a:defRPr/>
            </a:pPr>
            <a:r>
              <a:rPr lang="en-GB" dirty="0" smtClean="0"/>
              <a:t>What is it you like about your smoking?</a:t>
            </a:r>
          </a:p>
          <a:p>
            <a:pPr eaLnBrk="1" hangingPunct="1">
              <a:lnSpc>
                <a:spcPct val="80000"/>
              </a:lnSpc>
              <a:defRPr/>
            </a:pPr>
            <a:r>
              <a:rPr lang="en-GB" dirty="0" smtClean="0"/>
              <a:t>Do you always plan on being a smoker?</a:t>
            </a:r>
          </a:p>
          <a:p>
            <a:pPr eaLnBrk="1" hangingPunct="1">
              <a:lnSpc>
                <a:spcPct val="80000"/>
              </a:lnSpc>
              <a:defRPr/>
            </a:pPr>
            <a:r>
              <a:rPr lang="en-GB" dirty="0" smtClean="0"/>
              <a:t>What would need to happen for you to stop smoking?</a:t>
            </a:r>
          </a:p>
          <a:p>
            <a:pPr eaLnBrk="1" hangingPunct="1">
              <a:lnSpc>
                <a:spcPct val="80000"/>
              </a:lnSpc>
              <a:defRPr/>
            </a:pPr>
            <a:r>
              <a:rPr lang="en-GB" dirty="0" smtClean="0"/>
              <a:t>What would it take for you to quit smoking?</a:t>
            </a:r>
          </a:p>
          <a:p>
            <a:pPr eaLnBrk="1" hangingPunct="1">
              <a:lnSpc>
                <a:spcPct val="80000"/>
              </a:lnSpc>
              <a:defRPr/>
            </a:pPr>
            <a:r>
              <a:rPr lang="en-GB" dirty="0" smtClean="0"/>
              <a:t>Who else have you spoken to about your smoking?</a:t>
            </a:r>
          </a:p>
          <a:p>
            <a:pPr eaLnBrk="1" hangingPunct="1">
              <a:lnSpc>
                <a:spcPct val="80000"/>
              </a:lnSpc>
              <a:defRPr/>
            </a:pPr>
            <a:r>
              <a:rPr lang="en-GB" dirty="0" smtClean="0"/>
              <a:t>So how much are you spending on cigarettes these days?</a:t>
            </a:r>
          </a:p>
          <a:p>
            <a:pPr eaLnBrk="1" hangingPunct="1">
              <a:lnSpc>
                <a:spcPct val="80000"/>
              </a:lnSpc>
              <a:defRPr/>
            </a:pPr>
            <a:endParaRPr lang="en-GB" dirty="0" smtClean="0"/>
          </a:p>
          <a:p>
            <a:pPr marL="1143000" lvl="2" indent="-228600" eaLnBrk="1" hangingPunct="1">
              <a:lnSpc>
                <a:spcPct val="80000"/>
              </a:lnSpc>
              <a:spcBef>
                <a:spcPts val="425"/>
              </a:spcBef>
              <a:defRPr/>
            </a:pPr>
            <a:endParaRPr lang="en-GB" dirty="0" smtClean="0"/>
          </a:p>
          <a:p>
            <a:pPr eaLnBrk="1" hangingPunct="1">
              <a:lnSpc>
                <a:spcPct val="80000"/>
              </a:lnSpc>
              <a:spcBef>
                <a:spcPts val="425"/>
              </a:spcBef>
              <a:defRPr/>
            </a:pPr>
            <a:r>
              <a:rPr lang="en-US" b="1" dirty="0" smtClean="0">
                <a:solidFill>
                  <a:srgbClr val="000000"/>
                </a:solidFill>
                <a:latin typeface="Lucida Grande" charset="0"/>
                <a:sym typeface="Lucida Grande" charset="0"/>
              </a:rPr>
              <a:t>indirect questions </a:t>
            </a:r>
            <a:r>
              <a:rPr lang="en-US" dirty="0" smtClean="0">
                <a:solidFill>
                  <a:srgbClr val="000000"/>
                </a:solidFill>
                <a:latin typeface="Lucida Grande" charset="0"/>
                <a:sym typeface="Lucida Grande" charset="0"/>
              </a:rPr>
              <a:t>to start with.</a:t>
            </a:r>
          </a:p>
          <a:p>
            <a:pPr eaLnBrk="1" hangingPunct="1">
              <a:lnSpc>
                <a:spcPct val="80000"/>
              </a:lnSpc>
              <a:spcBef>
                <a:spcPts val="425"/>
              </a:spcBef>
              <a:defRPr/>
            </a:pPr>
            <a:r>
              <a:rPr lang="en-US" dirty="0" smtClean="0">
                <a:solidFill>
                  <a:srgbClr val="000000"/>
                </a:solidFill>
                <a:latin typeface="Lucida Grande" charset="0"/>
                <a:sym typeface="Lucida Grande" charset="0"/>
              </a:rPr>
              <a:t>E.g.        Do you have any concerns about……</a:t>
            </a:r>
          </a:p>
          <a:p>
            <a:pPr eaLnBrk="1" hangingPunct="1">
              <a:lnSpc>
                <a:spcPct val="80000"/>
              </a:lnSpc>
              <a:spcBef>
                <a:spcPts val="425"/>
              </a:spcBef>
              <a:defRPr/>
            </a:pPr>
            <a:r>
              <a:rPr lang="en-US" dirty="0" smtClean="0">
                <a:solidFill>
                  <a:srgbClr val="000000"/>
                </a:solidFill>
                <a:latin typeface="Lucida Grande" charset="0"/>
                <a:sym typeface="Lucida Grande" charset="0"/>
              </a:rPr>
              <a:t>                                Have you thought about…..</a:t>
            </a:r>
          </a:p>
          <a:p>
            <a:pPr eaLnBrk="1" hangingPunct="1">
              <a:lnSpc>
                <a:spcPct val="80000"/>
              </a:lnSpc>
              <a:spcBef>
                <a:spcPts val="425"/>
              </a:spcBef>
              <a:defRPr/>
            </a:pPr>
            <a:r>
              <a:rPr lang="en-US" dirty="0" smtClean="0">
                <a:solidFill>
                  <a:srgbClr val="000000"/>
                </a:solidFill>
                <a:latin typeface="Lucida Grande" charset="0"/>
                <a:sym typeface="Lucida Grande" charset="0"/>
              </a:rPr>
              <a:t>                                How do you feel…..</a:t>
            </a:r>
          </a:p>
          <a:p>
            <a:pPr eaLnBrk="1" hangingPunct="1">
              <a:lnSpc>
                <a:spcPct val="80000"/>
              </a:lnSpc>
              <a:spcBef>
                <a:spcPts val="425"/>
              </a:spcBef>
              <a:defRPr/>
            </a:pPr>
            <a:r>
              <a:rPr lang="en-US" dirty="0" smtClean="0">
                <a:solidFill>
                  <a:srgbClr val="000000"/>
                </a:solidFill>
                <a:latin typeface="Lucida Grande" charset="0"/>
                <a:sym typeface="Lucida Grande" charset="0"/>
              </a:rPr>
              <a:t>                                What do you think…..</a:t>
            </a:r>
          </a:p>
          <a:p>
            <a:pPr eaLnBrk="1" hangingPunct="1">
              <a:lnSpc>
                <a:spcPct val="80000"/>
              </a:lnSpc>
              <a:spcBef>
                <a:spcPts val="425"/>
              </a:spcBef>
              <a:defRPr/>
            </a:pPr>
            <a:r>
              <a:rPr lang="en-US" dirty="0" smtClean="0">
                <a:solidFill>
                  <a:srgbClr val="000000"/>
                </a:solidFill>
                <a:latin typeface="Lucida Grande" charset="0"/>
                <a:sym typeface="Lucida Grande" charset="0"/>
              </a:rPr>
              <a:t>                                Are you aware of risks….</a:t>
            </a:r>
          </a:p>
          <a:p>
            <a:pPr eaLnBrk="1" hangingPunct="1">
              <a:lnSpc>
                <a:spcPct val="80000"/>
              </a:lnSpc>
              <a:spcBef>
                <a:spcPts val="425"/>
              </a:spcBef>
              <a:defRPr/>
            </a:pPr>
            <a:r>
              <a:rPr lang="en-US" dirty="0" smtClean="0">
                <a:solidFill>
                  <a:srgbClr val="000000"/>
                </a:solidFill>
                <a:latin typeface="Lucida Grande" charset="0"/>
                <a:sym typeface="Lucida Grande" charset="0"/>
              </a:rPr>
              <a:t>•          </a:t>
            </a:r>
            <a:r>
              <a:rPr lang="en-US" b="1" dirty="0" smtClean="0">
                <a:solidFill>
                  <a:srgbClr val="000000"/>
                </a:solidFill>
                <a:latin typeface="Lucida Grande" charset="0"/>
                <a:sym typeface="Lucida Grande" charset="0"/>
              </a:rPr>
              <a:t>Or more directly</a:t>
            </a:r>
            <a:endParaRPr lang="en-US" dirty="0" smtClean="0">
              <a:solidFill>
                <a:srgbClr val="000000"/>
              </a:solidFill>
              <a:latin typeface="Lucida Grande" charset="0"/>
              <a:sym typeface="Lucida Grande" charset="0"/>
            </a:endParaRPr>
          </a:p>
          <a:p>
            <a:pPr eaLnBrk="1" hangingPunct="1">
              <a:lnSpc>
                <a:spcPct val="80000"/>
              </a:lnSpc>
              <a:spcBef>
                <a:spcPts val="425"/>
              </a:spcBef>
              <a:defRPr/>
            </a:pPr>
            <a:r>
              <a:rPr lang="en-US" dirty="0" smtClean="0">
                <a:solidFill>
                  <a:srgbClr val="000000"/>
                </a:solidFill>
                <a:latin typeface="Lucida Grande" charset="0"/>
                <a:sym typeface="Lucida Grande" charset="0"/>
              </a:rPr>
              <a:t>                               Do you know……..</a:t>
            </a:r>
          </a:p>
          <a:p>
            <a:pPr eaLnBrk="1" hangingPunct="1">
              <a:lnSpc>
                <a:spcPct val="80000"/>
              </a:lnSpc>
              <a:spcBef>
                <a:spcPts val="425"/>
              </a:spcBef>
              <a:defRPr/>
            </a:pPr>
            <a:r>
              <a:rPr lang="en-US" dirty="0" smtClean="0">
                <a:solidFill>
                  <a:srgbClr val="000000"/>
                </a:solidFill>
                <a:latin typeface="Lucida Grande" charset="0"/>
                <a:sym typeface="Lucida Grande" charset="0"/>
              </a:rPr>
              <a:t>                                Tell me about……..</a:t>
            </a:r>
            <a:endParaRPr lang="en-GB" dirty="0" smtClean="0"/>
          </a:p>
          <a:p>
            <a:pPr eaLnBrk="1" hangingPunct="1">
              <a:lnSpc>
                <a:spcPct val="80000"/>
              </a:lnSpc>
              <a:defRPr/>
            </a:pPr>
            <a:endParaRPr lang="en-US" dirty="0" smtClean="0"/>
          </a:p>
          <a:p>
            <a:pPr eaLnBrk="1" hangingPunct="1">
              <a:defRPr/>
            </a:pPr>
            <a:endParaRPr lang="en-GB" dirty="0" smtClean="0"/>
          </a:p>
          <a:p>
            <a:pPr eaLnBrk="1" hangingPunct="1">
              <a:defRPr/>
            </a:pPr>
            <a:endParaRPr lang="en-GB" dirty="0" smtClean="0"/>
          </a:p>
          <a:p>
            <a:pPr eaLnBrk="1" hangingPunct="1">
              <a:spcBef>
                <a:spcPct val="0"/>
              </a:spcBef>
              <a:defRPr/>
            </a:pPr>
            <a:endParaRPr lang="en-US" dirty="0" smtClean="0"/>
          </a:p>
        </p:txBody>
      </p:sp>
      <p:sp>
        <p:nvSpPr>
          <p:cNvPr id="91140" name="Slide Number Placeholder 3"/>
          <p:cNvSpPr>
            <a:spLocks noGrp="1"/>
          </p:cNvSpPr>
          <p:nvPr>
            <p:ph type="sldNum" sz="quarter" idx="5"/>
          </p:nvPr>
        </p:nvSpPr>
        <p:spPr>
          <a:noFill/>
        </p:spPr>
        <p:txBody>
          <a:bodyPr/>
          <a:lstStyle/>
          <a:p>
            <a:fld id="{57CD27E8-EA44-4128-A6F3-125EDBCA31FC}" type="slidenum">
              <a:rPr lang="en-GB" smtClean="0">
                <a:latin typeface="Arial" pitchFamily="34" charset="0"/>
                <a:ea typeface="ＭＳ Ｐゴシック" pitchFamily="34" charset="-128"/>
              </a:rPr>
              <a:pPr/>
              <a:t>29</a:t>
            </a:fld>
            <a:endParaRPr lang="en-GB"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GB" sz="1000" b="1" smtClean="0">
                <a:latin typeface="Arial" pitchFamily="34" charset="0"/>
                <a:ea typeface="ＭＳ Ｐゴシック"/>
              </a:rPr>
              <a:t>Notes for reference</a:t>
            </a:r>
          </a:p>
          <a:p>
            <a:r>
              <a:rPr lang="en-GB" sz="1000" smtClean="0">
                <a:latin typeface="Arial" pitchFamily="34" charset="0"/>
                <a:ea typeface="ＭＳ Ｐゴシック"/>
              </a:rPr>
              <a:t>Empathy is not sympathy, a feeling of pity or camaraderie with the person. Neither is it identification: “I've been there and I know what you’re experiencing. Let me tell you my story”. Empathy is not warmth, acceptance, genuineness or client advocacy.</a:t>
            </a:r>
          </a:p>
          <a:p>
            <a:endParaRPr lang="en-GB" sz="1000" smtClean="0">
              <a:latin typeface="Arial" pitchFamily="34" charset="0"/>
              <a:ea typeface="ＭＳ Ｐゴシック"/>
            </a:endParaRPr>
          </a:p>
          <a:p>
            <a:r>
              <a:rPr lang="en-GB" sz="1000" smtClean="0">
                <a:latin typeface="Arial" pitchFamily="34" charset="0"/>
                <a:ea typeface="ＭＳ Ｐゴシック"/>
              </a:rPr>
              <a:t>Empathy is an active interest in and effort to understand the other’s internal perspective, to see the world through their eyes. “put self in clients shoes”</a:t>
            </a:r>
          </a:p>
          <a:p>
            <a:endParaRPr lang="en-GB" sz="1000" smtClean="0">
              <a:latin typeface="Arial" pitchFamily="34" charset="0"/>
              <a:ea typeface="ＭＳ Ｐゴシック"/>
            </a:endParaRPr>
          </a:p>
          <a:p>
            <a:r>
              <a:rPr lang="en-GB" sz="1000" smtClean="0">
                <a:latin typeface="Arial" pitchFamily="34" charset="0"/>
                <a:ea typeface="ＭＳ Ｐゴシック"/>
              </a:rPr>
              <a:t>Clinicians high in empathy are curious, approach the session as an opportunity to learn about the client. Explore the clients opinions and ideas about the behaviour.</a:t>
            </a:r>
          </a:p>
          <a:p>
            <a:endParaRPr lang="en-GB" sz="1000" smtClean="0">
              <a:latin typeface="Arial" pitchFamily="34" charset="0"/>
              <a:ea typeface="ＭＳ Ｐゴシック"/>
            </a:endParaRPr>
          </a:p>
          <a:p>
            <a:r>
              <a:rPr lang="en-GB" sz="1000" smtClean="0">
                <a:latin typeface="Arial" pitchFamily="34" charset="0"/>
                <a:ea typeface="ＭＳ Ｐゴシック"/>
              </a:rPr>
              <a:t>The clinician makes active effort to understand the client point of view, shows interest, offers accurate reflections of what the client has said </a:t>
            </a:r>
          </a:p>
          <a:p>
            <a:endParaRPr lang="en-GB" smtClean="0">
              <a:latin typeface="Arial" pitchFamily="34" charset="0"/>
              <a:ea typeface="ＭＳ Ｐゴシック"/>
            </a:endParaRPr>
          </a:p>
        </p:txBody>
      </p:sp>
      <p:sp>
        <p:nvSpPr>
          <p:cNvPr id="4" name="Slide Number Placeholder 3"/>
          <p:cNvSpPr>
            <a:spLocks noGrp="1"/>
          </p:cNvSpPr>
          <p:nvPr>
            <p:ph type="sldNum" sz="quarter" idx="5"/>
          </p:nvPr>
        </p:nvSpPr>
        <p:spPr/>
        <p:txBody>
          <a:bodyPr/>
          <a:lstStyle/>
          <a:p>
            <a:pPr>
              <a:defRPr/>
            </a:pPr>
            <a:fld id="{6DB11E3A-BB27-4AC6-B5A1-1F6BC29D176D}" type="slidenum">
              <a:rPr lang="en-US" smtClean="0"/>
              <a:pPr>
                <a:defRPr/>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GB" sz="1000" b="1" smtClean="0">
                <a:latin typeface="Arial" pitchFamily="34" charset="0"/>
                <a:ea typeface="ＭＳ Ｐゴシック"/>
              </a:rPr>
              <a:t>Notes for reference</a:t>
            </a:r>
          </a:p>
          <a:p>
            <a:r>
              <a:rPr lang="en-GB" sz="1000" smtClean="0">
                <a:latin typeface="Arial" pitchFamily="34" charset="0"/>
                <a:ea typeface="ＭＳ Ｐゴシック"/>
              </a:rPr>
              <a:t>Reflective listening is a skill that can be used throughout the conversation and involves reflecting back to the patient what you’ve heard, helping to clarify and gain more information. </a:t>
            </a:r>
          </a:p>
          <a:p>
            <a:endParaRPr lang="en-GB" sz="1000" smtClean="0">
              <a:latin typeface="Arial" pitchFamily="34" charset="0"/>
              <a:ea typeface="ＭＳ Ｐゴシック"/>
            </a:endParaRPr>
          </a:p>
          <a:p>
            <a:r>
              <a:rPr lang="en-GB" sz="1000" smtClean="0">
                <a:latin typeface="Arial" pitchFamily="34" charset="0"/>
                <a:ea typeface="ＭＳ Ｐゴシック"/>
              </a:rPr>
              <a:t>Summarising can help guide the conversation by first reflecting back the patient/clients arguments </a:t>
            </a:r>
            <a:r>
              <a:rPr lang="en-GB" sz="1000" b="1" smtClean="0">
                <a:latin typeface="Arial" pitchFamily="34" charset="0"/>
                <a:ea typeface="ＭＳ Ｐゴシック"/>
              </a:rPr>
              <a:t>against </a:t>
            </a:r>
            <a:r>
              <a:rPr lang="en-GB" sz="1000" smtClean="0">
                <a:latin typeface="Arial" pitchFamily="34" charset="0"/>
                <a:ea typeface="ＭＳ Ｐゴシック"/>
              </a:rPr>
              <a:t>change but by ending with the clients/patients arguments</a:t>
            </a:r>
            <a:r>
              <a:rPr lang="en-GB" sz="1000" b="1" smtClean="0">
                <a:latin typeface="Arial" pitchFamily="34" charset="0"/>
                <a:ea typeface="ＭＳ Ｐゴシック"/>
              </a:rPr>
              <a:t> for </a:t>
            </a:r>
            <a:r>
              <a:rPr lang="en-GB" sz="1000" smtClean="0">
                <a:latin typeface="Arial" pitchFamily="34" charset="0"/>
                <a:ea typeface="ＭＳ Ｐゴシック"/>
              </a:rPr>
              <a:t>change. </a:t>
            </a:r>
          </a:p>
          <a:p>
            <a:pPr>
              <a:buFont typeface="+mj-lt"/>
              <a:buNone/>
            </a:pPr>
            <a:r>
              <a:rPr lang="en-GB" sz="1000" smtClean="0">
                <a:latin typeface="Arial" pitchFamily="34" charset="0"/>
                <a:ea typeface="ＭＳ Ｐゴシック"/>
              </a:rPr>
              <a:t>E.g. 	“so you enjoy smoking and its hard for you to quit because you have a lot of stress at the moment... But at the same time 	I can tell you really want to give up too because you’re worried about the effect it may have on your health... It seems like it really is important for you to try to quit”</a:t>
            </a:r>
          </a:p>
          <a:p>
            <a:pPr>
              <a:buFont typeface="+mj-lt"/>
              <a:buNone/>
            </a:pPr>
            <a:endParaRPr lang="en-GB" sz="1000" smtClean="0">
              <a:latin typeface="Arial" pitchFamily="34" charset="0"/>
              <a:ea typeface="ＭＳ Ｐゴシック"/>
            </a:endParaRPr>
          </a:p>
          <a:p>
            <a:r>
              <a:rPr lang="en-GB" sz="1000" smtClean="0">
                <a:latin typeface="Arial" pitchFamily="34" charset="0"/>
                <a:ea typeface="ＭＳ Ｐゴシック"/>
              </a:rPr>
              <a:t>Standard phrase:</a:t>
            </a:r>
          </a:p>
          <a:p>
            <a:pPr lvl="1"/>
            <a:r>
              <a:rPr lang="en-GB" sz="1000" smtClean="0">
                <a:latin typeface="Arial" pitchFamily="34" charset="0"/>
                <a:ea typeface="ＭＳ Ｐゴシック"/>
              </a:rPr>
              <a:t>“So you feel.....”</a:t>
            </a:r>
          </a:p>
          <a:p>
            <a:pPr lvl="1"/>
            <a:r>
              <a:rPr lang="en-GB" sz="1000" smtClean="0">
                <a:latin typeface="Arial" pitchFamily="34" charset="0"/>
                <a:ea typeface="ＭＳ Ｐゴシック"/>
              </a:rPr>
              <a:t>“It sounds like you.....”</a:t>
            </a:r>
          </a:p>
          <a:p>
            <a:pPr lvl="1"/>
            <a:r>
              <a:rPr lang="en-GB" sz="1000" smtClean="0">
                <a:latin typeface="Arial" pitchFamily="34" charset="0"/>
                <a:ea typeface="ＭＳ Ｐゴシック"/>
              </a:rPr>
              <a:t>“You’re wondering if.....”</a:t>
            </a:r>
          </a:p>
          <a:p>
            <a:pPr>
              <a:buFont typeface="+mj-lt"/>
              <a:buNone/>
            </a:pPr>
            <a:endParaRPr lang="en-GB" sz="1000" smtClean="0">
              <a:latin typeface="Arial" pitchFamily="34" charset="0"/>
              <a:ea typeface="ＭＳ Ｐゴシック"/>
            </a:endParaRPr>
          </a:p>
          <a:p>
            <a:pPr>
              <a:buFont typeface="+mj-lt"/>
              <a:buNone/>
            </a:pPr>
            <a:r>
              <a:rPr lang="en-GB" sz="1000" smtClean="0">
                <a:latin typeface="Arial" pitchFamily="34" charset="0"/>
                <a:ea typeface="ＭＳ Ｐゴシック"/>
              </a:rPr>
              <a:t>Affirming and emphasise previous success by reflecting them back to the client helps to build self-efficacy (confidence). </a:t>
            </a:r>
          </a:p>
          <a:p>
            <a:pPr>
              <a:buFont typeface="+mj-lt"/>
              <a:buNone/>
            </a:pPr>
            <a:endParaRPr lang="en-GB" sz="1000" smtClean="0">
              <a:latin typeface="Arial" pitchFamily="34" charset="0"/>
              <a:ea typeface="ＭＳ Ｐゴシック"/>
            </a:endParaRPr>
          </a:p>
          <a:p>
            <a:pPr>
              <a:buFont typeface="+mj-lt"/>
              <a:buNone/>
            </a:pPr>
            <a:r>
              <a:rPr lang="en-GB" sz="1000" smtClean="0">
                <a:latin typeface="Arial" pitchFamily="34" charset="0"/>
                <a:ea typeface="ＭＳ Ｐゴシック"/>
              </a:rPr>
              <a:t>Reflecting listening can help increase decisional balance towards positive change </a:t>
            </a:r>
          </a:p>
          <a:p>
            <a:pPr>
              <a:buFont typeface="+mj-lt"/>
              <a:buNone/>
            </a:pPr>
            <a:endParaRPr lang="en-GB" sz="1000" smtClean="0">
              <a:latin typeface="Arial" pitchFamily="34" charset="0"/>
              <a:ea typeface="ＭＳ Ｐゴシック"/>
            </a:endParaRPr>
          </a:p>
          <a:p>
            <a:pPr>
              <a:buFont typeface="+mj-lt"/>
              <a:buNone/>
            </a:pPr>
            <a:r>
              <a:rPr lang="en-GB" sz="1000" smtClean="0">
                <a:latin typeface="Arial" pitchFamily="34" charset="0"/>
                <a:ea typeface="ＭＳ Ｐゴシック"/>
              </a:rPr>
              <a:t>The more this skill is practiced the more accurate reflections become. Giving accurate and complex reflection shows empathy. </a:t>
            </a:r>
          </a:p>
          <a:p>
            <a:endParaRPr lang="en-GB" sz="1000" smtClean="0">
              <a:latin typeface="Arial" pitchFamily="34" charset="0"/>
              <a:ea typeface="ＭＳ Ｐゴシック"/>
            </a:endParaRPr>
          </a:p>
        </p:txBody>
      </p:sp>
      <p:sp>
        <p:nvSpPr>
          <p:cNvPr id="4" name="Slide Number Placeholder 3"/>
          <p:cNvSpPr>
            <a:spLocks noGrp="1"/>
          </p:cNvSpPr>
          <p:nvPr>
            <p:ph type="sldNum" sz="quarter" idx="5"/>
          </p:nvPr>
        </p:nvSpPr>
        <p:spPr/>
        <p:txBody>
          <a:bodyPr/>
          <a:lstStyle/>
          <a:p>
            <a:pPr>
              <a:defRPr/>
            </a:pPr>
            <a:fld id="{B459983F-73C8-4713-93E2-15D3AD3AA2F7}" type="slidenum">
              <a:rPr lang="en-US" smtClean="0"/>
              <a:pPr>
                <a:defRPr/>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35</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36</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37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38</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41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43</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dirty="0"/>
          </a:p>
        </p:txBody>
      </p:sp>
    </p:spTree>
    <p:extLst>
      <p:ext uri="{BB962C8B-B14F-4D97-AF65-F5344CB8AC3E}">
        <p14:creationId xmlns:p14="http://schemas.microsoft.com/office/powerpoint/2010/main" val="3033921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52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53</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54</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56</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57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58</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r>
              <a:rPr lang="en-GB" b="1" dirty="0" smtClean="0"/>
              <a:t>Who is doing the drinking?</a:t>
            </a:r>
          </a:p>
          <a:p>
            <a:endParaRPr lang="en-GB" b="1" dirty="0" smtClean="0"/>
          </a:p>
          <a:p>
            <a:pPr marL="171430" indent="-171430">
              <a:buFont typeface="Arial" panose="020B0604020202020204" pitchFamily="34" charset="0"/>
              <a:buChar char="•"/>
            </a:pPr>
            <a:r>
              <a:rPr lang="en-GB" b="0" dirty="0" smtClean="0"/>
              <a:t>15% of the population don’t drink (abstainers)</a:t>
            </a:r>
          </a:p>
          <a:p>
            <a:pPr marL="171430" indent="-171430">
              <a:buFont typeface="Arial" panose="020B0604020202020204" pitchFamily="34" charset="0"/>
              <a:buChar char="•"/>
            </a:pPr>
            <a:endParaRPr lang="en-GB" b="0" dirty="0" smtClean="0"/>
          </a:p>
          <a:p>
            <a:pPr marL="171430" indent="-171430">
              <a:buFont typeface="Arial" panose="020B0604020202020204" pitchFamily="34" charset="0"/>
              <a:buChar char="•"/>
            </a:pPr>
            <a:r>
              <a:rPr lang="en-GB" b="0" dirty="0" smtClean="0"/>
              <a:t>Luckily</a:t>
            </a:r>
            <a:r>
              <a:rPr lang="en-GB" b="0" baseline="0" dirty="0" smtClean="0"/>
              <a:t>, over 60% of the population drink within the lower-risk guidelines</a:t>
            </a:r>
          </a:p>
          <a:p>
            <a:pPr marL="171430" indent="-171430">
              <a:buFont typeface="Arial" panose="020B0604020202020204" pitchFamily="34" charset="0"/>
              <a:buChar char="•"/>
            </a:pPr>
            <a:endParaRPr lang="en-GB" b="0" baseline="0" dirty="0" smtClean="0"/>
          </a:p>
          <a:p>
            <a:pPr marL="171430" indent="-171430">
              <a:buFont typeface="Arial" panose="020B0604020202020204" pitchFamily="34" charset="0"/>
              <a:buChar char="•"/>
            </a:pPr>
            <a:r>
              <a:rPr lang="en-GB" b="0" baseline="0" dirty="0" smtClean="0"/>
              <a:t>But that leaves 20-25% of the population who are drinking “at risk”</a:t>
            </a:r>
          </a:p>
          <a:p>
            <a:pPr marL="171430" indent="-171430">
              <a:buFont typeface="Arial" panose="020B0604020202020204" pitchFamily="34" charset="0"/>
              <a:buChar char="•"/>
            </a:pPr>
            <a:endParaRPr lang="en-GB" b="0" baseline="0" dirty="0" smtClean="0"/>
          </a:p>
          <a:p>
            <a:pPr marL="171430" indent="-171430">
              <a:buFont typeface="Arial" panose="020B0604020202020204" pitchFamily="34" charset="0"/>
              <a:buChar char="•"/>
            </a:pPr>
            <a:r>
              <a:rPr lang="en-GB" b="0" baseline="0" dirty="0" smtClean="0"/>
              <a:t>And 5% of the population drink at higher-risk</a:t>
            </a:r>
          </a:p>
          <a:p>
            <a:endParaRPr lang="en-GB" b="0"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087235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60</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61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62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66</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67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80</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81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82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83</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84</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9</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85</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15</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16</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18</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19</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22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3375" y="4286250"/>
            <a:ext cx="7481888"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3338" y="457200"/>
            <a:ext cx="2270125"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457200"/>
            <a:ext cx="6662738"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0688638" cy="6957122"/>
          </a:xfrm>
        </p:spPr>
        <p:txBody>
          <a:bodyPr rtlCol="0">
            <a:normAutofit/>
          </a:bodyPr>
          <a:lstStyle/>
          <a:p>
            <a:pPr lvl="0"/>
            <a:endParaRPr lang="en-US" noProof="0" dirty="0"/>
          </a:p>
        </p:txBody>
      </p:sp>
      <p:sp>
        <p:nvSpPr>
          <p:cNvPr id="3" name="Slide Number Placeholder 5"/>
          <p:cNvSpPr>
            <a:spLocks noGrp="1"/>
          </p:cNvSpPr>
          <p:nvPr>
            <p:ph type="sldNum" sz="quarter" idx="14"/>
          </p:nvPr>
        </p:nvSpPr>
        <p:spPr>
          <a:xfrm>
            <a:off x="0" y="6957122"/>
            <a:ext cx="10688638" cy="605728"/>
          </a:xfrm>
          <a:prstGeom prst="rect">
            <a:avLst/>
          </a:prstGeom>
        </p:spPr>
        <p:txBody>
          <a:bodyPr lIns="104287" tIns="52144" rIns="104287" bIns="52144"/>
          <a:lstStyle>
            <a:lvl1pPr>
              <a:defRPr/>
            </a:lvl1pPr>
          </a:lstStyle>
          <a:p>
            <a:pPr>
              <a:defRPr/>
            </a:pPr>
            <a:r>
              <a:rPr lang="en-US" dirty="0" smtClean="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400" baseline="0">
                <a:solidFill>
                  <a:schemeClr val="bg1"/>
                </a:solidFill>
                <a:latin typeface="Arial" pitchFamily="34" charset="0"/>
              </a:defRPr>
            </a:lvl1pPr>
          </a:lstStyle>
          <a:p>
            <a:pPr>
              <a:defRPr/>
            </a:pPr>
            <a:r>
              <a:rPr lang="en-GB" smtClean="0">
                <a:solidFill>
                  <a:prstClr val="white"/>
                </a:solidFill>
              </a:rPr>
              <a:t>Alcohol &amp; Health Check</a:t>
            </a:r>
            <a:endParaRPr lang="en-US" dirty="0">
              <a:solidFill>
                <a:prstClr val="white"/>
              </a:solidFill>
            </a:endParaRPr>
          </a:p>
        </p:txBody>
      </p:sp>
    </p:spTree>
    <p:extLst>
      <p:ext uri="{BB962C8B-B14F-4D97-AF65-F5344CB8AC3E}">
        <p14:creationId xmlns:p14="http://schemas.microsoft.com/office/powerpoint/2010/main" val="258437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81200"/>
            <a:ext cx="446563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56238" y="1981200"/>
            <a:ext cx="44672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Box 7"/>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Box 3"/>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 slide2 b-ground"/>
          <p:cNvPicPr>
            <a:picLocks noChangeAspect="1" noChangeArrowheads="1"/>
          </p:cNvPicPr>
          <p:nvPr/>
        </p:nvPicPr>
        <p:blipFill>
          <a:blip r:embed="rId14" cstate="print"/>
          <a:srcRect/>
          <a:stretch>
            <a:fillRect/>
          </a:stretch>
        </p:blipFill>
        <p:spPr bwMode="auto">
          <a:xfrm>
            <a:off x="-3175" y="0"/>
            <a:ext cx="10694988" cy="7561263"/>
          </a:xfrm>
          <a:prstGeom prst="rect">
            <a:avLst/>
          </a:prstGeom>
          <a:noFill/>
        </p:spPr>
      </p:pic>
      <p:sp>
        <p:nvSpPr>
          <p:cNvPr id="1027" name="Rectangle 3"/>
          <p:cNvSpPr>
            <a:spLocks noGrp="1" noChangeArrowheads="1"/>
          </p:cNvSpPr>
          <p:nvPr>
            <p:ph type="title"/>
          </p:nvPr>
        </p:nvSpPr>
        <p:spPr bwMode="auto">
          <a:xfrm>
            <a:off x="838200" y="457200"/>
            <a:ext cx="9067800" cy="12192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838200" y="1981200"/>
            <a:ext cx="9085263" cy="4267200"/>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38200" y="6629400"/>
            <a:ext cx="6553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mn-lt"/>
              </a:defRPr>
            </a:lvl1pPr>
          </a:lstStyle>
          <a:p>
            <a:r>
              <a:rPr lang="en-GB"/>
              <a:t>Insert name of presentation on Master Slide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dt="0"/>
  <p:txStyles>
    <p:titleStyle>
      <a:lvl1pPr algn="l" defTabSz="1042988" rtl="0" fontAlgn="base">
        <a:spcBef>
          <a:spcPct val="0"/>
        </a:spcBef>
        <a:spcAft>
          <a:spcPct val="0"/>
        </a:spcAft>
        <a:defRPr sz="4600">
          <a:solidFill>
            <a:srgbClr val="423F74"/>
          </a:solidFill>
          <a:latin typeface="+mj-lt"/>
          <a:ea typeface="+mj-ea"/>
          <a:cs typeface="+mj-cs"/>
        </a:defRPr>
      </a:lvl1pPr>
      <a:lvl2pPr algn="l" defTabSz="1042988" rtl="0" fontAlgn="base">
        <a:spcBef>
          <a:spcPct val="0"/>
        </a:spcBef>
        <a:spcAft>
          <a:spcPct val="0"/>
        </a:spcAft>
        <a:defRPr sz="4600">
          <a:solidFill>
            <a:srgbClr val="423F74"/>
          </a:solidFill>
          <a:latin typeface="Verdana Bold" pitchFamily="1" charset="0"/>
          <a:ea typeface="ＭＳ Ｐゴシック" pitchFamily="1" charset="-128"/>
        </a:defRPr>
      </a:lvl2pPr>
      <a:lvl3pPr algn="l" defTabSz="1042988" rtl="0" fontAlgn="base">
        <a:spcBef>
          <a:spcPct val="0"/>
        </a:spcBef>
        <a:spcAft>
          <a:spcPct val="0"/>
        </a:spcAft>
        <a:defRPr sz="4600">
          <a:solidFill>
            <a:srgbClr val="423F74"/>
          </a:solidFill>
          <a:latin typeface="Verdana Bold" pitchFamily="1" charset="0"/>
          <a:ea typeface="ＭＳ Ｐゴシック" pitchFamily="1" charset="-128"/>
        </a:defRPr>
      </a:lvl3pPr>
      <a:lvl4pPr algn="l" defTabSz="1042988" rtl="0" fontAlgn="base">
        <a:spcBef>
          <a:spcPct val="0"/>
        </a:spcBef>
        <a:spcAft>
          <a:spcPct val="0"/>
        </a:spcAft>
        <a:defRPr sz="4600">
          <a:solidFill>
            <a:srgbClr val="423F74"/>
          </a:solidFill>
          <a:latin typeface="Verdana Bold" pitchFamily="1" charset="0"/>
          <a:ea typeface="ＭＳ Ｐゴシック" pitchFamily="1" charset="-128"/>
        </a:defRPr>
      </a:lvl4pPr>
      <a:lvl5pPr algn="l" defTabSz="1042988" rtl="0" fontAlgn="base">
        <a:spcBef>
          <a:spcPct val="0"/>
        </a:spcBef>
        <a:spcAft>
          <a:spcPct val="0"/>
        </a:spcAft>
        <a:defRPr sz="4600">
          <a:solidFill>
            <a:srgbClr val="423F74"/>
          </a:solidFill>
          <a:latin typeface="Verdana Bold" pitchFamily="1" charset="0"/>
          <a:ea typeface="ＭＳ Ｐゴシック" pitchFamily="1" charset="-128"/>
        </a:defRPr>
      </a:lvl5pPr>
      <a:lvl6pPr marL="457200" algn="l" defTabSz="1042988" rtl="0" fontAlgn="base">
        <a:spcBef>
          <a:spcPct val="0"/>
        </a:spcBef>
        <a:spcAft>
          <a:spcPct val="0"/>
        </a:spcAft>
        <a:defRPr sz="4600">
          <a:solidFill>
            <a:srgbClr val="423F74"/>
          </a:solidFill>
          <a:latin typeface="Verdana Bold" pitchFamily="1" charset="0"/>
          <a:ea typeface="ＭＳ Ｐゴシック" pitchFamily="1" charset="-128"/>
        </a:defRPr>
      </a:lvl6pPr>
      <a:lvl7pPr marL="914400" algn="l" defTabSz="1042988" rtl="0" fontAlgn="base">
        <a:spcBef>
          <a:spcPct val="0"/>
        </a:spcBef>
        <a:spcAft>
          <a:spcPct val="0"/>
        </a:spcAft>
        <a:defRPr sz="4600">
          <a:solidFill>
            <a:srgbClr val="423F74"/>
          </a:solidFill>
          <a:latin typeface="Verdana Bold" pitchFamily="1" charset="0"/>
          <a:ea typeface="ＭＳ Ｐゴシック" pitchFamily="1" charset="-128"/>
        </a:defRPr>
      </a:lvl7pPr>
      <a:lvl8pPr marL="1371600" algn="l" defTabSz="1042988" rtl="0" fontAlgn="base">
        <a:spcBef>
          <a:spcPct val="0"/>
        </a:spcBef>
        <a:spcAft>
          <a:spcPct val="0"/>
        </a:spcAft>
        <a:defRPr sz="4600">
          <a:solidFill>
            <a:srgbClr val="423F74"/>
          </a:solidFill>
          <a:latin typeface="Verdana Bold" pitchFamily="1" charset="0"/>
          <a:ea typeface="ＭＳ Ｐゴシック" pitchFamily="1" charset="-128"/>
        </a:defRPr>
      </a:lvl8pPr>
      <a:lvl9pPr marL="1828800" algn="l" defTabSz="1042988" rtl="0" fontAlgn="base">
        <a:spcBef>
          <a:spcPct val="0"/>
        </a:spcBef>
        <a:spcAft>
          <a:spcPct val="0"/>
        </a:spcAft>
        <a:defRPr sz="4600">
          <a:solidFill>
            <a:srgbClr val="423F74"/>
          </a:solidFill>
          <a:latin typeface="Verdana Bold" pitchFamily="1" charset="0"/>
          <a:ea typeface="ＭＳ Ｐゴシック" pitchFamily="1" charset="-128"/>
        </a:defRPr>
      </a:lvl9pPr>
    </p:titleStyle>
    <p:bodyStyle>
      <a:lvl1pPr marL="390525" indent="-390525" algn="l" defTabSz="1042988" rtl="0" fontAlgn="base">
        <a:spcBef>
          <a:spcPct val="20000"/>
        </a:spcBef>
        <a:spcAft>
          <a:spcPct val="0"/>
        </a:spcAft>
        <a:buChar char="•"/>
        <a:defRPr sz="3600">
          <a:solidFill>
            <a:schemeClr val="tx1"/>
          </a:solidFill>
          <a:latin typeface="+mn-lt"/>
          <a:ea typeface="+mn-ea"/>
          <a:cs typeface="+mn-cs"/>
        </a:defRPr>
      </a:lvl1pPr>
      <a:lvl2pPr marL="847725" indent="-327025" algn="l" defTabSz="1042988" rtl="0" fontAlgn="base">
        <a:spcBef>
          <a:spcPct val="20000"/>
        </a:spcBef>
        <a:spcAft>
          <a:spcPct val="0"/>
        </a:spcAft>
        <a:buChar char="–"/>
        <a:defRPr sz="3200">
          <a:solidFill>
            <a:schemeClr val="tx1"/>
          </a:solidFill>
          <a:latin typeface="+mn-lt"/>
          <a:ea typeface="+mn-ea"/>
        </a:defRPr>
      </a:lvl2pPr>
      <a:lvl3pPr marL="1303338" indent="-260350" algn="l" defTabSz="1042988" rtl="0" fontAlgn="base">
        <a:spcBef>
          <a:spcPct val="20000"/>
        </a:spcBef>
        <a:spcAft>
          <a:spcPct val="0"/>
        </a:spcAft>
        <a:buChar char="•"/>
        <a:defRPr sz="2700">
          <a:solidFill>
            <a:schemeClr val="tx1"/>
          </a:solidFill>
          <a:latin typeface="+mn-lt"/>
          <a:ea typeface="+mn-ea"/>
        </a:defRPr>
      </a:lvl3pPr>
      <a:lvl4pPr marL="1825625" indent="-261938" algn="l" defTabSz="1042988" rtl="0" fontAlgn="base">
        <a:spcBef>
          <a:spcPct val="20000"/>
        </a:spcBef>
        <a:spcAft>
          <a:spcPct val="0"/>
        </a:spcAft>
        <a:buChar char="–"/>
        <a:defRPr sz="2300">
          <a:solidFill>
            <a:schemeClr val="tx1"/>
          </a:solidFill>
          <a:latin typeface="+mn-lt"/>
          <a:ea typeface="+mn-ea"/>
        </a:defRPr>
      </a:lvl4pPr>
      <a:lvl5pPr marL="2346325" indent="-260350" algn="l" defTabSz="1042988" rtl="0" fontAlgn="base">
        <a:spcBef>
          <a:spcPct val="20000"/>
        </a:spcBef>
        <a:spcAft>
          <a:spcPct val="0"/>
        </a:spcAft>
        <a:buChar char="»"/>
        <a:defRPr sz="2300">
          <a:solidFill>
            <a:schemeClr val="tx1"/>
          </a:solidFill>
          <a:latin typeface="+mn-lt"/>
          <a:ea typeface="+mn-ea"/>
        </a:defRPr>
      </a:lvl5pPr>
      <a:lvl6pPr marL="2803525" indent="-260350" algn="l" defTabSz="1042988" rtl="0" fontAlgn="base">
        <a:spcBef>
          <a:spcPct val="20000"/>
        </a:spcBef>
        <a:spcAft>
          <a:spcPct val="0"/>
        </a:spcAft>
        <a:buChar char="»"/>
        <a:defRPr sz="2300">
          <a:solidFill>
            <a:schemeClr val="tx1"/>
          </a:solidFill>
          <a:latin typeface="+mn-lt"/>
          <a:ea typeface="+mn-ea"/>
        </a:defRPr>
      </a:lvl6pPr>
      <a:lvl7pPr marL="3260725" indent="-260350" algn="l" defTabSz="1042988" rtl="0" fontAlgn="base">
        <a:spcBef>
          <a:spcPct val="20000"/>
        </a:spcBef>
        <a:spcAft>
          <a:spcPct val="0"/>
        </a:spcAft>
        <a:buChar char="»"/>
        <a:defRPr sz="2300">
          <a:solidFill>
            <a:schemeClr val="tx1"/>
          </a:solidFill>
          <a:latin typeface="+mn-lt"/>
          <a:ea typeface="+mn-ea"/>
        </a:defRPr>
      </a:lvl7pPr>
      <a:lvl8pPr marL="3717925" indent="-260350" algn="l" defTabSz="1042988" rtl="0" fontAlgn="base">
        <a:spcBef>
          <a:spcPct val="20000"/>
        </a:spcBef>
        <a:spcAft>
          <a:spcPct val="0"/>
        </a:spcAft>
        <a:buChar char="»"/>
        <a:defRPr sz="2300">
          <a:solidFill>
            <a:schemeClr val="tx1"/>
          </a:solidFill>
          <a:latin typeface="+mn-lt"/>
          <a:ea typeface="+mn-ea"/>
        </a:defRPr>
      </a:lvl8pPr>
      <a:lvl9pPr marL="4175125" indent="-260350" algn="l" defTabSz="1042988" rtl="0" fontAlgn="base">
        <a:spcBef>
          <a:spcPct val="20000"/>
        </a:spcBef>
        <a:spcAft>
          <a:spcPct val="0"/>
        </a:spcAft>
        <a:buChar char="»"/>
        <a:defRPr sz="23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wmf"/><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48.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w&amp;url=http://www.theatlantic.com/health/archive/2011/12/a-sobering-look-at-alcohol-10-year-study-finds-high-death-rate/249266/&amp;ei=j-YrVbHQOonAOfL5gZAN&amp;bvm=bv.90491159,d.ZWU&amp;psig=AFQjCNE-wf-P1zYJNsZ24ZSv1aJvK3XLVA&amp;ust=1429026799610144"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53.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 Id="rId9"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5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1" Type="http://schemas.openxmlformats.org/officeDocument/2006/relationships/slideLayout" Target="../slideLayouts/slideLayout2.xml"/><Relationship Id="rId4" Type="http://schemas.openxmlformats.org/officeDocument/2006/relationships/image" Target="../media/image78.gif"/></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3.wmf"/><Relationship Id="rId5" Type="http://schemas.openxmlformats.org/officeDocument/2006/relationships/image" Target="../media/image82.jpeg"/><Relationship Id="rId4" Type="http://schemas.openxmlformats.org/officeDocument/2006/relationships/image" Target="../media/image81.png"/></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hyperlink" Target="http://www.google.co.uk/url?sa=i&amp;rct=j&amp;q=&amp;esrc=s&amp;frm=1&amp;source=images&amp;cd=&amp;cad=rja&amp;uact=8&amp;ved=0CAcQjRw&amp;url=http://www.fotosearch.com/UNN306/u26632588/&amp;ei=mkJwVYmdEMeRsgH0qIHwDw&amp;bvm=bv.94911696,d.bGg&amp;psig=AFQjCNEImOJu5dvTIFNIwvr7c5t5tANENg&amp;ust=1433506801812215"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87.jpeg"/></Relationships>
</file>

<file path=ppt/slides/_rels/slide6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92.jpeg"/><Relationship Id="rId4" Type="http://schemas.openxmlformats.org/officeDocument/2006/relationships/image" Target="../media/image91.jpeg"/></Relationships>
</file>

<file path=ppt/slides/_rels/slide6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6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99.emf"/><Relationship Id="rId4" Type="http://schemas.openxmlformats.org/officeDocument/2006/relationships/image" Target="../media/image98.png"/></Relationships>
</file>

<file path=ppt/slides/_rels/slide6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alcohollearningcentre.org.uk/Topics/Browse/PrimaryCare/GPTemplates/"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upload.wikimedia.org/wikipedia/commons/c/cf/Stages-of-change.pn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3.png"/><Relationship Id="rId4" Type="http://schemas.openxmlformats.org/officeDocument/2006/relationships/image" Target="../media/image106.png"/></Relationships>
</file>

<file path=ppt/slides/_rels/slide84.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0.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33.png"/></Relationships>
</file>

<file path=ppt/slides/_rels/slide85.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11.jpeg"/><Relationship Id="rId7" Type="http://schemas.openxmlformats.org/officeDocument/2006/relationships/hyperlink" Target="www.haveaword.org" TargetMode="External"/><Relationship Id="rId12" Type="http://schemas.openxmlformats.org/officeDocument/2006/relationships/image" Target="../media/image115.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http://www.facebook.com/haveawordcampaign" TargetMode="External"/><Relationship Id="rId11" Type="http://schemas.openxmlformats.org/officeDocument/2006/relationships/hyperlink" Target="https://www.google.com/url?q=https://www.facebook.com/&amp;sa=U&amp;ei=8kkgU-C7I6bY7Ab37oFQ&amp;ved=0CC0Q9QEwAA&amp;usg=AFQjCNGGmRiWMnUOS0O8CupKMfviqLN8sg" TargetMode="External"/><Relationship Id="rId5" Type="http://schemas.openxmlformats.org/officeDocument/2006/relationships/image" Target="../media/image12.png"/><Relationship Id="rId10" Type="http://schemas.openxmlformats.org/officeDocument/2006/relationships/image" Target="../media/image114.png"/><Relationship Id="rId4" Type="http://schemas.openxmlformats.org/officeDocument/2006/relationships/image" Target="../media/image112.jpeg"/><Relationship Id="rId9" Type="http://schemas.openxmlformats.org/officeDocument/2006/relationships/hyperlink" Target="http://twitter.com/swaleschamb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7432551" y="4933553"/>
            <a:ext cx="3024336" cy="1080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24" name="Title 23"/>
          <p:cNvSpPr>
            <a:spLocks noGrp="1"/>
          </p:cNvSpPr>
          <p:nvPr>
            <p:ph type="title"/>
          </p:nvPr>
        </p:nvSpPr>
        <p:spPr/>
        <p:txBody>
          <a:bodyPr/>
          <a:lstStyle/>
          <a:p>
            <a:endParaRPr lang="en-GB"/>
          </a:p>
        </p:txBody>
      </p:sp>
      <p:sp>
        <p:nvSpPr>
          <p:cNvPr id="25" name="Content Placeholder 24"/>
          <p:cNvSpPr>
            <a:spLocks noGrp="1"/>
          </p:cNvSpPr>
          <p:nvPr>
            <p:ph idx="1"/>
          </p:nvPr>
        </p:nvSpPr>
        <p:spPr/>
        <p:txBody>
          <a:bodyPr/>
          <a:lstStyle/>
          <a:p>
            <a:endParaRPr lang="en-GB"/>
          </a:p>
        </p:txBody>
      </p:sp>
      <p:sp>
        <p:nvSpPr>
          <p:cNvPr id="6" name="Footer Placeholder 3"/>
          <p:cNvSpPr>
            <a:spLocks noGrp="1"/>
          </p:cNvSpPr>
          <p:nvPr>
            <p:ph type="ftr" sz="quarter" idx="4294967295"/>
          </p:nvPr>
        </p:nvSpPr>
        <p:spPr>
          <a:xfrm>
            <a:off x="838200" y="6629400"/>
            <a:ext cx="6553200" cy="838200"/>
          </a:xfrm>
        </p:spPr>
        <p:txBody>
          <a:bodyPr/>
          <a:lstStyle/>
          <a:p>
            <a:r>
              <a:rPr lang="en-GB" smtClean="0"/>
              <a:t>Insert name of presentation on Master Slide</a:t>
            </a:r>
            <a:endParaRPr lang="en-GB" dirty="0"/>
          </a:p>
        </p:txBody>
      </p:sp>
      <p:pic>
        <p:nvPicPr>
          <p:cNvPr id="6153" name="Picture 9" descr="Title slide2 b-ground"/>
          <p:cNvPicPr>
            <a:picLocks noChangeAspect="1" noChangeArrowheads="1"/>
          </p:cNvPicPr>
          <p:nvPr/>
        </p:nvPicPr>
        <p:blipFill>
          <a:blip r:embed="rId3" cstate="print"/>
          <a:srcRect/>
          <a:stretch>
            <a:fillRect/>
          </a:stretch>
        </p:blipFill>
        <p:spPr bwMode="auto">
          <a:xfrm>
            <a:off x="0" y="1587"/>
            <a:ext cx="10694988" cy="7561263"/>
          </a:xfrm>
          <a:prstGeom prst="rect">
            <a:avLst/>
          </a:prstGeom>
          <a:noFill/>
        </p:spPr>
      </p:pic>
      <p:pic>
        <p:nvPicPr>
          <p:cNvPr id="7" name="Picture 4" descr="http://www.speedwell.co.uk/uploads/gallery/rcn_logo.jpg"/>
          <p:cNvPicPr>
            <a:picLocks noChangeAspect="1" noChangeArrowheads="1"/>
          </p:cNvPicPr>
          <p:nvPr/>
        </p:nvPicPr>
        <p:blipFill>
          <a:blip r:embed="rId4" cstate="print"/>
          <a:srcRect/>
          <a:stretch>
            <a:fillRect/>
          </a:stretch>
        </p:blipFill>
        <p:spPr bwMode="auto">
          <a:xfrm>
            <a:off x="7630335" y="1281095"/>
            <a:ext cx="2185968" cy="857256"/>
          </a:xfrm>
          <a:prstGeom prst="rect">
            <a:avLst/>
          </a:prstGeom>
          <a:noFill/>
        </p:spPr>
      </p:pic>
      <p:pic>
        <p:nvPicPr>
          <p:cNvPr id="8" name="Picture 2" descr="http://www.quartz-system.com/3rd_party_logos/Agored_Cymru_Logo_large.png"/>
          <p:cNvPicPr>
            <a:picLocks noChangeAspect="1" noChangeArrowheads="1"/>
          </p:cNvPicPr>
          <p:nvPr/>
        </p:nvPicPr>
        <p:blipFill>
          <a:blip r:embed="rId5" cstate="print"/>
          <a:srcRect/>
          <a:stretch>
            <a:fillRect/>
          </a:stretch>
        </p:blipFill>
        <p:spPr bwMode="auto">
          <a:xfrm>
            <a:off x="7487459" y="280963"/>
            <a:ext cx="2366735" cy="857256"/>
          </a:xfrm>
          <a:prstGeom prst="rect">
            <a:avLst/>
          </a:prstGeom>
          <a:noFill/>
        </p:spPr>
      </p:pic>
      <p:pic>
        <p:nvPicPr>
          <p:cNvPr id="11" name="Picture 7" descr="Welsh-Government_3.gif"/>
          <p:cNvPicPr>
            <a:picLocks noChangeAspect="1"/>
          </p:cNvPicPr>
          <p:nvPr/>
        </p:nvPicPr>
        <p:blipFill>
          <a:blip r:embed="rId6" cstate="print"/>
          <a:srcRect/>
          <a:stretch>
            <a:fillRect/>
          </a:stretch>
        </p:blipFill>
        <p:spPr bwMode="auto">
          <a:xfrm>
            <a:off x="200783" y="209525"/>
            <a:ext cx="1058039" cy="757460"/>
          </a:xfrm>
          <a:prstGeom prst="rect">
            <a:avLst/>
          </a:prstGeom>
          <a:noFill/>
          <a:ln w="9525">
            <a:noFill/>
            <a:miter lim="800000"/>
            <a:headEnd/>
            <a:tailEnd/>
          </a:ln>
        </p:spPr>
      </p:pic>
      <p:grpSp>
        <p:nvGrpSpPr>
          <p:cNvPr id="2" name="Group 18"/>
          <p:cNvGrpSpPr>
            <a:grpSpLocks/>
          </p:cNvGrpSpPr>
          <p:nvPr/>
        </p:nvGrpSpPr>
        <p:grpSpPr bwMode="auto">
          <a:xfrm>
            <a:off x="7701773" y="2424103"/>
            <a:ext cx="1000125" cy="785813"/>
            <a:chOff x="24476" y="528"/>
            <a:chExt cx="3076" cy="2955"/>
          </a:xfrm>
        </p:grpSpPr>
        <p:pic>
          <p:nvPicPr>
            <p:cNvPr id="13" name="Picture 19" descr="eng uni logos"/>
            <p:cNvPicPr>
              <a:picLocks noChangeAspect="1" noChangeArrowheads="1"/>
            </p:cNvPicPr>
            <p:nvPr/>
          </p:nvPicPr>
          <p:blipFill>
            <a:blip r:embed="rId7" cstate="print"/>
            <a:srcRect/>
            <a:stretch>
              <a:fillRect/>
            </a:stretch>
          </p:blipFill>
          <p:spPr bwMode="auto">
            <a:xfrm>
              <a:off x="24476" y="528"/>
              <a:ext cx="3076" cy="1443"/>
            </a:xfrm>
            <a:prstGeom prst="rect">
              <a:avLst/>
            </a:prstGeom>
            <a:noFill/>
            <a:ln w="9525">
              <a:noFill/>
              <a:miter lim="800000"/>
              <a:headEnd/>
              <a:tailEnd/>
            </a:ln>
          </p:spPr>
        </p:pic>
        <p:pic>
          <p:nvPicPr>
            <p:cNvPr id="14" name="Picture 20" descr="welsh uni logos"/>
            <p:cNvPicPr>
              <a:picLocks noChangeAspect="1" noChangeArrowheads="1"/>
            </p:cNvPicPr>
            <p:nvPr/>
          </p:nvPicPr>
          <p:blipFill>
            <a:blip r:embed="rId8" cstate="print"/>
            <a:srcRect/>
            <a:stretch>
              <a:fillRect/>
            </a:stretch>
          </p:blipFill>
          <p:spPr bwMode="auto">
            <a:xfrm>
              <a:off x="24476" y="2040"/>
              <a:ext cx="3076" cy="1443"/>
            </a:xfrm>
            <a:prstGeom prst="rect">
              <a:avLst/>
            </a:prstGeom>
            <a:noFill/>
            <a:ln w="9525">
              <a:noFill/>
              <a:miter lim="800000"/>
              <a:headEnd/>
              <a:tailEnd/>
            </a:ln>
          </p:spPr>
        </p:pic>
      </p:grpSp>
      <p:sp>
        <p:nvSpPr>
          <p:cNvPr id="15" name="TextBox 14"/>
          <p:cNvSpPr txBox="1"/>
          <p:nvPr/>
        </p:nvSpPr>
        <p:spPr>
          <a:xfrm>
            <a:off x="2558237" y="3638549"/>
            <a:ext cx="5500726" cy="830997"/>
          </a:xfrm>
          <a:prstGeom prst="rect">
            <a:avLst/>
          </a:prstGeom>
          <a:noFill/>
        </p:spPr>
        <p:txBody>
          <a:bodyPr wrap="square" rtlCol="0">
            <a:spAutoFit/>
          </a:bodyPr>
          <a:lstStyle/>
          <a:p>
            <a:pPr algn="ctr"/>
            <a:endParaRPr lang="en-GB" dirty="0" smtClean="0">
              <a:solidFill>
                <a:schemeClr val="bg1"/>
              </a:solidFill>
            </a:endParaRPr>
          </a:p>
          <a:p>
            <a:pPr algn="ctr"/>
            <a:endParaRPr lang="en-GB" dirty="0">
              <a:solidFill>
                <a:schemeClr val="bg1"/>
              </a:solidFill>
            </a:endParaRPr>
          </a:p>
        </p:txBody>
      </p:sp>
      <p:pic>
        <p:nvPicPr>
          <p:cNvPr id="18" name="Picture 2"/>
          <p:cNvPicPr>
            <a:picLocks noChangeAspect="1" noChangeArrowheads="1"/>
          </p:cNvPicPr>
          <p:nvPr/>
        </p:nvPicPr>
        <p:blipFill>
          <a:blip r:embed="rId9" cstate="print"/>
          <a:srcRect/>
          <a:stretch>
            <a:fillRect/>
          </a:stretch>
        </p:blipFill>
        <p:spPr bwMode="auto">
          <a:xfrm>
            <a:off x="8844781" y="2352665"/>
            <a:ext cx="1272377" cy="965956"/>
          </a:xfrm>
          <a:prstGeom prst="rect">
            <a:avLst/>
          </a:prstGeom>
          <a:noFill/>
          <a:ln w="9525">
            <a:noFill/>
            <a:miter lim="800000"/>
            <a:headEnd/>
            <a:tailEnd/>
          </a:ln>
          <a:effectLst/>
        </p:spPr>
      </p:pic>
      <p:sp>
        <p:nvSpPr>
          <p:cNvPr id="93188" name="AutoShape 4" descr="data:image/jpeg;base64,/9j/4AAQSkZJRgABAQAAAQABAAD/2wCEAAkGBhIPEBAQEhQQFRQWFBARFRAQEBUUFBUUFRQVFRQQFBUXHSYeFxkkGRUUHy8gJCcpLCwsFR4xNTAqNSYrLCkBCQoKDgwOGg8PGikkHyUqLCwtLCksLiwsLCwsKSwsLCwpKSwpLCwpKSksKSwpKSwpLCkpLCwsKSwsLCksLCwsLP/AABEIAOEA4QMBIgACEQEDEQH/xAAcAAEAAgIDAQAAAAAAAAAAAAAAAQcFBgIDCAT/xABLEAACAQIBBgcNBQUGBwEAAAAAAQIDBBEFBgcSITETF0FRUnHTIjVCVGGBkZKTlKGzwRQyc3SxZHKC0eEjJTNTYvEkQ2ODorLwFv/EABoBAQADAQEBAAAAAAAAAAAAAAADBAUCAQb/xAAwEQACAgIAAwYEBQUAAAAAAAAAAQIDBBESFFEFITEycbFBYcHRFSIzkaETIyRCUv/aAAwDAQACEQMRAD8AvEAAAAAAAAAAAAAAAAAAAAAAAAAAAAAAAAAAAAAAAAAAAAAAAAAAAAAAAAAAAAAAAAAAAAAAAAAAAAAAAAAAAAAAAAAAAAAAAAAAAAAAAAAAAAAAAAAAAAAAAAAAAAAAAAAAAAAAAAAAAAAAAAAAAAAAAAAAAAAAAAAAAAAAAAAAAAAAAAAAAAAx2cF9K3tLqvDV16dGtVippuOtCEpLWSabWKWODR6lt6PG9LZkMRiU1xuX/RsvY1e2J43L/o2XsavbF3kLuhV5ysuTEYlOLS5f9Gy9jV7Ycbt/0bP2NXtR+H39EObrLjxGJTb0u3/Qs/Y1e2HG5f8ARsvY1e2HIXdBzdZcmIxKb43b/o2XsavbBaXb/oWfsavbDkLug5usuUjEpzjcv+jZ+xq9sQ9Ll/0bL2NXtjzkbug5usuTEYlNrS5f9Gy9jV7Ynjcv+hZ+xq9qOQu6Dm6y48RiU3xuX/RsvY1e2Jely/XgWfsavanvIXdBzdZceIxKb43b/o2fsavajjdv+hZ+xq9qecjd8v3HN1lyYjEpvjcv+hZ+xq9sON2/6Fn7Gr2x7yNvy/cc3WXJiMSm+N2/6Fn7Gr2pHG7f9Gy9jV7Uchd8v3HOVly4jEpzjcyh0LL2NXtSON6/6Nl7Gr2o5C7oObrLkxGJTa0u3/RsvNRq9qONy/6Nl7Gr2p4sC7oOcrLkxCZVubmkq8uby3oVI2qhUm4y1KVRSw1JPuW6jW9LkZaJXtqnU9SJq7Y2LcTkCAQ7JSTD54L+7r/8rdfKmZgw+eHe6/8Ayt18mZJDzL1OZ+Vnn4YgamthHnaj6XgfUvuWz59Lb0WRmlo4t7q0pV6rqKU1rYJ4LDHYZh6I7Lnq+sbVkW04K3oU92rTpxw8qisT7Uj5yeRY5PTNuFMOFbRo70SWa3Or6xVeVrD7PcVqLx/s5yivKlufowPRjKc0rZM4O8hVS2VYPHm1oNLDrePwLWFkTdmpMrZNSUdpGlMyebWS/td3QoPHVlJuerv1VFvH04GNN20S2WveVKv+XTcfPP8A2NPJk4VuSKNMVKSTNpWiSz56vrGPy/o3s7W2rV06mMISksZcvIWQaRpbv+DsVTTwdSpCPmXdSXoMOq2ydiWzUsqhGDejQMxM3IZQuJU6mtqRhrPDZt3G/cUlnz1fWMdodsu4uqz8KagupRTfxLIRLlXz/qtJnGPTHgTaK2zi0dWdpbVa6dTGEcVjLZi9iKxhuWPV/Ut/S1e6llGn/mVIxa8mDbKg+vIX8BzlBykyplKKl3HLA3jMLMWjf0J1qzn99xg47NkdkvimaM3gmy8tHmT+Bydbx6UXUfXUlrfU9z7HCC4WMWHFPvMZxSWfPV9Y1XP3NG2yfTpOjrucp4d08e5X3n8UXCyodLN06l7QoR2uMNi/11ZJRx88cPOZ2NbZKxcT7i5fCMYbSNNsrCpXmqVGEpzfgxTa375PwV1m/wCR9EUmlK5q4cvB0lu8jlym35mZqQsaEVgnVktapU5XJ70vIvobEd5GdKTah4HNWKtbkapbaMrCGGNLWfPOTZ9T0f2Hi8DMXmVKVFY1akILnnJL9TH/AP7Oxxw+0UfXRU47pd6bJ+GteOjH19GeT5f8lJ88ZNGsZ06M6FtQqXEK04qCctWeEls5EyxLTLVCt/h1ac/3ZJmk6Xcr6tClbLfVk2/3YYfVk1Flrmltkdsa1FtGj5jbcpWX4j2f9uZfZQmYr/vKz/Efy5l9k3aX6i9PqzjC8r9SQAZpeJMPnh3uv/yt18qZmDEZ4d7r/wDK3XypndfmXqcz8rPPpks2LThr61pckqqx6opy+hjTc9FFjr30qjWynTl60ngvhifR5MuGqTMSlbsRckdyOM6ijhi0sWksed7kTyGlaUMtu2o27i+6dxSmuqG2S9B83BOUtG1OXBHZu2JpGlfJnCWaqrfRkp/wvY0bja11UhGcd0kpJ9Z0ZZslXt61F7pwnDq1otYnVUuCaZzNccDzsWlodssKFxWfhVdReWMEsH6Wyra1N03KMk04OUX5NV4Y/AvLR9Y8Dk+3jyuOu+ts2M+z+0l1M/Fj+c2QqfTHfY1rajyQjOs//XAtconSDdO4yjcKLxwdOlH0JP44mfhR3bvoWsuWoa+ZZ2jaw4HJ9HnnjUf8RtLZ8mS7VUqNKmt0YRXwPqZVsfFNssQWopFU6YL1SrW9Hopza8r3FflwZzaNvt1zK4dxKGMYxUODTSS85iloZXjUvYr+ZrY+VVVDhZnW485z2VtSpa8oQW1ylGHrSS/mejrGioU4QW6MYr0I0LJuiSNCvRrO4lNU5qpqcEljhyN4lhxRUzL1c1wljGpde9hsp2M/tWX9u2Krtfw01sXpLayhcqlSqVH4MJS9CxKFzdyrwN9RuJbuGlJvHkqSe1+aR7iw2pNdDzJkk4r5noJHGq2k8N+DFOakk1hg8GmuVPccmUPiXH3o86ZbualW4rSrNufCTxUsWovHZ3L5j4uDXMvQXjnFmFa3rc5LUqYf4sNjfNrdIr3LWjO7t9aUMK8N+MFhNLyx5fMb2Pl1OKj4GVbRNPfiajq7U1sa2pptNeXYfRdX1Ss4upOc3FOMXN4tR5vgdMk02mmmt6aaa8jT3EF7hjLvRUe/AzuYvfKy/Efy5l9IoTMbvlZfiP5cy+zG7RWrF6fVmnheV+v0JABml4kxGeHe6/8Ayt18mZlzDZ4d7r/8rdfJmd1+ZepzLys8/lpaHbLChXrdOpqrqgv6/AqyUsFjzF66P8n8Bk+3jytOb8rfL6MDa7RnqGl8TJw1xT2bEyptMF4pXFvQ6MJVPW7n9C2WUTn/AHnDZRuHjsi4wXUorH4mfgQ3aXcuWoFl6NMqcPYU033VPGm/N934NG1FT6Isp6levbvw4qovLKOx/BIthEWVDgtaRJRPigUbn7kjg8pVIL7teVOUeueEZF2WNuqVOEF4MYx9CwNazrzd4e7yfVSx1ajjN80dVyT9Kw85tp1ddxwiuhzVXwybOq5q6kJy6MZS9CxKJyBTd3lOm+WVaVV49FPH+RbmfN/wFhczx28HKK63sK50TWGvfTqf5dF+mcls+BNi/kqnNkV/5pqJcqREpYf/AHxJiYHPq/4CwuZ/9OUPPNav1KEVxPRclLhjszKuI9KPpQdxHpR9KPN0akkktaezZ998xPCy6c/XZqfhz/6KHOroekYzUtzT6mdhomiO1atJ1ZOT4SbcXJt9ytn6m+GbZHgk4l6E+OOzWdIl+6OTq8lvko01/HJRfwZRiisFHkwS+BammG9wo0KPLKes15F/Uqw2sCGqm38WZmZLc+43fNDSTK1jGjc606a2RnFd1HyNcqLPyZlyhdR1qVSM1huT2rrXIeeTlQqypy1oSlCXSg3F+TceXYCk9xPK8uUe5npREtFU5maR6yrUra6anGclCNXwlLmlz9Zayewx7apVy1I04WKa2jSs/cyoXVOdalFRrwWsmtimuWLS3trEp3r3rY1zNb16T0pI895xUFTvbumt0a08PPhJ/qafZ1rbcGUMyCXefZmN3ysvxH8uZfZQmY3fKy/Efy5l9kXaX6i9PqyXC8j9SQAZpeJMPngv7uv/AMrdfJmZgw+eHe6//K3XypHcPMvU5n5WUDSt3VlCmvClGHrPA9HWlDg4Qgt0Yxj6FgUXmNZcNf28eRNzfVHc/SXymX+0p7kkilhR0mzruamrCcuaLl6FiedL644SrVqPwpzlj5G3gXpnpfcBY3U+VU5JdbWBQcFgl1Ik7NXjI4zZd6Rk83Mo/Zry3rY4KM0pfuyWq/1PQUJYpPkeDPNTjj+vnW1F95k5U+02NvUbxlqRjJ/6orCX6DtKvWpDCk+9MzmAJDMjxNI0DS/f6lrSpcs6ifmj/udOiCy1aFeth96pqp+SO/44mF0vX2td0qW3CFNy88n/ACRvWj3J/AZOto8sk6j65ty+pozfBipfFsoxTle2bIaDpfv9W1pUlvqVFiv9Mdr+OBvzKh0uXmvd0aeP+HTk2vLNrB/+JBiR4rUTZL1X3GjkPcyUjusbfhKtGmt8pwXx2/DE+kk9JsxYrb0XnmPZcDYW0N39nGWH7yx+pncTqt6ShGMVujGMUupYHZJnycnxSbN+K4YlOaWb/WvY08dlOktnlk2/oY+6zBvYU4VY0+EjKKnhD70U9qTXK9pN7D7fliUN6nX1OfGFPa/0a85eNOKSUVuSSS8iWw1Z5EseEYx6FCFUbnJvqecLi0qU3hUpVovmlSkvodcIuWxKbfMoSb6tx6TlSi96T60mcVaw5IxX8KPF2k1/qevC6MpnM7Mm4r16VWcJ06VOcKjlOODlg8dWKe9eUuqK2EOI1sChdfK6W2i3XUqkcK9RRi5PBJJtt7klvZ52yrd8NcXFXp1akl1Y4J+hFi6Rs+YqErS3ljOWyc1ujHljjztFYpbjT7PplHcpFDMsUnpGczF75WX4j+XMvsoTMXvlZfiP5cy+yDtL9Ven1ZPheR+pIAM0vEmHzw73X/5W6+VMzB8WWcn/AGm2uLdS1eFpVaWvq62rwkHHW1cVjhjjhijqD1JNnMltNFG5pZwLJ9eVdwdRuDp/eww7pP6G48cn7O/XOviXn45H3R9sOJefjkfdH2xq2TxbJcTfuZ0IXwWkjE51aQ3f27oKlqYyUm9bHYtuBpxY/ExPxyPub7YcS8/HI+5vtiarIxqlqL9/sR2U3Te2iuMTa8z8+3k6lOk6fCRc9eOEsMMfvb/KZziXn45H3N9sOJefjkfc32wsycexak/f7HsKboPaR2ccn7O/XI44/wBnfrnDiXn45H3R9sOJefjkfdH2xV1idfcm/wAjoaRnBld3lzUuHHDWccIY+Ct8X8TdLTS1GlThTVu8IxUV3fIlhzHPiXn45H3R9sOJefjkfdH2xNO3FmlFvw9SOEL4ttLxOb0x7v8Ah365o2cOWHe3NS4cdXWUVqt47Fu+pu3EvPxyPuj7YniXn45H3R9sKbcWqW0/cThfPuaK3PtyNlBW9xRruOtwctbVXU19TeuJefjkfdH2w4l5+OR9zfbFiWZRJab9/sQxxrYvejktMf7O/XIqaYsU19na2bHrkcS8/HI+6PthxLz8cj7o+2KesNfH3LL5jWtGiZMyvVtaqrUmlPGW2cdZd1jjs2c5uljphrRwVWhCXI5Qlg35jv4l5+OR9zfbDiXn45H3R9sS2WYk/H6/Y4jXfHwMjR0wWr+9Trp+SOKO2Wl6z5I135OD/mYniWn45H3R9sTxLT8cj7o+2K/Bh9X/AD9iTiyeh23mmGGH9lQm/wASSianlnPy8u04uapQfg0tjw5U5PebNxLz8cj7m+2HEvPxyPuj7YmhLEh8ff7Ec4XyK3w2YLYiSxuJefjkfc32xPExLxyPuj7Yt89Qu5P+H9iJ41r+BqmYvfKz/Efy5l+Fe5B0VytLqhcO6jPg5OWorZx1u5lHDW4V4b+Z7iwUZObbC2acOn1Zfxa5Qi1LqSACkWiQAAQCQAQCQAQCQAQCQAQCQAQMCQARgCQAQCQeaBGAJB6CASACBgSACASDzQIJAPQ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0" name="Rectangle 5"/>
          <p:cNvSpPr txBox="1">
            <a:spLocks noChangeArrowheads="1"/>
          </p:cNvSpPr>
          <p:nvPr/>
        </p:nvSpPr>
        <p:spPr bwMode="auto">
          <a:xfrm>
            <a:off x="486535" y="3995739"/>
            <a:ext cx="9525000" cy="7620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4600" b="0" i="0" u="none" strike="noStrike" kern="0" cap="none" spc="0" normalizeH="0" baseline="0" noProof="0" dirty="0" smtClean="0">
                <a:ln>
                  <a:noFill/>
                </a:ln>
                <a:solidFill>
                  <a:schemeClr val="bg1"/>
                </a:solidFill>
                <a:effectLst/>
                <a:uLnTx/>
                <a:uFillTx/>
                <a:latin typeface="+mj-lt"/>
                <a:ea typeface="+mj-ea"/>
                <a:cs typeface="+mj-cs"/>
              </a:rPr>
              <a:t>Alcohol Brief Interventions</a:t>
            </a:r>
            <a:br>
              <a:rPr kumimoji="0" lang="en-GB" sz="4600" b="0" i="0" u="none" strike="noStrike" kern="0" cap="none" spc="0" normalizeH="0" baseline="0" noProof="0" dirty="0" smtClean="0">
                <a:ln>
                  <a:noFill/>
                </a:ln>
                <a:solidFill>
                  <a:schemeClr val="bg1"/>
                </a:solidFill>
                <a:effectLst/>
                <a:uLnTx/>
                <a:uFillTx/>
                <a:latin typeface="+mj-lt"/>
                <a:ea typeface="+mj-ea"/>
                <a:cs typeface="+mj-cs"/>
              </a:rPr>
            </a:br>
            <a:r>
              <a:rPr kumimoji="0" lang="en-GB" sz="3200" b="0" i="0" u="none" strike="noStrike" kern="0" cap="none" spc="0" normalizeH="0" baseline="0" noProof="0" dirty="0" smtClean="0">
                <a:ln>
                  <a:noFill/>
                </a:ln>
                <a:solidFill>
                  <a:schemeClr val="bg1"/>
                </a:solidFill>
                <a:effectLst/>
                <a:uLnTx/>
                <a:uFillTx/>
                <a:latin typeface="+mj-lt"/>
                <a:ea typeface="+mj-ea"/>
                <a:cs typeface="+mj-cs"/>
              </a:rPr>
              <a:t>(2 hour Training Course)</a:t>
            </a:r>
            <a:br>
              <a:rPr kumimoji="0" lang="en-GB" sz="3200" b="0" i="0" u="none" strike="noStrike" kern="0" cap="none" spc="0" normalizeH="0" baseline="0" noProof="0" dirty="0" smtClean="0">
                <a:ln>
                  <a:noFill/>
                </a:ln>
                <a:solidFill>
                  <a:schemeClr val="bg1"/>
                </a:solidFill>
                <a:effectLst/>
                <a:uLnTx/>
                <a:uFillTx/>
                <a:latin typeface="+mj-lt"/>
                <a:ea typeface="+mj-ea"/>
                <a:cs typeface="+mj-cs"/>
              </a:rPr>
            </a:b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sp>
        <p:nvSpPr>
          <p:cNvPr id="16" name="TextBox 15"/>
          <p:cNvSpPr txBox="1"/>
          <p:nvPr/>
        </p:nvSpPr>
        <p:spPr>
          <a:xfrm>
            <a:off x="375767" y="6229697"/>
            <a:ext cx="5184576" cy="584775"/>
          </a:xfrm>
          <a:prstGeom prst="rect">
            <a:avLst/>
          </a:prstGeom>
          <a:noFill/>
        </p:spPr>
        <p:txBody>
          <a:bodyPr wrap="square" rtlCol="0">
            <a:spAutoFit/>
          </a:bodyPr>
          <a:lstStyle/>
          <a:p>
            <a:endParaRPr lang="en-GB" sz="3200" dirty="0" smtClean="0">
              <a:solidFill>
                <a:schemeClr val="bg1"/>
              </a:solidFill>
            </a:endParaRPr>
          </a:p>
        </p:txBody>
      </p:sp>
      <p:sp>
        <p:nvSpPr>
          <p:cNvPr id="3" name="AutoShape 2"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7" name="Picture 5" descr="http://www.justamemory.co.uk/catalog/images/214436-england.jpg">
            <a:hlinkClick r:id="rId10"/>
          </p:cNvPr>
          <p:cNvPicPr>
            <a:picLocks noChangeAspect="1" noChangeArrowheads="1"/>
          </p:cNvPicPr>
          <p:nvPr/>
        </p:nvPicPr>
        <p:blipFill>
          <a:blip r:embed="rId11" cstate="print"/>
          <a:srcRect/>
          <a:stretch>
            <a:fillRect/>
          </a:stretch>
        </p:blipFill>
        <p:spPr bwMode="auto">
          <a:xfrm>
            <a:off x="8584680" y="4717529"/>
            <a:ext cx="2103958" cy="2557289"/>
          </a:xfrm>
          <a:prstGeom prst="rect">
            <a:avLst/>
          </a:prstGeom>
          <a:noFill/>
        </p:spPr>
      </p:pic>
      <p:pic>
        <p:nvPicPr>
          <p:cNvPr id="159752" name="Picture 8" descr="C:\Users\Ca123833\AppData\Local\Microsoft\Windows\Temporary Internet Files\Content.IE5\TP7X9T7Y\39837[1].png"/>
          <p:cNvPicPr>
            <a:picLocks noChangeAspect="1" noChangeArrowheads="1"/>
          </p:cNvPicPr>
          <p:nvPr/>
        </p:nvPicPr>
        <p:blipFill>
          <a:blip r:embed="rId12" cstate="print"/>
          <a:srcRect/>
          <a:stretch>
            <a:fillRect/>
          </a:stretch>
        </p:blipFill>
        <p:spPr bwMode="auto">
          <a:xfrm>
            <a:off x="4912271" y="5437609"/>
            <a:ext cx="3869258" cy="1457203"/>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67" y="457200"/>
            <a:ext cx="10081120" cy="1219200"/>
          </a:xfrm>
        </p:spPr>
        <p:txBody>
          <a:bodyPr/>
          <a:lstStyle/>
          <a:p>
            <a:r>
              <a:rPr lang="en-GB" dirty="0"/>
              <a:t>40% of alcohol drunk by 10%</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4236689711"/>
              </p:ext>
            </p:extLst>
          </p:nvPr>
        </p:nvGraphicFramePr>
        <p:xfrm>
          <a:off x="1671911" y="1405161"/>
          <a:ext cx="7272808" cy="5045170"/>
        </p:xfrm>
        <a:graphic>
          <a:graphicData uri="http://schemas.openxmlformats.org/presentationml/2006/ole">
            <mc:AlternateContent xmlns:mc="http://schemas.openxmlformats.org/markup-compatibility/2006">
              <mc:Choice xmlns:v="urn:schemas-microsoft-com:vml" Requires="v">
                <p:oleObj spid="_x0000_s3122" name="Worksheet" r:id="rId4" imgW="7437120" imgH="5158763" progId="Excel.Sheet.8">
                  <p:embed/>
                </p:oleObj>
              </mc:Choice>
              <mc:Fallback>
                <p:oleObj name="Worksheet" r:id="rId4" imgW="7437120" imgH="5158763" progId="Excel.Sheet.8">
                  <p:embed/>
                  <p:pic>
                    <p:nvPicPr>
                      <p:cNvPr id="0" name="Picture 2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911" y="1405161"/>
                        <a:ext cx="7272808" cy="50451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8531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943" y="-179015"/>
            <a:ext cx="9067800" cy="1219200"/>
          </a:xfrm>
        </p:spPr>
        <p:txBody>
          <a:bodyPr/>
          <a:lstStyle/>
          <a:p>
            <a:r>
              <a:rPr lang="en-GB" dirty="0" smtClean="0"/>
              <a:t>Health Harms</a:t>
            </a:r>
            <a:endParaRPr lang="en-GB"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23031"/>
            <a:ext cx="10726632" cy="684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59743" y="-179015"/>
            <a:ext cx="1671911"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076409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Burden of disease </a:t>
            </a:r>
            <a:r>
              <a:rPr lang="en-GB" sz="2000" dirty="0"/>
              <a:t>attributable to 20 leading risk factors for both sexes in 2010, expressed as a percentage of UK disability-adjusted life-years</a:t>
            </a:r>
            <a:br>
              <a:rPr lang="en-GB" sz="2000" dirty="0"/>
            </a:br>
            <a:endParaRPr lang="en-GB" sz="2000" dirty="0"/>
          </a:p>
        </p:txBody>
      </p:sp>
      <p:pic>
        <p:nvPicPr>
          <p:cNvPr id="4" name="Picture 5" descr="Cove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219" y="1544346"/>
            <a:ext cx="10120644" cy="4838981"/>
          </a:xfrm>
          <a:prstGeom prst="rect">
            <a:avLst/>
          </a:prstGeom>
          <a:noFill/>
          <a:ln w="635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53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5766" y="325040"/>
            <a:ext cx="9793088" cy="5219572"/>
            <a:chOff x="928661" y="2338355"/>
            <a:chExt cx="6928933" cy="2616818"/>
          </a:xfrm>
        </p:grpSpPr>
        <p:pic>
          <p:nvPicPr>
            <p:cNvPr id="4" name="Picture 4"/>
            <p:cNvPicPr>
              <a:picLocks noChangeAspect="1" noChangeArrowheads="1"/>
            </p:cNvPicPr>
            <p:nvPr/>
          </p:nvPicPr>
          <p:blipFill>
            <a:blip r:embed="rId2" cstate="print"/>
            <a:srcRect t="9270"/>
            <a:stretch>
              <a:fillRect/>
            </a:stretch>
          </p:blipFill>
          <p:spPr bwMode="auto">
            <a:xfrm>
              <a:off x="928661" y="3024274"/>
              <a:ext cx="6928933" cy="1930899"/>
            </a:xfrm>
            <a:prstGeom prst="rect">
              <a:avLst/>
            </a:prstGeom>
            <a:noFill/>
            <a:ln w="9525">
              <a:solidFill>
                <a:srgbClr val="00B0F0"/>
              </a:solidFill>
              <a:miter lim="800000"/>
              <a:headEnd/>
              <a:tailEnd/>
            </a:ln>
            <a:effectLst/>
          </p:spPr>
        </p:pic>
        <p:sp>
          <p:nvSpPr>
            <p:cNvPr id="5" name="TextBox 4"/>
            <p:cNvSpPr txBox="1"/>
            <p:nvPr/>
          </p:nvSpPr>
          <p:spPr>
            <a:xfrm>
              <a:off x="979610" y="2338355"/>
              <a:ext cx="6772400" cy="324036"/>
            </a:xfrm>
            <a:prstGeom prst="rect">
              <a:avLst/>
            </a:prstGeom>
            <a:noFill/>
            <a:ln>
              <a:noFill/>
            </a:ln>
          </p:spPr>
          <p:txBody>
            <a:bodyPr wrap="none" rtlCol="0">
              <a:spAutoFit/>
            </a:bodyPr>
            <a:lstStyle/>
            <a:p>
              <a:r>
                <a:rPr lang="en-GB" sz="3600" dirty="0" smtClean="0">
                  <a:solidFill>
                    <a:srgbClr val="002060"/>
                  </a:solidFill>
                </a:rPr>
                <a:t>Increased risks of ill health to harmful drinkers</a:t>
              </a:r>
              <a:endParaRPr lang="en-GB" sz="3600" dirty="0">
                <a:solidFill>
                  <a:srgbClr val="002060"/>
                </a:solidFill>
              </a:endParaRPr>
            </a:p>
          </p:txBody>
        </p:sp>
      </p:grpSp>
      <p:pic>
        <p:nvPicPr>
          <p:cNvPr id="7" name="Picture 2" descr="http://www.tomcorsonknowles.com/blog/wp-content/uploads/2012/12/9345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03" y="5221585"/>
            <a:ext cx="1887935" cy="1290309"/>
          </a:xfrm>
          <a:prstGeom prst="rect">
            <a:avLst/>
          </a:prstGeom>
          <a:noFill/>
          <a:ln>
            <a:solidFill>
              <a:srgbClr val="33CCCC"/>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783" y="2219325"/>
            <a:ext cx="9759153" cy="33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95847" y="757089"/>
            <a:ext cx="6984776"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150" normalizeH="0" baseline="0" noProof="0" dirty="0" smtClean="0">
                <a:ln>
                  <a:noFill/>
                </a:ln>
                <a:solidFill>
                  <a:srgbClr val="002060"/>
                </a:solidFill>
                <a:effectLst/>
                <a:uLnTx/>
                <a:uFillTx/>
                <a:latin typeface="Arial" pitchFamily="34" charset="0"/>
                <a:ea typeface="ヒラギノ角ゴ Pro W3" pitchFamily="84" charset="-128"/>
              </a:rPr>
              <a:t>QOF registers and risky drinking</a:t>
            </a:r>
            <a:endParaRPr kumimoji="0" lang="en-GB" sz="1800" b="0" i="0" u="none" strike="noStrike" kern="0" cap="none" spc="0" normalizeH="0" baseline="0" noProof="0" dirty="0" smtClean="0">
              <a:ln>
                <a:noFill/>
              </a:ln>
              <a:solidFill>
                <a:srgbClr val="002060"/>
              </a:solidFill>
              <a:effectLst/>
              <a:uLnTx/>
              <a:uFillTx/>
            </a:endParaRPr>
          </a:p>
        </p:txBody>
      </p:sp>
    </p:spTree>
    <p:extLst>
      <p:ext uri="{BB962C8B-B14F-4D97-AF65-F5344CB8AC3E}">
        <p14:creationId xmlns:p14="http://schemas.microsoft.com/office/powerpoint/2010/main" val="2387899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1751" y="253033"/>
            <a:ext cx="9067800" cy="642942"/>
          </a:xfrm>
          <a:prstGeom prst="rect">
            <a:avLst/>
          </a:prstGeom>
        </p:spPr>
        <p:txBody>
          <a:bodyPr/>
          <a:lstStyle/>
          <a:p>
            <a:pPr defTabSz="1042988">
              <a:defRPr/>
            </a:pPr>
            <a:r>
              <a:rPr lang="en-GB" sz="3200" kern="0" dirty="0" smtClean="0">
                <a:solidFill>
                  <a:srgbClr val="423F74"/>
                </a:solidFill>
                <a:latin typeface="+mj-lt"/>
                <a:ea typeface="+mj-ea"/>
                <a:cs typeface="+mj-cs"/>
              </a:rPr>
              <a:t>Tip of the Iceberg....... </a:t>
            </a:r>
            <a:endParaRPr lang="en-GB" sz="3200" kern="0" dirty="0">
              <a:solidFill>
                <a:srgbClr val="423F74"/>
              </a:solidFill>
              <a:latin typeface="+mj-lt"/>
              <a:ea typeface="+mj-ea"/>
              <a:cs typeface="+mj-cs"/>
            </a:endParaRPr>
          </a:p>
        </p:txBody>
      </p:sp>
      <p:sp>
        <p:nvSpPr>
          <p:cNvPr id="5" name="Rectangle 4"/>
          <p:cNvSpPr/>
          <p:nvPr/>
        </p:nvSpPr>
        <p:spPr bwMode="auto">
          <a:xfrm>
            <a:off x="629411" y="4138615"/>
            <a:ext cx="785818" cy="2143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12" name="Rectangle 11"/>
          <p:cNvSpPr/>
          <p:nvPr/>
        </p:nvSpPr>
        <p:spPr bwMode="auto">
          <a:xfrm>
            <a:off x="3915559" y="781029"/>
            <a:ext cx="928694" cy="2143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grpSp>
        <p:nvGrpSpPr>
          <p:cNvPr id="2" name="Group 9"/>
          <p:cNvGrpSpPr/>
          <p:nvPr/>
        </p:nvGrpSpPr>
        <p:grpSpPr>
          <a:xfrm>
            <a:off x="447775" y="1045121"/>
            <a:ext cx="9883095" cy="5012606"/>
            <a:chOff x="335255" y="1071546"/>
            <a:chExt cx="7001655" cy="3930060"/>
          </a:xfrm>
        </p:grpSpPr>
        <p:pic>
          <p:nvPicPr>
            <p:cNvPr id="11" name="Picture 3"/>
            <p:cNvPicPr>
              <a:picLocks noChangeAspect="1" noChangeArrowheads="1"/>
            </p:cNvPicPr>
            <p:nvPr/>
          </p:nvPicPr>
          <p:blipFill>
            <a:blip r:embed="rId3" cstate="print"/>
            <a:srcRect/>
            <a:stretch>
              <a:fillRect/>
            </a:stretch>
          </p:blipFill>
          <p:spPr bwMode="auto">
            <a:xfrm>
              <a:off x="335255" y="1692571"/>
              <a:ext cx="7001655" cy="3309035"/>
            </a:xfrm>
            <a:prstGeom prst="rect">
              <a:avLst/>
            </a:prstGeom>
            <a:noFill/>
            <a:ln w="9525">
              <a:solidFill>
                <a:srgbClr val="00B0F0"/>
              </a:solidFill>
              <a:miter lim="800000"/>
              <a:headEnd/>
              <a:tailEnd/>
            </a:ln>
            <a:effectLst/>
          </p:spPr>
        </p:pic>
        <p:sp>
          <p:nvSpPr>
            <p:cNvPr id="13" name="TextBox 12"/>
            <p:cNvSpPr txBox="1"/>
            <p:nvPr/>
          </p:nvSpPr>
          <p:spPr>
            <a:xfrm>
              <a:off x="335255" y="1071546"/>
              <a:ext cx="6835862" cy="651531"/>
            </a:xfrm>
            <a:prstGeom prst="rect">
              <a:avLst/>
            </a:prstGeom>
            <a:noFill/>
            <a:ln>
              <a:noFill/>
            </a:ln>
          </p:spPr>
          <p:txBody>
            <a:bodyPr wrap="square" rtlCol="0">
              <a:spAutoFit/>
            </a:bodyPr>
            <a:lstStyle/>
            <a:p>
              <a:pPr algn="just"/>
              <a:r>
                <a:rPr lang="en-GB" dirty="0" smtClean="0">
                  <a:solidFill>
                    <a:srgbClr val="0000FF"/>
                  </a:solidFill>
                  <a:latin typeface="Arial" pitchFamily="34" charset="0"/>
                  <a:cs typeface="Arial" pitchFamily="34" charset="0"/>
                </a:rPr>
                <a:t>Percentage of NHS admissions where there was a primary or secondary diagnosis of selected alcohol-related conditions by age</a:t>
              </a:r>
            </a:p>
          </p:txBody>
        </p:sp>
      </p:grpSp>
      <p:sp>
        <p:nvSpPr>
          <p:cNvPr id="19" name="Oval 18"/>
          <p:cNvSpPr/>
          <p:nvPr/>
        </p:nvSpPr>
        <p:spPr bwMode="auto">
          <a:xfrm>
            <a:off x="4192191" y="4789537"/>
            <a:ext cx="792088" cy="720080"/>
          </a:xfrm>
          <a:prstGeom prst="ellipse">
            <a:avLst/>
          </a:prstGeom>
          <a:noFill/>
          <a:ln w="28575" cap="flat" cmpd="sng" algn="ctr">
            <a:solidFill>
              <a:srgbClr val="33CC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l="2751" t="18590" r="3538" b="5631"/>
          <a:stretch>
            <a:fillRect/>
          </a:stretch>
        </p:blipFill>
        <p:spPr bwMode="auto">
          <a:xfrm>
            <a:off x="0" y="757089"/>
            <a:ext cx="10688638" cy="5760640"/>
          </a:xfrm>
          <a:prstGeom prst="rect">
            <a:avLst/>
          </a:prstGeom>
          <a:noFill/>
          <a:ln w="9525">
            <a:solidFill>
              <a:srgbClr val="33CCCC"/>
            </a:solidFill>
            <a:miter lim="800000"/>
            <a:headEnd/>
            <a:tailEnd/>
          </a:ln>
          <a:effectLst/>
        </p:spPr>
      </p:pic>
      <p:sp>
        <p:nvSpPr>
          <p:cNvPr id="11" name="Title 1"/>
          <p:cNvSpPr txBox="1">
            <a:spLocks/>
          </p:cNvSpPr>
          <p:nvPr/>
        </p:nvSpPr>
        <p:spPr>
          <a:xfrm>
            <a:off x="0" y="0"/>
            <a:ext cx="9434180" cy="852467"/>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solidFill>
                  <a:srgbClr val="002060"/>
                </a:solidFill>
                <a:effectLst/>
                <a:uLnTx/>
                <a:uFillTx/>
                <a:latin typeface="+mj-lt"/>
                <a:ea typeface="+mj-ea"/>
                <a:cs typeface="+mj-cs"/>
              </a:rPr>
              <a:t>Social Harms from Alcohol</a:t>
            </a:r>
            <a:endParaRPr kumimoji="0" lang="en-GB" sz="4000" b="0" i="0" u="none" strike="noStrike" kern="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07815" y="552703"/>
            <a:ext cx="9145015" cy="551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611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GB" dirty="0" smtClean="0"/>
              <a:t>So who is at risk of alcohol related harm?</a:t>
            </a:r>
            <a:endParaRPr lang="en-GB" dirty="0"/>
          </a:p>
        </p:txBody>
      </p:sp>
      <p:sp>
        <p:nvSpPr>
          <p:cNvPr id="3" name="TextBox 2"/>
          <p:cNvSpPr txBox="1"/>
          <p:nvPr/>
        </p:nvSpPr>
        <p:spPr>
          <a:xfrm>
            <a:off x="879823" y="2269257"/>
            <a:ext cx="8280920" cy="2554545"/>
          </a:xfrm>
          <a:prstGeom prst="rect">
            <a:avLst/>
          </a:prstGeom>
          <a:noFill/>
        </p:spPr>
        <p:txBody>
          <a:bodyPr wrap="square" rtlCol="0">
            <a:spAutoFit/>
          </a:bodyPr>
          <a:lstStyle/>
          <a:p>
            <a:pPr>
              <a:buFont typeface="Arial" charset="0"/>
              <a:buChar char="•"/>
            </a:pPr>
            <a:r>
              <a:rPr lang="en-GB" sz="3200" dirty="0" smtClean="0"/>
              <a:t>Potentially 10 million people in England</a:t>
            </a:r>
          </a:p>
          <a:p>
            <a:pPr>
              <a:buFont typeface="Arial" charset="0"/>
              <a:buChar char="•"/>
            </a:pPr>
            <a:r>
              <a:rPr lang="en-GB" sz="3200" dirty="0" smtClean="0"/>
              <a:t>It’s not just the hard core cases</a:t>
            </a:r>
          </a:p>
          <a:p>
            <a:pPr>
              <a:buFont typeface="Arial" charset="0"/>
              <a:buChar char="•"/>
            </a:pPr>
            <a:r>
              <a:rPr lang="en-GB" sz="3200" dirty="0" smtClean="0"/>
              <a:t>It doesn’t take much to be at risk</a:t>
            </a:r>
          </a:p>
          <a:p>
            <a:pPr>
              <a:buFont typeface="Arial" charset="0"/>
              <a:buChar char="•"/>
            </a:pPr>
            <a:endParaRPr lang="en-GB" sz="3200" dirty="0" smtClean="0"/>
          </a:p>
          <a:p>
            <a:pPr>
              <a:buFont typeface="Arial" charset="0"/>
              <a:buChar char="•"/>
            </a:pPr>
            <a:r>
              <a:rPr lang="en-GB" sz="3200" dirty="0" smtClean="0"/>
              <a:t>It’s about minimising the risk where possible</a:t>
            </a:r>
            <a:endParaRPr lang="en-GB" sz="3200" dirty="0"/>
          </a:p>
        </p:txBody>
      </p:sp>
    </p:spTree>
    <p:extLst>
      <p:ext uri="{BB962C8B-B14F-4D97-AF65-F5344CB8AC3E}">
        <p14:creationId xmlns:p14="http://schemas.microsoft.com/office/powerpoint/2010/main" val="856315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23839" y="2629297"/>
            <a:ext cx="9067800" cy="785818"/>
          </a:xfrm>
        </p:spPr>
        <p:txBody>
          <a:bodyPr/>
          <a:lstStyle/>
          <a:p>
            <a:r>
              <a:rPr lang="en-GB" dirty="0" smtClean="0"/>
              <a:t>Do we have a problem with Alcohol?</a:t>
            </a:r>
            <a:endParaRPr lang="en-GB" dirty="0"/>
          </a:p>
        </p:txBody>
      </p:sp>
      <p:sp>
        <p:nvSpPr>
          <p:cNvPr id="8" name="Rectangle 7"/>
          <p:cNvSpPr/>
          <p:nvPr/>
        </p:nvSpPr>
        <p:spPr>
          <a:xfrm>
            <a:off x="1455887" y="3205361"/>
            <a:ext cx="6752169" cy="800219"/>
          </a:xfrm>
          <a:prstGeom prst="rect">
            <a:avLst/>
          </a:prstGeom>
        </p:spPr>
        <p:txBody>
          <a:bodyPr wrap="none">
            <a:spAutoFit/>
          </a:bodyPr>
          <a:lstStyle/>
          <a:p>
            <a:r>
              <a:rPr lang="en-GB" sz="4600" dirty="0" smtClean="0">
                <a:solidFill>
                  <a:srgbClr val="423F74"/>
                </a:solidFill>
                <a:latin typeface="+mj-lt"/>
                <a:ea typeface="+mj-ea"/>
                <a:cs typeface="+mj-cs"/>
              </a:rPr>
              <a:t>What’s the answer?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72287" y="0"/>
            <a:ext cx="9067800" cy="1219200"/>
          </a:xfrm>
        </p:spPr>
        <p:txBody>
          <a:bodyPr/>
          <a:lstStyle/>
          <a:p>
            <a:r>
              <a:rPr lang="en-GB" dirty="0" smtClean="0"/>
              <a:t>To Increase .....</a:t>
            </a:r>
          </a:p>
        </p:txBody>
      </p:sp>
      <p:sp>
        <p:nvSpPr>
          <p:cNvPr id="8195" name="Content Placeholder 2"/>
          <p:cNvSpPr>
            <a:spLocks noGrp="1"/>
          </p:cNvSpPr>
          <p:nvPr>
            <p:ph idx="1"/>
          </p:nvPr>
        </p:nvSpPr>
        <p:spPr>
          <a:xfrm>
            <a:off x="700849" y="1495409"/>
            <a:ext cx="9085263" cy="4267200"/>
          </a:xfrm>
        </p:spPr>
        <p:txBody>
          <a:bodyPr/>
          <a:lstStyle/>
          <a:p>
            <a:r>
              <a:rPr lang="en-GB" sz="3200" b="1" dirty="0" smtClean="0">
                <a:latin typeface="Calibri" pitchFamily="34" charset="0"/>
              </a:rPr>
              <a:t>Understanding</a:t>
            </a:r>
            <a:r>
              <a:rPr lang="en-GB" sz="3200" dirty="0" smtClean="0">
                <a:latin typeface="Calibri" pitchFamily="34" charset="0"/>
              </a:rPr>
              <a:t>... the scope of alcohol harm and how brief interventions work</a:t>
            </a:r>
          </a:p>
          <a:p>
            <a:r>
              <a:rPr lang="en-GB" sz="3200" b="1" dirty="0" smtClean="0">
                <a:latin typeface="Calibri" pitchFamily="34" charset="0"/>
              </a:rPr>
              <a:t>Knowledge</a:t>
            </a:r>
            <a:r>
              <a:rPr lang="en-GB" sz="3200" dirty="0" smtClean="0">
                <a:latin typeface="Calibri" pitchFamily="34" charset="0"/>
              </a:rPr>
              <a:t>... of alcohol definitions and the tools &amp; techniques of brief interventions</a:t>
            </a:r>
          </a:p>
          <a:p>
            <a:r>
              <a:rPr lang="en-GB" sz="3200" b="1" dirty="0" smtClean="0">
                <a:latin typeface="Calibri" pitchFamily="34" charset="0"/>
              </a:rPr>
              <a:t>Skill</a:t>
            </a:r>
            <a:r>
              <a:rPr lang="en-GB" sz="3200" dirty="0" smtClean="0">
                <a:latin typeface="Calibri" pitchFamily="34" charset="0"/>
              </a:rPr>
              <a:t>... To deliver and succeed</a:t>
            </a:r>
          </a:p>
          <a:p>
            <a:pPr>
              <a:buFontTx/>
              <a:buNone/>
            </a:pPr>
            <a:endParaRPr lang="en-GB" sz="800" dirty="0" smtClean="0">
              <a:latin typeface="Calibri" pitchFamily="34" charset="0"/>
            </a:endParaRPr>
          </a:p>
          <a:p>
            <a:pPr>
              <a:buFontTx/>
              <a:buNone/>
            </a:pPr>
            <a:r>
              <a:rPr lang="en-GB" sz="3200" dirty="0" smtClean="0">
                <a:solidFill>
                  <a:srgbClr val="002060"/>
                </a:solidFill>
                <a:latin typeface="Calibri" pitchFamily="34" charset="0"/>
              </a:rPr>
              <a:t>and importantly to increase</a:t>
            </a:r>
          </a:p>
          <a:p>
            <a:pPr>
              <a:buNone/>
            </a:pPr>
            <a:r>
              <a:rPr lang="en-GB" sz="5400" b="1" dirty="0" smtClean="0">
                <a:solidFill>
                  <a:srgbClr val="FF0000"/>
                </a:solidFill>
                <a:latin typeface="Calibri" pitchFamily="34" charset="0"/>
              </a:rPr>
              <a:t>Confidence</a:t>
            </a:r>
          </a:p>
          <a:p>
            <a:pPr>
              <a:buNone/>
            </a:pPr>
            <a:endParaRPr lang="en-GB" dirty="0" smtClean="0">
              <a:latin typeface="Calibri" pitchFamily="34" charset="0"/>
            </a:endParaRPr>
          </a:p>
        </p:txBody>
      </p:sp>
      <p:pic>
        <p:nvPicPr>
          <p:cNvPr id="74756" name="Picture 4" descr="http://www.bestself.co.uk/wp-content/uploads/2010/10/increase-confidence.jpg"/>
          <p:cNvPicPr>
            <a:picLocks noChangeAspect="1" noChangeArrowheads="1"/>
          </p:cNvPicPr>
          <p:nvPr/>
        </p:nvPicPr>
        <p:blipFill>
          <a:blip r:embed="rId3" cstate="print"/>
          <a:srcRect/>
          <a:stretch>
            <a:fillRect/>
          </a:stretch>
        </p:blipFill>
        <p:spPr bwMode="auto">
          <a:xfrm>
            <a:off x="7773211" y="3852863"/>
            <a:ext cx="1971028" cy="23618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p:cNvPicPr>
            <a:picLocks noChangeAspect="1" noChangeArrowheads="1"/>
          </p:cNvPicPr>
          <p:nvPr/>
        </p:nvPicPr>
        <p:blipFill>
          <a:blip r:embed="rId4" cstate="print"/>
          <a:srcRect/>
          <a:stretch>
            <a:fillRect/>
          </a:stretch>
        </p:blipFill>
        <p:spPr bwMode="auto">
          <a:xfrm>
            <a:off x="7844649" y="139562"/>
            <a:ext cx="1785950" cy="135584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solidFill>
                  <a:schemeClr val="bg1">
                    <a:lumMod val="50000"/>
                  </a:schemeClr>
                </a:solidFill>
              </a:rPr>
              <a:t>Why Alcohol?  What are the issues?</a:t>
            </a:r>
            <a:endParaRPr lang="en-GB" dirty="0">
              <a:solidFill>
                <a:schemeClr val="bg1">
                  <a:lumMod val="50000"/>
                </a:schemeClr>
              </a:solidFill>
            </a:endParaRPr>
          </a:p>
          <a:p>
            <a:pPr marL="521437" indent="-521437">
              <a:buFont typeface="Arial" pitchFamily="34" charset="0"/>
              <a:buChar char="•"/>
            </a:pPr>
            <a:r>
              <a:rPr lang="en-GB" b="1" dirty="0"/>
              <a:t>What can </a:t>
            </a:r>
            <a:r>
              <a:rPr lang="en-GB" b="1" dirty="0" smtClean="0"/>
              <a:t>you </a:t>
            </a:r>
            <a:r>
              <a:rPr lang="en-GB" b="1" dirty="0"/>
              <a:t>do about it?</a:t>
            </a:r>
          </a:p>
          <a:p>
            <a:pPr marL="521437" indent="-521437">
              <a:buFont typeface="Arial" pitchFamily="34" charset="0"/>
              <a:buChar char="•"/>
            </a:pPr>
            <a:r>
              <a:rPr lang="en-GB" dirty="0">
                <a:solidFill>
                  <a:schemeClr val="bg1">
                    <a:lumMod val="50000"/>
                  </a:schemeClr>
                </a:solidFill>
              </a:rPr>
              <a:t>How do you do it?</a:t>
            </a:r>
          </a:p>
          <a:p>
            <a:pPr marL="521437" indent="-521437">
              <a:buFont typeface="Arial" pitchFamily="34" charset="0"/>
              <a:buChar char="•"/>
            </a:pPr>
            <a:r>
              <a:rPr lang="en-GB" dirty="0">
                <a:solidFill>
                  <a:schemeClr val="bg1">
                    <a:lumMod val="50000"/>
                  </a:schemeClr>
                </a:solidFill>
              </a:rPr>
              <a:t>What are the barriers?</a:t>
            </a:r>
          </a:p>
          <a:p>
            <a:pPr marL="521437" indent="-521437">
              <a:buFont typeface="Arial" pitchFamily="34" charset="0"/>
              <a:buChar char="•"/>
            </a:pPr>
            <a:r>
              <a:rPr lang="en-GB" dirty="0">
                <a:solidFill>
                  <a:schemeClr val="bg1">
                    <a:lumMod val="50000"/>
                  </a:schemeClr>
                </a:solidFill>
              </a:rPr>
              <a:t>Discussion</a:t>
            </a: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3260838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perception of alcohol risk</a:t>
            </a:r>
          </a:p>
        </p:txBody>
      </p:sp>
      <p:sp>
        <p:nvSpPr>
          <p:cNvPr id="3" name="Content Placeholder 2"/>
          <p:cNvSpPr>
            <a:spLocks noGrp="1"/>
          </p:cNvSpPr>
          <p:nvPr>
            <p:ph idx="1"/>
          </p:nvPr>
        </p:nvSpPr>
        <p:spPr>
          <a:xfrm>
            <a:off x="630695" y="2510884"/>
            <a:ext cx="9384119" cy="4099316"/>
          </a:xfrm>
        </p:spPr>
        <p:txBody>
          <a:bodyPr/>
          <a:lstStyle/>
          <a:p>
            <a:pPr marL="325898" indent="-325898">
              <a:buFont typeface="Wingdings" pitchFamily="2" charset="2"/>
              <a:buChar char="Ø"/>
            </a:pPr>
            <a:r>
              <a:rPr lang="en-GB" sz="2300" dirty="0"/>
              <a:t>Most people are unaware that they are drinking above the lower-risk guidelines</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do not see drinking above the lower-risk guidelines as a problem</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aware that alcohol caused liver problems, but few aware of its contribution to cancers  </a:t>
            </a:r>
          </a:p>
          <a:p>
            <a:pPr marL="325898" indent="-325898">
              <a:buFont typeface="Wingdings" pitchFamily="2" charset="2"/>
              <a:buChar char="Ø"/>
            </a:pPr>
            <a:endParaRPr lang="en-GB" sz="23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2272662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1765201"/>
            <a:ext cx="10688638" cy="3240360"/>
            <a:chOff x="0" y="1405161"/>
            <a:chExt cx="10688638" cy="3240360"/>
          </a:xfrm>
        </p:grpSpPr>
        <p:grpSp>
          <p:nvGrpSpPr>
            <p:cNvPr id="23" name="Group 22"/>
            <p:cNvGrpSpPr/>
            <p:nvPr/>
          </p:nvGrpSpPr>
          <p:grpSpPr>
            <a:xfrm>
              <a:off x="231751" y="1621185"/>
              <a:ext cx="10456887" cy="2755468"/>
              <a:chOff x="231751" y="541065"/>
              <a:chExt cx="10153297" cy="2755468"/>
            </a:xfrm>
          </p:grpSpPr>
          <p:sp>
            <p:nvSpPr>
              <p:cNvPr id="7" name="TextBox 6"/>
              <p:cNvSpPr txBox="1"/>
              <p:nvPr/>
            </p:nvSpPr>
            <p:spPr>
              <a:xfrm>
                <a:off x="4696247" y="2773313"/>
                <a:ext cx="5688801" cy="523220"/>
              </a:xfrm>
              <a:prstGeom prst="rect">
                <a:avLst/>
              </a:prstGeom>
              <a:noFill/>
              <a:ln>
                <a:solidFill>
                  <a:srgbClr val="33CCCC"/>
                </a:solidFill>
              </a:ln>
            </p:spPr>
            <p:txBody>
              <a:bodyPr wrap="none" rtlCol="0">
                <a:spAutoFit/>
              </a:bodyPr>
              <a:lstStyle/>
              <a:p>
                <a:r>
                  <a:rPr lang="en-GB" sz="2800" dirty="0" smtClean="0">
                    <a:ln>
                      <a:solidFill>
                        <a:srgbClr val="33CCCC"/>
                      </a:solidFill>
                    </a:ln>
                    <a:solidFill>
                      <a:srgbClr val="C00000"/>
                    </a:solidFill>
                  </a:rPr>
                  <a:t>IBA</a:t>
                </a:r>
                <a:r>
                  <a:rPr lang="en-GB" sz="2800" dirty="0" smtClean="0">
                    <a:ln>
                      <a:solidFill>
                        <a:srgbClr val="33CCCC"/>
                      </a:solidFill>
                    </a:ln>
                    <a:solidFill>
                      <a:srgbClr val="0000FF"/>
                    </a:solidFill>
                  </a:rPr>
                  <a:t>=Identification and Brief Advice</a:t>
                </a:r>
                <a:endParaRPr lang="en-GB" sz="2800" dirty="0">
                  <a:ln>
                    <a:solidFill>
                      <a:srgbClr val="33CCCC"/>
                    </a:solidFill>
                  </a:ln>
                  <a:solidFill>
                    <a:srgbClr val="0000FF"/>
                  </a:solidFill>
                </a:endParaRPr>
              </a:p>
            </p:txBody>
          </p:sp>
          <p:sp>
            <p:nvSpPr>
              <p:cNvPr id="17" name="Rectangle 16"/>
              <p:cNvSpPr/>
              <p:nvPr/>
            </p:nvSpPr>
            <p:spPr>
              <a:xfrm>
                <a:off x="231751" y="541065"/>
                <a:ext cx="5247975" cy="523220"/>
              </a:xfrm>
              <a:prstGeom prst="rect">
                <a:avLst/>
              </a:prstGeom>
              <a:ln>
                <a:solidFill>
                  <a:srgbClr val="33CCCC"/>
                </a:solidFill>
              </a:ln>
            </p:spPr>
            <p:txBody>
              <a:bodyPr wrap="none">
                <a:spAutoFit/>
              </a:bodyPr>
              <a:lstStyle/>
              <a:p>
                <a:r>
                  <a:rPr lang="en-GB" sz="2800" dirty="0" smtClean="0">
                    <a:ln>
                      <a:solidFill>
                        <a:srgbClr val="33CCCC"/>
                      </a:solidFill>
                    </a:ln>
                    <a:solidFill>
                      <a:srgbClr val="33CCCC"/>
                    </a:solidFill>
                  </a:rPr>
                  <a:t>ABI</a:t>
                </a:r>
                <a:r>
                  <a:rPr lang="en-GB" sz="2800" dirty="0" smtClean="0">
                    <a:ln>
                      <a:solidFill>
                        <a:srgbClr val="33CCCC"/>
                      </a:solidFill>
                    </a:ln>
                    <a:solidFill>
                      <a:srgbClr val="0000FF"/>
                    </a:solidFill>
                  </a:rPr>
                  <a:t> = Alcohol Brief Intervention </a:t>
                </a:r>
              </a:p>
            </p:txBody>
          </p:sp>
          <p:graphicFrame>
            <p:nvGraphicFramePr>
              <p:cNvPr id="22" name="Diagram 21"/>
              <p:cNvGraphicFramePr/>
              <p:nvPr/>
            </p:nvGraphicFramePr>
            <p:xfrm>
              <a:off x="3328095" y="1045121"/>
              <a:ext cx="3490871" cy="1727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5" name="Group 24"/>
            <p:cNvGrpSpPr/>
            <p:nvPr/>
          </p:nvGrpSpPr>
          <p:grpSpPr>
            <a:xfrm>
              <a:off x="0" y="1405161"/>
              <a:ext cx="10688638" cy="3240360"/>
              <a:chOff x="0" y="1549177"/>
              <a:chExt cx="10688638" cy="3240360"/>
            </a:xfrm>
          </p:grpSpPr>
          <p:pic>
            <p:nvPicPr>
              <p:cNvPr id="6" name="Picture 2"/>
              <p:cNvPicPr>
                <a:picLocks noChangeAspect="1" noChangeArrowheads="1"/>
              </p:cNvPicPr>
              <p:nvPr/>
            </p:nvPicPr>
            <p:blipFill>
              <a:blip r:embed="rId8" cstate="print"/>
              <a:srcRect/>
              <a:stretch>
                <a:fillRect/>
              </a:stretch>
            </p:blipFill>
            <p:spPr bwMode="auto">
              <a:xfrm>
                <a:off x="9132308" y="1621185"/>
                <a:ext cx="1556330" cy="1181526"/>
              </a:xfrm>
              <a:prstGeom prst="rect">
                <a:avLst/>
              </a:prstGeom>
              <a:noFill/>
              <a:ln w="9525">
                <a:noFill/>
                <a:miter lim="800000"/>
                <a:headEnd/>
                <a:tailEnd/>
              </a:ln>
              <a:effectLst/>
            </p:spPr>
          </p:pic>
          <p:sp>
            <p:nvSpPr>
              <p:cNvPr id="24" name="Rectangle 23"/>
              <p:cNvSpPr/>
              <p:nvPr/>
            </p:nvSpPr>
            <p:spPr bwMode="auto">
              <a:xfrm>
                <a:off x="0" y="1549177"/>
                <a:ext cx="10688638" cy="3240360"/>
              </a:xfrm>
              <a:prstGeom prst="rect">
                <a:avLst/>
              </a:prstGeom>
              <a:noFill/>
              <a:ln w="9525" cap="flat" cmpd="sng" algn="ctr">
                <a:solidFill>
                  <a:srgbClr val="33CC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grpSp>
      <p:sp>
        <p:nvSpPr>
          <p:cNvPr id="27" name="Title 1"/>
          <p:cNvSpPr>
            <a:spLocks noGrp="1"/>
          </p:cNvSpPr>
          <p:nvPr>
            <p:ph type="title"/>
          </p:nvPr>
        </p:nvSpPr>
        <p:spPr>
          <a:xfrm>
            <a:off x="0" y="0"/>
            <a:ext cx="10688637" cy="1219200"/>
          </a:xfrm>
        </p:spPr>
        <p:txBody>
          <a:bodyPr/>
          <a:lstStyle/>
          <a:p>
            <a:pPr algn="ctr"/>
            <a:r>
              <a:rPr lang="en-GB" sz="3800" dirty="0" smtClean="0"/>
              <a:t>What is an Alcohol Identification &amp;  Brief Advice (IBA)?</a:t>
            </a:r>
            <a:endParaRPr lang="en-GB" sz="3800" dirty="0"/>
          </a:p>
        </p:txBody>
      </p:sp>
      <p:grpSp>
        <p:nvGrpSpPr>
          <p:cNvPr id="30" name="Group 29"/>
          <p:cNvGrpSpPr/>
          <p:nvPr/>
        </p:nvGrpSpPr>
        <p:grpSpPr>
          <a:xfrm>
            <a:off x="303759" y="1261145"/>
            <a:ext cx="10688638" cy="5112568"/>
            <a:chOff x="303759" y="1261145"/>
            <a:chExt cx="10688638" cy="5112568"/>
          </a:xfrm>
        </p:grpSpPr>
        <p:sp>
          <p:nvSpPr>
            <p:cNvPr id="11" name="Content Placeholder 2"/>
            <p:cNvSpPr txBox="1">
              <a:spLocks/>
            </p:cNvSpPr>
            <p:nvPr/>
          </p:nvSpPr>
          <p:spPr>
            <a:xfrm>
              <a:off x="303759" y="1261145"/>
              <a:ext cx="10688638" cy="4392488"/>
            </a:xfrm>
            <a:prstGeom prst="rect">
              <a:avLst/>
            </a:prstGeom>
            <a:ln>
              <a:solidFill>
                <a:srgbClr val="00B0F0"/>
              </a:solidFill>
            </a:ln>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short</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evidence-based</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structured conversation</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about alcohol consumption with a client to motivate and support the individual to think about and/or plan a change in their drinking behaviour in order to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reduce</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their consumption”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NHS Scotland (2009)</a:t>
              </a:r>
              <a:endParaRPr kumimoji="0" lang="en-GB" sz="3200" b="0" i="1"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pic>
          <p:nvPicPr>
            <p:cNvPr id="29" name="Picture 2"/>
            <p:cNvPicPr>
              <a:picLocks noChangeAspect="1" noChangeArrowheads="1"/>
            </p:cNvPicPr>
            <p:nvPr/>
          </p:nvPicPr>
          <p:blipFill>
            <a:blip r:embed="rId9" cstate="print"/>
            <a:srcRect/>
            <a:stretch>
              <a:fillRect/>
            </a:stretch>
          </p:blipFill>
          <p:spPr bwMode="auto">
            <a:xfrm>
              <a:off x="8412228" y="4645521"/>
              <a:ext cx="2276410" cy="1728192"/>
            </a:xfrm>
            <a:prstGeom prst="rect">
              <a:avLst/>
            </a:prstGeom>
            <a:noFill/>
            <a:ln w="9525">
              <a:noFill/>
              <a:miter lim="800000"/>
              <a:headEnd/>
              <a:tailEnd/>
            </a:ln>
            <a:effectLst/>
          </p:spPr>
        </p:pic>
      </p:grpSp>
    </p:spTree>
    <p:extLst>
      <p:ext uri="{BB962C8B-B14F-4D97-AF65-F5344CB8AC3E}">
        <p14:creationId xmlns:p14="http://schemas.microsoft.com/office/powerpoint/2010/main" val="2283924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‘Have A Word’ builds on</a:t>
            </a:r>
            <a:endParaRPr lang="en-GB" dirty="0"/>
          </a:p>
        </p:txBody>
      </p:sp>
      <p:sp>
        <p:nvSpPr>
          <p:cNvPr id="3" name="Content Placeholder 2"/>
          <p:cNvSpPr>
            <a:spLocks noGrp="1"/>
          </p:cNvSpPr>
          <p:nvPr>
            <p:ph idx="1"/>
          </p:nvPr>
        </p:nvSpPr>
        <p:spPr/>
        <p:txBody>
          <a:bodyPr/>
          <a:lstStyle/>
          <a:p>
            <a:r>
              <a:rPr lang="en-GB" dirty="0" smtClean="0"/>
              <a:t>Making Every Contact Count (MECC)</a:t>
            </a:r>
          </a:p>
          <a:p>
            <a:endParaRPr lang="en-GB" dirty="0" smtClean="0"/>
          </a:p>
          <a:p>
            <a:pPr marL="0" indent="0">
              <a:buNone/>
            </a:pPr>
            <a:r>
              <a:rPr lang="en-GB" dirty="0" smtClean="0"/>
              <a:t>	Refines MECC further into</a:t>
            </a:r>
          </a:p>
          <a:p>
            <a:pPr marL="0" indent="0">
              <a:buNone/>
            </a:pPr>
            <a:endParaRPr lang="en-GB" dirty="0" smtClean="0"/>
          </a:p>
          <a:p>
            <a:r>
              <a:rPr lang="en-GB" dirty="0" smtClean="0"/>
              <a:t>Making Every </a:t>
            </a:r>
            <a:r>
              <a:rPr lang="en-GB" b="1" u="sng" dirty="0" smtClean="0"/>
              <a:t>RELEVANT</a:t>
            </a:r>
            <a:r>
              <a:rPr lang="en-GB" dirty="0" smtClean="0"/>
              <a:t> Contact Count </a:t>
            </a:r>
            <a:endParaRPr lang="en-GB" dirty="0"/>
          </a:p>
        </p:txBody>
      </p:sp>
    </p:spTree>
    <p:extLst>
      <p:ext uri="{BB962C8B-B14F-4D97-AF65-F5344CB8AC3E}">
        <p14:creationId xmlns:p14="http://schemas.microsoft.com/office/powerpoint/2010/main" val="4240548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541065"/>
            <a:ext cx="10688638" cy="762000"/>
          </a:xfrm>
        </p:spPr>
        <p:txBody>
          <a:bodyPr/>
          <a:lstStyle/>
          <a:p>
            <a:pPr algn="ctr">
              <a:defRPr/>
            </a:pPr>
            <a:r>
              <a:rPr lang="en-GB" dirty="0" smtClean="0">
                <a:solidFill>
                  <a:srgbClr val="002060"/>
                </a:solidFill>
              </a:rPr>
              <a:t>The ‘Good to Go’ Boxes</a:t>
            </a:r>
            <a:br>
              <a:rPr lang="en-GB" dirty="0" smtClean="0">
                <a:solidFill>
                  <a:srgbClr val="002060"/>
                </a:solidFill>
              </a:rPr>
            </a:br>
            <a:endParaRPr lang="en-GB" dirty="0" smtClean="0">
              <a:solidFill>
                <a:srgbClr val="002060"/>
              </a:solidFill>
            </a:endParaRPr>
          </a:p>
        </p:txBody>
      </p:sp>
      <p:sp>
        <p:nvSpPr>
          <p:cNvPr id="8" name="Rounded Rectangle 7"/>
          <p:cNvSpPr/>
          <p:nvPr/>
        </p:nvSpPr>
        <p:spPr bwMode="auto">
          <a:xfrm>
            <a:off x="4487063" y="1352533"/>
            <a:ext cx="5786478" cy="1500198"/>
          </a:xfrm>
          <a:prstGeom prst="round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charset="-128"/>
            </a:endParaRPr>
          </a:p>
        </p:txBody>
      </p:sp>
      <p:sp>
        <p:nvSpPr>
          <p:cNvPr id="9" name="Rounded Rectangle 8"/>
          <p:cNvSpPr/>
          <p:nvPr/>
        </p:nvSpPr>
        <p:spPr bwMode="auto">
          <a:xfrm>
            <a:off x="4487063" y="2995607"/>
            <a:ext cx="5786478" cy="1500198"/>
          </a:xfrm>
          <a:prstGeom prst="round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charset="-128"/>
            </a:endParaRPr>
          </a:p>
        </p:txBody>
      </p:sp>
      <p:sp>
        <p:nvSpPr>
          <p:cNvPr id="10" name="Rounded Rectangle 9"/>
          <p:cNvSpPr/>
          <p:nvPr/>
        </p:nvSpPr>
        <p:spPr bwMode="auto">
          <a:xfrm>
            <a:off x="4487063" y="4638681"/>
            <a:ext cx="5786478" cy="1500198"/>
          </a:xfrm>
          <a:prstGeom prst="round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charset="-128"/>
            </a:endParaRPr>
          </a:p>
        </p:txBody>
      </p:sp>
      <p:sp>
        <p:nvSpPr>
          <p:cNvPr id="11" name="TextBox 10"/>
          <p:cNvSpPr txBox="1"/>
          <p:nvPr/>
        </p:nvSpPr>
        <p:spPr>
          <a:xfrm>
            <a:off x="4640553" y="1502467"/>
            <a:ext cx="5572164" cy="1200329"/>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latin typeface="Calibri" panose="020F0502020204030204" pitchFamily="34" charset="0"/>
              </a:rPr>
              <a:t>The “right person” to intervene :</a:t>
            </a:r>
          </a:p>
          <a:p>
            <a:pPr marL="342900" indent="-342900">
              <a:buFont typeface="Arial" panose="020B0604020202020204" pitchFamily="34" charset="0"/>
              <a:buChar char="•"/>
            </a:pPr>
            <a:r>
              <a:rPr lang="en-GB" dirty="0" smtClean="0">
                <a:effectLst>
                  <a:outerShdw blurRad="38100" dist="38100" dir="2700000" algn="tl">
                    <a:srgbClr val="000000">
                      <a:alpha val="43137"/>
                    </a:srgbClr>
                  </a:outerShdw>
                </a:effectLst>
                <a:latin typeface="Calibri" panose="020F0502020204030204" pitchFamily="34" charset="0"/>
              </a:rPr>
              <a:t>In regular </a:t>
            </a:r>
            <a:r>
              <a:rPr lang="en-GB" dirty="0">
                <a:effectLst>
                  <a:outerShdw blurRad="38100" dist="38100" dir="2700000" algn="tl">
                    <a:srgbClr val="000000">
                      <a:alpha val="43137"/>
                    </a:srgbClr>
                  </a:outerShdw>
                </a:effectLst>
                <a:latin typeface="Calibri" panose="020F0502020204030204" pitchFamily="34" charset="0"/>
              </a:rPr>
              <a:t>contact with </a:t>
            </a:r>
            <a:r>
              <a:rPr lang="en-GB" dirty="0" smtClean="0">
                <a:effectLst>
                  <a:outerShdw blurRad="38100" dist="38100" dir="2700000" algn="tl">
                    <a:srgbClr val="000000">
                      <a:alpha val="43137"/>
                    </a:srgbClr>
                  </a:outerShdw>
                </a:effectLst>
                <a:latin typeface="Calibri" panose="020F0502020204030204" pitchFamily="34" charset="0"/>
              </a:rPr>
              <a:t>people;  and </a:t>
            </a:r>
          </a:p>
          <a:p>
            <a:pPr marL="342900" indent="-342900">
              <a:buFont typeface="Arial" panose="020B0604020202020204" pitchFamily="34" charset="0"/>
              <a:buChar char="•"/>
            </a:pPr>
            <a:r>
              <a:rPr lang="en-GB" dirty="0" smtClean="0">
                <a:effectLst>
                  <a:outerShdw blurRad="38100" dist="38100" dir="2700000" algn="tl">
                    <a:srgbClr val="000000">
                      <a:alpha val="43137"/>
                    </a:srgbClr>
                  </a:outerShdw>
                </a:effectLst>
                <a:latin typeface="Calibri" panose="020F0502020204030204" pitchFamily="34" charset="0"/>
              </a:rPr>
              <a:t>see the relevance of discussing alcohol</a:t>
            </a:r>
            <a:endParaRPr lang="en-GB" dirty="0">
              <a:effectLst>
                <a:outerShdw blurRad="38100" dist="38100" dir="2700000" algn="tl">
                  <a:srgbClr val="000000">
                    <a:alpha val="43137"/>
                  </a:srgbClr>
                </a:outerShdw>
              </a:effectLst>
              <a:latin typeface="Calibri" panose="020F0502020204030204" pitchFamily="34" charset="0"/>
            </a:endParaRPr>
          </a:p>
        </p:txBody>
      </p:sp>
      <p:sp>
        <p:nvSpPr>
          <p:cNvPr id="12" name="TextBox 11"/>
          <p:cNvSpPr txBox="1"/>
          <p:nvPr/>
        </p:nvSpPr>
        <p:spPr>
          <a:xfrm>
            <a:off x="4940858" y="3093782"/>
            <a:ext cx="5000660" cy="1569660"/>
          </a:xfrm>
          <a:prstGeom prst="rect">
            <a:avLst/>
          </a:prstGeom>
          <a:noFill/>
        </p:spPr>
        <p:txBody>
          <a:bodyPr wrap="square" rtlCol="0">
            <a:spAutoFit/>
          </a:bodyPr>
          <a:lstStyle/>
          <a:p>
            <a:pPr algn="just"/>
            <a:r>
              <a:rPr lang="en-GB" dirty="0" smtClean="0">
                <a:effectLst>
                  <a:outerShdw blurRad="38100" dist="38100" dir="2700000" algn="tl">
                    <a:srgbClr val="000000">
                      <a:alpha val="43137"/>
                    </a:srgbClr>
                  </a:outerShdw>
                </a:effectLst>
                <a:latin typeface="Calibri" pitchFamily="34" charset="0"/>
              </a:rPr>
              <a:t>Present </a:t>
            </a:r>
            <a:r>
              <a:rPr lang="en-GB" dirty="0">
                <a:effectLst>
                  <a:outerShdw blurRad="38100" dist="38100" dir="2700000" algn="tl">
                    <a:srgbClr val="000000">
                      <a:alpha val="43137"/>
                    </a:srgbClr>
                  </a:outerShdw>
                </a:effectLst>
                <a:latin typeface="Calibri" pitchFamily="34" charset="0"/>
              </a:rPr>
              <a:t>at the </a:t>
            </a:r>
            <a:r>
              <a:rPr lang="en-GB" b="1" dirty="0">
                <a:effectLst>
                  <a:outerShdw blurRad="38100" dist="38100" dir="2700000" algn="tl">
                    <a:srgbClr val="000000">
                      <a:alpha val="43137"/>
                    </a:srgbClr>
                  </a:outerShdw>
                </a:effectLst>
                <a:latin typeface="Calibri" pitchFamily="34" charset="0"/>
              </a:rPr>
              <a:t>teachable </a:t>
            </a:r>
            <a:r>
              <a:rPr lang="en-GB" b="1" dirty="0" smtClean="0">
                <a:effectLst>
                  <a:outerShdw blurRad="38100" dist="38100" dir="2700000" algn="tl">
                    <a:srgbClr val="000000">
                      <a:alpha val="43137"/>
                    </a:srgbClr>
                  </a:outerShdw>
                </a:effectLst>
                <a:latin typeface="Calibri" pitchFamily="34" charset="0"/>
              </a:rPr>
              <a:t>moment </a:t>
            </a:r>
            <a:r>
              <a:rPr lang="en-GB" dirty="0">
                <a:effectLst>
                  <a:outerShdw blurRad="38100" dist="38100" dir="2700000" algn="tl">
                    <a:srgbClr val="000000">
                      <a:alpha val="43137"/>
                    </a:srgbClr>
                  </a:outerShdw>
                </a:effectLst>
                <a:latin typeface="Calibri" pitchFamily="34" charset="0"/>
              </a:rPr>
              <a:t>when people </a:t>
            </a:r>
            <a:r>
              <a:rPr lang="en-GB" dirty="0" smtClean="0">
                <a:effectLst>
                  <a:outerShdw blurRad="38100" dist="38100" dir="2700000" algn="tl">
                    <a:srgbClr val="000000">
                      <a:alpha val="43137"/>
                    </a:srgbClr>
                  </a:outerShdw>
                </a:effectLst>
                <a:latin typeface="Calibri" pitchFamily="34" charset="0"/>
              </a:rPr>
              <a:t>may be </a:t>
            </a:r>
            <a:r>
              <a:rPr lang="en-GB" dirty="0">
                <a:effectLst>
                  <a:outerShdw blurRad="38100" dist="38100" dir="2700000" algn="tl">
                    <a:srgbClr val="000000">
                      <a:alpha val="43137"/>
                    </a:srgbClr>
                  </a:outerShdw>
                </a:effectLst>
                <a:latin typeface="Calibri" pitchFamily="34" charset="0"/>
              </a:rPr>
              <a:t>ready and able to engage with IBA </a:t>
            </a:r>
          </a:p>
          <a:p>
            <a:pPr algn="just"/>
            <a:endParaRPr lang="en-GB" dirty="0">
              <a:effectLst>
                <a:outerShdw blurRad="38100" dist="38100" dir="2700000" algn="tl">
                  <a:srgbClr val="000000">
                    <a:alpha val="43137"/>
                  </a:srgbClr>
                </a:outerShdw>
              </a:effectLst>
            </a:endParaRPr>
          </a:p>
        </p:txBody>
      </p:sp>
      <p:sp>
        <p:nvSpPr>
          <p:cNvPr id="13" name="TextBox 12"/>
          <p:cNvSpPr txBox="1"/>
          <p:nvPr/>
        </p:nvSpPr>
        <p:spPr>
          <a:xfrm>
            <a:off x="4783429" y="4788615"/>
            <a:ext cx="5286412" cy="1200329"/>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latin typeface="Calibri" pitchFamily="34" charset="0"/>
              </a:rPr>
              <a:t>Practical opportunity to deliver  IBA – have the time, have a quiet &amp; confidential space for discussion</a:t>
            </a:r>
            <a:endParaRPr lang="en-GB" dirty="0">
              <a:effectLst>
                <a:outerShdw blurRad="38100" dist="38100" dir="2700000" algn="tl">
                  <a:srgbClr val="000000">
                    <a:alpha val="43137"/>
                  </a:srgbClr>
                </a:outerShdw>
              </a:effectLst>
            </a:endParaRPr>
          </a:p>
        </p:txBody>
      </p:sp>
      <p:sp>
        <p:nvSpPr>
          <p:cNvPr id="2" name="TextBox 1"/>
          <p:cNvSpPr txBox="1"/>
          <p:nvPr/>
        </p:nvSpPr>
        <p:spPr>
          <a:xfrm>
            <a:off x="7344583" y="2157064"/>
            <a:ext cx="784189" cy="769441"/>
          </a:xfrm>
          <a:prstGeom prst="rect">
            <a:avLst/>
          </a:prstGeom>
          <a:noFill/>
        </p:spPr>
        <p:txBody>
          <a:bodyPr wrap="none" rtlCol="0">
            <a:spAutoFit/>
          </a:bodyPr>
          <a:lstStyle/>
          <a:p>
            <a:pPr marL="342900" indent="-342900">
              <a:buFont typeface="Wingdings" pitchFamily="2" charset="2"/>
              <a:buChar char="ü"/>
            </a:pPr>
            <a:r>
              <a:rPr lang="en-GB" sz="4400" dirty="0" smtClean="0">
                <a:solidFill>
                  <a:srgbClr val="006600"/>
                </a:solidFill>
                <a:latin typeface="Aharoni" pitchFamily="2" charset="-79"/>
                <a:cs typeface="Aharoni" pitchFamily="2" charset="-79"/>
              </a:rPr>
              <a:t> </a:t>
            </a:r>
            <a:endParaRPr lang="en-GB" sz="4400" dirty="0">
              <a:solidFill>
                <a:srgbClr val="006600"/>
              </a:solidFill>
              <a:latin typeface="Aharoni" pitchFamily="2" charset="-79"/>
              <a:cs typeface="Aharoni" pitchFamily="2" charset="-79"/>
            </a:endParaRPr>
          </a:p>
        </p:txBody>
      </p:sp>
      <p:sp>
        <p:nvSpPr>
          <p:cNvPr id="14" name="TextBox 13"/>
          <p:cNvSpPr txBox="1"/>
          <p:nvPr/>
        </p:nvSpPr>
        <p:spPr>
          <a:xfrm>
            <a:off x="7344583" y="3656197"/>
            <a:ext cx="784189" cy="769441"/>
          </a:xfrm>
          <a:prstGeom prst="rect">
            <a:avLst/>
          </a:prstGeom>
          <a:noFill/>
        </p:spPr>
        <p:txBody>
          <a:bodyPr wrap="none" rtlCol="0">
            <a:spAutoFit/>
          </a:bodyPr>
          <a:lstStyle/>
          <a:p>
            <a:pPr marL="342900" indent="-342900">
              <a:buFont typeface="Wingdings" pitchFamily="2" charset="2"/>
              <a:buChar char="ü"/>
            </a:pPr>
            <a:r>
              <a:rPr lang="en-GB" sz="4400" dirty="0" smtClean="0">
                <a:solidFill>
                  <a:srgbClr val="006600"/>
                </a:solidFill>
                <a:latin typeface="Aharoni" pitchFamily="2" charset="-79"/>
                <a:cs typeface="Aharoni" pitchFamily="2" charset="-79"/>
              </a:rPr>
              <a:t> </a:t>
            </a:r>
            <a:endParaRPr lang="en-GB" sz="4400" dirty="0">
              <a:solidFill>
                <a:srgbClr val="006600"/>
              </a:solidFill>
              <a:latin typeface="Aharoni" pitchFamily="2" charset="-79"/>
              <a:cs typeface="Aharoni" pitchFamily="2" charset="-79"/>
            </a:endParaRPr>
          </a:p>
        </p:txBody>
      </p:sp>
      <p:sp>
        <p:nvSpPr>
          <p:cNvPr id="15" name="TextBox 14"/>
          <p:cNvSpPr txBox="1"/>
          <p:nvPr/>
        </p:nvSpPr>
        <p:spPr>
          <a:xfrm>
            <a:off x="7344583" y="5414067"/>
            <a:ext cx="784189" cy="769441"/>
          </a:xfrm>
          <a:prstGeom prst="rect">
            <a:avLst/>
          </a:prstGeom>
          <a:noFill/>
        </p:spPr>
        <p:txBody>
          <a:bodyPr wrap="none" rtlCol="0">
            <a:spAutoFit/>
          </a:bodyPr>
          <a:lstStyle/>
          <a:p>
            <a:pPr marL="342900" indent="-342900">
              <a:buFont typeface="Wingdings" pitchFamily="2" charset="2"/>
              <a:buChar char="ü"/>
            </a:pPr>
            <a:r>
              <a:rPr lang="en-GB" sz="4400" dirty="0" smtClean="0">
                <a:solidFill>
                  <a:srgbClr val="006600"/>
                </a:solidFill>
                <a:latin typeface="Aharoni" pitchFamily="2" charset="-79"/>
                <a:cs typeface="Aharoni" pitchFamily="2" charset="-79"/>
              </a:rPr>
              <a:t> </a:t>
            </a:r>
            <a:endParaRPr lang="en-GB" sz="4400" dirty="0">
              <a:solidFill>
                <a:srgbClr val="006600"/>
              </a:solidFill>
              <a:latin typeface="Aharoni" pitchFamily="2" charset="-79"/>
              <a:cs typeface="Aharoni" pitchFamily="2" charset="-79"/>
            </a:endParaRPr>
          </a:p>
        </p:txBody>
      </p:sp>
      <p:pic>
        <p:nvPicPr>
          <p:cNvPr id="17" name="Picture 5" descr="http://www.justamemory.co.uk/catalog/images/214436-england.jpg">
            <a:hlinkClick r:id="rId3"/>
          </p:cNvPr>
          <p:cNvPicPr>
            <a:picLocks noChangeAspect="1" noChangeArrowheads="1"/>
          </p:cNvPicPr>
          <p:nvPr/>
        </p:nvPicPr>
        <p:blipFill>
          <a:blip r:embed="rId4" cstate="print"/>
          <a:srcRect/>
          <a:stretch>
            <a:fillRect/>
          </a:stretch>
        </p:blipFill>
        <p:spPr bwMode="auto">
          <a:xfrm>
            <a:off x="231751" y="1189137"/>
            <a:ext cx="4248472" cy="5110569"/>
          </a:xfrm>
          <a:prstGeom prst="rect">
            <a:avLst/>
          </a:prstGeom>
          <a:noFill/>
        </p:spPr>
      </p:pic>
    </p:spTree>
    <p:extLst>
      <p:ext uri="{BB962C8B-B14F-4D97-AF65-F5344CB8AC3E}">
        <p14:creationId xmlns:p14="http://schemas.microsoft.com/office/powerpoint/2010/main" val="1080485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58" y="0"/>
            <a:ext cx="10344980" cy="1219200"/>
          </a:xfrm>
        </p:spPr>
        <p:txBody>
          <a:bodyPr/>
          <a:lstStyle/>
          <a:p>
            <a:r>
              <a:rPr lang="en-GB" sz="4000" dirty="0" smtClean="0"/>
              <a:t>IBA</a:t>
            </a:r>
            <a:endParaRPr lang="en-GB" sz="4000" dirty="0"/>
          </a:p>
        </p:txBody>
      </p:sp>
      <p:pic>
        <p:nvPicPr>
          <p:cNvPr id="12292" name="Picture 4" descr="http://topnews.in/healthcare/sites/default/files/alcoholic-problems.jpg"/>
          <p:cNvPicPr>
            <a:picLocks noChangeAspect="1" noChangeArrowheads="1"/>
          </p:cNvPicPr>
          <p:nvPr/>
        </p:nvPicPr>
        <p:blipFill>
          <a:blip r:embed="rId3" cstate="print"/>
          <a:srcRect b="2631"/>
          <a:stretch>
            <a:fillRect/>
          </a:stretch>
        </p:blipFill>
        <p:spPr bwMode="auto">
          <a:xfrm>
            <a:off x="8670367" y="4395090"/>
            <a:ext cx="1714512" cy="21619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3" name="Group 22"/>
          <p:cNvGrpSpPr/>
          <p:nvPr/>
        </p:nvGrpSpPr>
        <p:grpSpPr>
          <a:xfrm>
            <a:off x="303189" y="1045121"/>
            <a:ext cx="10081690" cy="5197936"/>
            <a:chOff x="485395" y="991353"/>
            <a:chExt cx="10081690" cy="5197936"/>
          </a:xfrm>
        </p:grpSpPr>
        <p:sp>
          <p:nvSpPr>
            <p:cNvPr id="16" name="Rectangle 15"/>
            <p:cNvSpPr/>
            <p:nvPr/>
          </p:nvSpPr>
          <p:spPr>
            <a:xfrm>
              <a:off x="485965" y="991353"/>
              <a:ext cx="10081120" cy="954107"/>
            </a:xfrm>
            <a:prstGeom prst="rect">
              <a:avLst/>
            </a:prstGeom>
          </p:spPr>
          <p:txBody>
            <a:bodyPr wrap="square">
              <a:spAutoFit/>
            </a:bodyPr>
            <a:lstStyle/>
            <a:p>
              <a:pPr eaLnBrk="1" hangingPunct="1">
                <a:buFont typeface="Wingdings" pitchFamily="2" charset="2"/>
                <a:buNone/>
              </a:pPr>
              <a:r>
                <a:rPr lang="en-GB" sz="2800" dirty="0" smtClean="0">
                  <a:latin typeface="Calibri" pitchFamily="34" charset="0"/>
                </a:rPr>
                <a:t>IBA is an efficient, attentive and evidence based intervention that can: </a:t>
              </a:r>
            </a:p>
          </p:txBody>
        </p:sp>
        <p:grpSp>
          <p:nvGrpSpPr>
            <p:cNvPr id="4" name="Group 16"/>
            <p:cNvGrpSpPr/>
            <p:nvPr/>
          </p:nvGrpSpPr>
          <p:grpSpPr>
            <a:xfrm>
              <a:off x="485395" y="1743625"/>
              <a:ext cx="9519105" cy="4445664"/>
              <a:chOff x="519783" y="1211465"/>
              <a:chExt cx="9519105" cy="4522602"/>
            </a:xfrm>
          </p:grpSpPr>
          <p:pic>
            <p:nvPicPr>
              <p:cNvPr id="18" name="Picture 2" descr="http://images.e-outdoor.co.uk/images/Victorinox_Spartan_Penknife1.jpg"/>
              <p:cNvPicPr>
                <a:picLocks noChangeAspect="1" noChangeArrowheads="1"/>
              </p:cNvPicPr>
              <p:nvPr/>
            </p:nvPicPr>
            <p:blipFill>
              <a:blip r:embed="rId4" cstate="print"/>
              <a:srcRect/>
              <a:stretch>
                <a:fillRect/>
              </a:stretch>
            </p:blipFill>
            <p:spPr bwMode="auto">
              <a:xfrm>
                <a:off x="3904159" y="2053233"/>
                <a:ext cx="2736304" cy="2736304"/>
              </a:xfrm>
              <a:prstGeom prst="rect">
                <a:avLst/>
              </a:prstGeom>
              <a:noFill/>
            </p:spPr>
          </p:pic>
          <p:sp>
            <p:nvSpPr>
              <p:cNvPr id="19" name="Rectangle 18"/>
              <p:cNvSpPr/>
              <p:nvPr/>
            </p:nvSpPr>
            <p:spPr>
              <a:xfrm>
                <a:off x="519783" y="3010071"/>
                <a:ext cx="3384376" cy="2723996"/>
              </a:xfrm>
              <a:prstGeom prst="rect">
                <a:avLst/>
              </a:prstGeom>
            </p:spPr>
            <p:txBody>
              <a:bodyPr wrap="square">
                <a:spAutoFit/>
              </a:bodyPr>
              <a:lstStyle/>
              <a:p>
                <a:r>
                  <a:rPr lang="en-GB" sz="2800" dirty="0">
                    <a:solidFill>
                      <a:srgbClr val="0000FF"/>
                    </a:solidFill>
                    <a:latin typeface="Calibri" pitchFamily="34" charset="0"/>
                  </a:rPr>
                  <a:t>S</a:t>
                </a:r>
                <a:r>
                  <a:rPr lang="en-GB" sz="2800" dirty="0" smtClean="0">
                    <a:solidFill>
                      <a:srgbClr val="0000FF"/>
                    </a:solidFill>
                    <a:latin typeface="Calibri" pitchFamily="34" charset="0"/>
                  </a:rPr>
                  <a:t>ignificantly reduce the alcohol drinking levels of people who have been identified as drinking above lower-risk guideline</a:t>
                </a:r>
                <a:endParaRPr lang="en-GB" sz="2800" dirty="0">
                  <a:solidFill>
                    <a:srgbClr val="0000FF"/>
                  </a:solidFill>
                </a:endParaRPr>
              </a:p>
            </p:txBody>
          </p:sp>
          <p:sp>
            <p:nvSpPr>
              <p:cNvPr id="20" name="Rectangle 19"/>
              <p:cNvSpPr/>
              <p:nvPr/>
            </p:nvSpPr>
            <p:spPr>
              <a:xfrm>
                <a:off x="6726520" y="1211465"/>
                <a:ext cx="3312368" cy="2723996"/>
              </a:xfrm>
              <a:prstGeom prst="rect">
                <a:avLst/>
              </a:prstGeom>
            </p:spPr>
            <p:txBody>
              <a:bodyPr wrap="square">
                <a:spAutoFit/>
              </a:bodyPr>
              <a:lstStyle/>
              <a:p>
                <a:r>
                  <a:rPr lang="en-GB" sz="2800" dirty="0" smtClean="0">
                    <a:solidFill>
                      <a:srgbClr val="0000FF"/>
                    </a:solidFill>
                    <a:latin typeface="Calibri" pitchFamily="34" charset="0"/>
                  </a:rPr>
                  <a:t>Provide a valuable opportunity to facilitate referral of cases of alcohol dependence to specialist services </a:t>
                </a:r>
                <a:endParaRPr lang="en-GB" sz="2800" dirty="0">
                  <a:solidFill>
                    <a:srgbClr val="0000FF"/>
                  </a:solidFill>
                </a:endParaRPr>
              </a:p>
            </p:txBody>
          </p:sp>
          <p:sp>
            <p:nvSpPr>
              <p:cNvPr id="21" name="Curved Right Arrow 20"/>
              <p:cNvSpPr/>
              <p:nvPr/>
            </p:nvSpPr>
            <p:spPr bwMode="auto">
              <a:xfrm rot="4824174">
                <a:off x="2737847" y="723610"/>
                <a:ext cx="1080120" cy="2568248"/>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2" name="Curved Right Arrow 21"/>
              <p:cNvSpPr/>
              <p:nvPr/>
            </p:nvSpPr>
            <p:spPr bwMode="auto">
              <a:xfrm rot="15007487">
                <a:off x="6171910" y="3804073"/>
                <a:ext cx="1080120" cy="2568248"/>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grpSp>
      <p:pic>
        <p:nvPicPr>
          <p:cNvPr id="82" name="Picture 2"/>
          <p:cNvPicPr>
            <a:picLocks noChangeAspect="1" noChangeArrowheads="1"/>
          </p:cNvPicPr>
          <p:nvPr/>
        </p:nvPicPr>
        <p:blipFill>
          <a:blip r:embed="rId5" cstate="print"/>
          <a:srcRect/>
          <a:stretch>
            <a:fillRect/>
          </a:stretch>
        </p:blipFill>
        <p:spPr bwMode="auto">
          <a:xfrm>
            <a:off x="9160743" y="253033"/>
            <a:ext cx="1138206" cy="864096"/>
          </a:xfrm>
          <a:prstGeom prst="rect">
            <a:avLst/>
          </a:prstGeom>
          <a:noFill/>
          <a:ln w="9525">
            <a:noFill/>
            <a:miter lim="800000"/>
            <a:headEnd/>
            <a:tailEnd/>
          </a:ln>
          <a:effectLst/>
        </p:spPr>
      </p:pic>
    </p:spTree>
    <p:extLst>
      <p:ext uri="{BB962C8B-B14F-4D97-AF65-F5344CB8AC3E}">
        <p14:creationId xmlns:p14="http://schemas.microsoft.com/office/powerpoint/2010/main" val="14817998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15097" y="1495409"/>
            <a:ext cx="9001188" cy="4643470"/>
          </a:xfrm>
          <a:prstGeom prst="rect">
            <a:avLst/>
          </a:prstGeom>
          <a:ln>
            <a:solidFill>
              <a:srgbClr val="3399FF"/>
            </a:solidFill>
          </a:ln>
        </p:spPr>
        <p:txBody>
          <a:bodyPr/>
          <a:lstStyle/>
          <a:p>
            <a:pPr marL="390525" marR="0" lvl="0" indent="-390525" algn="l" defTabSz="1042988" rtl="0" eaLnBrk="1" fontAlgn="base" latinLnBrk="0" hangingPunct="1">
              <a:lnSpc>
                <a:spcPct val="100000"/>
              </a:lnSpc>
              <a:spcBef>
                <a:spcPct val="20000"/>
              </a:spcBef>
              <a:spcAft>
                <a:spcPct val="0"/>
              </a:spcAft>
              <a:buClr>
                <a:srgbClr val="7030A0"/>
              </a:buClr>
              <a:buSzTx/>
              <a:buFontTx/>
              <a:buNone/>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The primary goal of an alcohol brief</a:t>
            </a:r>
            <a:r>
              <a:rPr kumimoji="0" lang="en-GB" sz="40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intervention (</a:t>
            </a:r>
            <a:r>
              <a:rPr lang="en-GB" sz="4000" kern="0" noProof="0" dirty="0" smtClean="0">
                <a:latin typeface="Calibri" pitchFamily="34" charset="0"/>
                <a:ea typeface="+mn-ea"/>
                <a:cs typeface="Arial" pitchFamily="34" charset="0"/>
              </a:rPr>
              <a:t>IBA</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is to reduce harmful drinking through showing the client...</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the consequences of their drinking are likely to be</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the client can do about it</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help and support can be accessed</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Picture 2" descr="http://openclipart.org/image/250px/svg_to_png/110587/happy_woman_dirk_struve_01.png"/>
          <p:cNvPicPr>
            <a:picLocks noChangeAspect="1" noChangeArrowheads="1"/>
          </p:cNvPicPr>
          <p:nvPr/>
        </p:nvPicPr>
        <p:blipFill>
          <a:blip r:embed="rId3" cstate="print"/>
          <a:srcRect/>
          <a:stretch>
            <a:fillRect/>
          </a:stretch>
        </p:blipFill>
        <p:spPr bwMode="auto">
          <a:xfrm>
            <a:off x="9130533" y="280963"/>
            <a:ext cx="1285884" cy="1285884"/>
          </a:xfrm>
          <a:prstGeom prst="rect">
            <a:avLst/>
          </a:prstGeom>
          <a:noFill/>
        </p:spPr>
      </p:pic>
      <p:sp>
        <p:nvSpPr>
          <p:cNvPr id="6" name="Title 1"/>
          <p:cNvSpPr txBox="1">
            <a:spLocks/>
          </p:cNvSpPr>
          <p:nvPr/>
        </p:nvSpPr>
        <p:spPr>
          <a:xfrm>
            <a:off x="343659"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000" kern="0" dirty="0" smtClean="0">
                <a:solidFill>
                  <a:srgbClr val="423F74"/>
                </a:solidFill>
                <a:latin typeface="+mj-lt"/>
                <a:ea typeface="+mj-ea"/>
                <a:cs typeface="+mj-cs"/>
              </a:rPr>
              <a:t>What’s the point of IBA?</a:t>
            </a:r>
            <a:endParaRPr kumimoji="0" lang="en-GB" sz="4000" b="0" i="0" u="none" strike="noStrike" kern="0" cap="none" spc="0" normalizeH="0" baseline="0" noProof="0" dirty="0">
              <a:ln>
                <a:noFill/>
              </a:ln>
              <a:solidFill>
                <a:srgbClr val="423F74"/>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solidFill>
                  <a:schemeClr val="bg1">
                    <a:lumMod val="50000"/>
                  </a:schemeClr>
                </a:solidFill>
              </a:rPr>
              <a:t>Why Alcohol?  What are the issues?</a:t>
            </a:r>
            <a:endParaRPr lang="en-GB" dirty="0">
              <a:solidFill>
                <a:schemeClr val="bg1">
                  <a:lumMod val="50000"/>
                </a:schemeClr>
              </a:solidFill>
            </a:endParaRPr>
          </a:p>
          <a:p>
            <a:pPr marL="521437" indent="-521437">
              <a:buFont typeface="Arial" pitchFamily="34" charset="0"/>
              <a:buChar char="•"/>
            </a:pPr>
            <a:r>
              <a:rPr lang="en-GB" dirty="0">
                <a:solidFill>
                  <a:schemeClr val="bg1">
                    <a:lumMod val="50000"/>
                  </a:schemeClr>
                </a:solidFill>
              </a:rPr>
              <a:t>What can </a:t>
            </a:r>
            <a:r>
              <a:rPr lang="en-GB" dirty="0" smtClean="0">
                <a:solidFill>
                  <a:schemeClr val="bg1">
                    <a:lumMod val="50000"/>
                  </a:schemeClr>
                </a:solidFill>
              </a:rPr>
              <a:t>you </a:t>
            </a:r>
            <a:r>
              <a:rPr lang="en-GB" dirty="0">
                <a:solidFill>
                  <a:schemeClr val="bg1">
                    <a:lumMod val="50000"/>
                  </a:schemeClr>
                </a:solidFill>
              </a:rPr>
              <a:t>do about it?</a:t>
            </a:r>
          </a:p>
          <a:p>
            <a:pPr marL="521437" indent="-521437">
              <a:buFont typeface="Arial" pitchFamily="34" charset="0"/>
              <a:buChar char="•"/>
            </a:pPr>
            <a:r>
              <a:rPr lang="en-GB" b="1" dirty="0"/>
              <a:t>How do you do it?</a:t>
            </a:r>
          </a:p>
          <a:p>
            <a:pPr marL="521437" indent="-521437">
              <a:buFont typeface="Arial" pitchFamily="34" charset="0"/>
              <a:buChar char="•"/>
            </a:pPr>
            <a:r>
              <a:rPr lang="en-GB" dirty="0">
                <a:solidFill>
                  <a:schemeClr val="bg1">
                    <a:lumMod val="50000"/>
                  </a:schemeClr>
                </a:solidFill>
              </a:rPr>
              <a:t>What are the barriers?</a:t>
            </a:r>
          </a:p>
          <a:p>
            <a:pPr marL="521437" indent="-521437">
              <a:buFont typeface="Arial" pitchFamily="34" charset="0"/>
              <a:buChar char="•"/>
            </a:pPr>
            <a:r>
              <a:rPr lang="en-GB" dirty="0">
                <a:solidFill>
                  <a:schemeClr val="bg1">
                    <a:lumMod val="50000"/>
                  </a:schemeClr>
                </a:solidFill>
              </a:rPr>
              <a:t>Discussion</a:t>
            </a: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2281770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2221" y="209525"/>
            <a:ext cx="10215634"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423F74"/>
                </a:solidFill>
                <a:effectLst/>
                <a:uLnTx/>
                <a:uFillTx/>
                <a:latin typeface="+mj-lt"/>
                <a:ea typeface="+mj-ea"/>
                <a:cs typeface="+mj-cs"/>
              </a:rPr>
              <a:t>Alcohol Brief</a:t>
            </a:r>
            <a:r>
              <a:rPr kumimoji="0" lang="en-GB" sz="3200" b="0" i="0" u="none" strike="noStrike" kern="0" cap="none" spc="0" normalizeH="0" noProof="0" dirty="0" smtClean="0">
                <a:ln>
                  <a:noFill/>
                </a:ln>
                <a:solidFill>
                  <a:srgbClr val="423F74"/>
                </a:solidFill>
                <a:effectLst/>
                <a:uLnTx/>
                <a:uFillTx/>
                <a:latin typeface="+mj-lt"/>
                <a:ea typeface="+mj-ea"/>
                <a:cs typeface="+mj-cs"/>
              </a:rPr>
              <a:t> Intervention (ABI) Pathway</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pic>
        <p:nvPicPr>
          <p:cNvPr id="2050" name="Picture 2"/>
          <p:cNvPicPr>
            <a:picLocks noChangeAspect="1" noChangeArrowheads="1"/>
          </p:cNvPicPr>
          <p:nvPr/>
        </p:nvPicPr>
        <p:blipFill>
          <a:blip r:embed="rId3" cstate="print"/>
          <a:srcRect l="10880" t="24407" r="23414" b="22438"/>
          <a:stretch>
            <a:fillRect/>
          </a:stretch>
        </p:blipFill>
        <p:spPr bwMode="auto">
          <a:xfrm>
            <a:off x="0" y="-1"/>
            <a:ext cx="10688638" cy="63737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19783" y="325041"/>
            <a:ext cx="9859962" cy="1260475"/>
          </a:xfrm>
        </p:spPr>
        <p:txBody>
          <a:bodyPr rtlCol="0">
            <a:normAutofit fontScale="90000"/>
          </a:bodyPr>
          <a:lstStyle/>
          <a:p>
            <a:pPr eaLnBrk="1" hangingPunct="1">
              <a:defRPr/>
            </a:pPr>
            <a:r>
              <a:rPr lang="en-GB" b="1" dirty="0" smtClean="0"/>
              <a:t/>
            </a:r>
            <a:br>
              <a:rPr lang="en-GB" b="1" dirty="0" smtClean="0"/>
            </a:br>
            <a:r>
              <a:rPr lang="en-GB" b="1" dirty="0" smtClean="0"/>
              <a:t>Ways to start a healthy chat</a:t>
            </a:r>
            <a:br>
              <a:rPr lang="en-GB" b="1" dirty="0" smtClean="0"/>
            </a:br>
            <a:endParaRPr lang="en-GB" b="1" dirty="0" smtClean="0"/>
          </a:p>
        </p:txBody>
      </p:sp>
      <p:sp>
        <p:nvSpPr>
          <p:cNvPr id="34819" name="Content Placeholder 2"/>
          <p:cNvSpPr>
            <a:spLocks noGrp="1"/>
          </p:cNvSpPr>
          <p:nvPr>
            <p:ph idx="1"/>
          </p:nvPr>
        </p:nvSpPr>
        <p:spPr>
          <a:xfrm>
            <a:off x="303759" y="1405161"/>
            <a:ext cx="10009112" cy="4162425"/>
          </a:xfrm>
        </p:spPr>
        <p:txBody>
          <a:bodyPr/>
          <a:lstStyle/>
          <a:p>
            <a:pPr eaLnBrk="1" hangingPunct="1"/>
            <a:r>
              <a:rPr lang="en-GB" sz="2600" i="1" dirty="0" smtClean="0">
                <a:solidFill>
                  <a:srgbClr val="0000FF"/>
                </a:solidFill>
              </a:rPr>
              <a:t>“What has made you want  to... Cut down?”</a:t>
            </a:r>
          </a:p>
          <a:p>
            <a:pPr eaLnBrk="1" hangingPunct="1"/>
            <a:r>
              <a:rPr lang="en-GB" sz="2600" i="1" dirty="0" smtClean="0">
                <a:solidFill>
                  <a:srgbClr val="0000FF"/>
                </a:solidFill>
              </a:rPr>
              <a:t>“It sounds like... you might be interested in changing...”</a:t>
            </a:r>
          </a:p>
          <a:p>
            <a:pPr eaLnBrk="1" hangingPunct="1"/>
            <a:r>
              <a:rPr lang="en-GB" sz="2600" i="1" dirty="0" smtClean="0">
                <a:solidFill>
                  <a:srgbClr val="0000FF"/>
                </a:solidFill>
              </a:rPr>
              <a:t>“You mentioned that…. You are drinking every night”</a:t>
            </a:r>
          </a:p>
          <a:p>
            <a:pPr eaLnBrk="1" hangingPunct="1"/>
            <a:endParaRPr lang="en-GB" sz="2600" dirty="0" smtClean="0"/>
          </a:p>
          <a:p>
            <a:pPr eaLnBrk="1" hangingPunct="1"/>
            <a:r>
              <a:rPr lang="en-GB" sz="2600" b="1" dirty="0" smtClean="0"/>
              <a:t>Or more direct</a:t>
            </a:r>
          </a:p>
          <a:p>
            <a:pPr eaLnBrk="1" hangingPunct="1"/>
            <a:r>
              <a:rPr lang="en-GB" sz="2600" b="1" i="1" dirty="0" smtClean="0">
                <a:solidFill>
                  <a:srgbClr val="0000FF"/>
                </a:solidFill>
              </a:rPr>
              <a:t> </a:t>
            </a:r>
            <a:r>
              <a:rPr lang="en-GB" sz="2600" i="1" dirty="0" smtClean="0">
                <a:solidFill>
                  <a:srgbClr val="0000FF"/>
                </a:solidFill>
              </a:rPr>
              <a:t>“Do you drink often?”</a:t>
            </a:r>
          </a:p>
          <a:p>
            <a:pPr marL="390525" lvl="1" indent="-390525" eaLnBrk="1" hangingPunct="1"/>
            <a:r>
              <a:rPr lang="en-US" sz="2600" i="1" dirty="0" smtClean="0">
                <a:solidFill>
                  <a:srgbClr val="0000FF"/>
                </a:solidFill>
                <a:sym typeface="Lucida Grande"/>
              </a:rPr>
              <a:t>“What do you like about…”</a:t>
            </a:r>
          </a:p>
          <a:p>
            <a:pPr marL="390525" lvl="1" indent="-390525" eaLnBrk="1" hangingPunct="1"/>
            <a:r>
              <a:rPr lang="en-US" sz="2600" i="1" dirty="0" smtClean="0">
                <a:solidFill>
                  <a:srgbClr val="0000FF"/>
                </a:solidFill>
                <a:sym typeface="Lucida Grande"/>
              </a:rPr>
              <a:t>“What do you dislike…”</a:t>
            </a:r>
            <a:endParaRPr lang="en-GB" sz="2600" i="1" dirty="0" smtClean="0">
              <a:solidFill>
                <a:srgbClr val="0000FF"/>
              </a:solidFill>
            </a:endParaRPr>
          </a:p>
          <a:p>
            <a:pPr eaLnBrk="1" hangingPunct="1"/>
            <a:r>
              <a:rPr lang="en-GB" sz="2600" i="1" dirty="0" smtClean="0">
                <a:solidFill>
                  <a:srgbClr val="0000FF"/>
                </a:solidFill>
              </a:rPr>
              <a:t>“So how much do you spend on alcohol?”</a:t>
            </a:r>
          </a:p>
          <a:p>
            <a:pPr eaLnBrk="1" hangingPunct="1">
              <a:buFontTx/>
              <a:buNone/>
            </a:pPr>
            <a:endParaRPr lang="en-GB" sz="2600" dirty="0" smtClean="0"/>
          </a:p>
          <a:p>
            <a:pPr eaLnBrk="1" hangingPunct="1">
              <a:lnSpc>
                <a:spcPct val="80000"/>
              </a:lnSpc>
            </a:pPr>
            <a:endParaRPr lang="en-GB" sz="2600" dirty="0" smtClean="0"/>
          </a:p>
        </p:txBody>
      </p:sp>
      <p:sp>
        <p:nvSpPr>
          <p:cNvPr id="6" name="Rectangle 5"/>
          <p:cNvSpPr/>
          <p:nvPr/>
        </p:nvSpPr>
        <p:spPr>
          <a:xfrm>
            <a:off x="0" y="181025"/>
            <a:ext cx="10688638" cy="523220"/>
          </a:xfrm>
          <a:prstGeom prst="rect">
            <a:avLst/>
          </a:prstGeom>
        </p:spPr>
        <p:txBody>
          <a:bodyPr wrap="square">
            <a:spAutoFit/>
          </a:bodyPr>
          <a:lstStyle/>
          <a:p>
            <a:pPr lvl="0" algn="ctr" defTabSz="1042988" eaLnBrk="1" hangingPunct="1">
              <a:defRPr/>
            </a:pPr>
            <a:r>
              <a:rPr lang="en-GB" sz="2800" b="1" dirty="0" smtClean="0">
                <a:solidFill>
                  <a:srgbClr val="BBE0E3"/>
                </a:solidFill>
                <a:latin typeface="+mj-lt"/>
                <a:ea typeface="+mj-ea"/>
                <a:cs typeface="+mj-cs"/>
              </a:rPr>
              <a:t>Alcohol Brief Intervention (ABI) Pathway</a:t>
            </a:r>
            <a:endParaRPr lang="en-GB" sz="2800" b="1" dirty="0">
              <a:solidFill>
                <a:srgbClr val="BBE0E3"/>
              </a:solidFill>
              <a:latin typeface="+mj-lt"/>
              <a:ea typeface="+mj-ea"/>
              <a:cs typeface="+mj-cs"/>
            </a:endParaRPr>
          </a:p>
        </p:txBody>
      </p:sp>
      <p:pic>
        <p:nvPicPr>
          <p:cNvPr id="1027" name="Picture 3" descr="C:\Users\Ca123833\AppData\Local\Microsoft\Windows\Temporary Internet Files\Content.IE5\8ADSU31Q\talking[1].jpg"/>
          <p:cNvPicPr>
            <a:picLocks noChangeAspect="1" noChangeArrowheads="1"/>
          </p:cNvPicPr>
          <p:nvPr/>
        </p:nvPicPr>
        <p:blipFill>
          <a:blip r:embed="rId3" cstate="print"/>
          <a:srcRect/>
          <a:stretch>
            <a:fillRect/>
          </a:stretch>
        </p:blipFill>
        <p:spPr bwMode="auto">
          <a:xfrm>
            <a:off x="6712471" y="3133353"/>
            <a:ext cx="3474804" cy="1800200"/>
          </a:xfrm>
          <a:prstGeom prst="rect">
            <a:avLst/>
          </a:prstGeom>
          <a:noFill/>
        </p:spPr>
      </p:pic>
      <p:sp>
        <p:nvSpPr>
          <p:cNvPr id="9" name="Oval 8"/>
          <p:cNvSpPr/>
          <p:nvPr/>
        </p:nvSpPr>
        <p:spPr bwMode="auto">
          <a:xfrm>
            <a:off x="8152631" y="3781425"/>
            <a:ext cx="720080" cy="86409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ounded Rectangle 9"/>
          <p:cNvSpPr/>
          <p:nvPr/>
        </p:nvSpPr>
        <p:spPr bwMode="auto">
          <a:xfrm>
            <a:off x="231751" y="1333153"/>
            <a:ext cx="10297144" cy="4608512"/>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t>Why Alcohol?  What are the issues?</a:t>
            </a:r>
            <a:endParaRPr lang="en-GB" dirty="0"/>
          </a:p>
          <a:p>
            <a:pPr marL="521437" indent="-521437">
              <a:buFont typeface="Arial" pitchFamily="34" charset="0"/>
              <a:buChar char="•"/>
            </a:pPr>
            <a:r>
              <a:rPr lang="en-GB" dirty="0"/>
              <a:t>What can </a:t>
            </a:r>
            <a:r>
              <a:rPr lang="en-GB" dirty="0" smtClean="0"/>
              <a:t>you </a:t>
            </a:r>
            <a:r>
              <a:rPr lang="en-GB" dirty="0"/>
              <a:t>do about it?</a:t>
            </a:r>
          </a:p>
          <a:p>
            <a:pPr marL="521437" indent="-521437">
              <a:buFont typeface="Arial" pitchFamily="34" charset="0"/>
              <a:buChar char="•"/>
            </a:pPr>
            <a:r>
              <a:rPr lang="en-GB" dirty="0"/>
              <a:t>How do you do it?</a:t>
            </a:r>
          </a:p>
          <a:p>
            <a:pPr marL="521437" indent="-521437">
              <a:buFont typeface="Arial" pitchFamily="34" charset="0"/>
              <a:buChar char="•"/>
            </a:pPr>
            <a:r>
              <a:rPr lang="en-GB" dirty="0"/>
              <a:t>What are the barriers?</a:t>
            </a:r>
          </a:p>
          <a:p>
            <a:pPr marL="521437" indent="-521437">
              <a:buFont typeface="Arial" pitchFamily="34" charset="0"/>
              <a:buChar char="•"/>
            </a:pPr>
            <a:r>
              <a:rPr lang="en-GB" dirty="0"/>
              <a:t>Discussion</a:t>
            </a: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1712325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57213" y="519113"/>
            <a:ext cx="7046912" cy="762000"/>
          </a:xfrm>
        </p:spPr>
        <p:txBody>
          <a:bodyPr/>
          <a:lstStyle/>
          <a:p>
            <a:r>
              <a:rPr lang="en-GB" sz="4000" dirty="0"/>
              <a:t>Providing Advice</a:t>
            </a:r>
          </a:p>
        </p:txBody>
      </p:sp>
      <p:sp>
        <p:nvSpPr>
          <p:cNvPr id="6" name="Content Placeholder 2"/>
          <p:cNvSpPr>
            <a:spLocks noGrp="1"/>
          </p:cNvSpPr>
          <p:nvPr>
            <p:ph idx="1"/>
          </p:nvPr>
        </p:nvSpPr>
        <p:spPr bwMode="auto">
          <a:xfrm>
            <a:off x="519783" y="1405161"/>
            <a:ext cx="9293225" cy="4929187"/>
          </a:xfrm>
          <a:noFill/>
          <a:ln>
            <a:miter lim="800000"/>
            <a:headEnd/>
            <a:tailEnd/>
          </a:ln>
        </p:spPr>
        <p:txBody>
          <a:bodyPr vert="horz" wrap="square" lIns="91428" tIns="45715" rIns="91428" bIns="45715" numCol="1" anchor="t" anchorCtr="0" compatLnSpc="1">
            <a:prstTxWarp prst="textNoShape">
              <a:avLst/>
            </a:prstTxWarp>
          </a:bodyPr>
          <a:lstStyle/>
          <a:p>
            <a:r>
              <a:rPr lang="en-GB" sz="2900" dirty="0"/>
              <a:t>Advice giving from </a:t>
            </a:r>
            <a:r>
              <a:rPr lang="en-GB" sz="2900" dirty="0" smtClean="0"/>
              <a:t>professionals </a:t>
            </a:r>
            <a:r>
              <a:rPr lang="en-GB" sz="2900" dirty="0"/>
              <a:t>is important but how it is “given” is even more crucial</a:t>
            </a:r>
          </a:p>
          <a:p>
            <a:endParaRPr lang="en-GB" sz="1400" dirty="0"/>
          </a:p>
          <a:p>
            <a:r>
              <a:rPr lang="en-GB" sz="2900" dirty="0"/>
              <a:t>Ask</a:t>
            </a:r>
          </a:p>
          <a:p>
            <a:pPr lvl="1"/>
            <a:r>
              <a:rPr lang="en-GB" sz="2400" i="1" dirty="0">
                <a:solidFill>
                  <a:srgbClr val="0000FF"/>
                </a:solidFill>
              </a:rPr>
              <a:t>What do you think about how </a:t>
            </a:r>
            <a:r>
              <a:rPr lang="en-GB" sz="2400" i="1" dirty="0" smtClean="0">
                <a:solidFill>
                  <a:srgbClr val="0000FF"/>
                </a:solidFill>
              </a:rPr>
              <a:t>your drinking </a:t>
            </a:r>
            <a:r>
              <a:rPr lang="en-GB" sz="2400" i="1" dirty="0">
                <a:solidFill>
                  <a:srgbClr val="0000FF"/>
                </a:solidFill>
              </a:rPr>
              <a:t>is affecting your health?</a:t>
            </a:r>
          </a:p>
          <a:p>
            <a:pPr lvl="1"/>
            <a:r>
              <a:rPr lang="en-GB" sz="2400" i="1" dirty="0">
                <a:solidFill>
                  <a:srgbClr val="0000FF"/>
                </a:solidFill>
              </a:rPr>
              <a:t>What do you already know about drinking and health?</a:t>
            </a:r>
          </a:p>
          <a:p>
            <a:pPr lvl="1"/>
            <a:r>
              <a:rPr lang="en-GB" sz="2400" i="1" dirty="0">
                <a:solidFill>
                  <a:srgbClr val="0000FF"/>
                </a:solidFill>
              </a:rPr>
              <a:t>Would you like more information about....?</a:t>
            </a:r>
          </a:p>
        </p:txBody>
      </p:sp>
      <p:pic>
        <p:nvPicPr>
          <p:cNvPr id="7" name="Picture 2" descr="C:\Users\Ca123833\AppData\Local\Microsoft\Windows\Temporary Internet Files\Content.IE5\MXYD81EG\934579[1].jpg"/>
          <p:cNvPicPr>
            <a:picLocks noChangeAspect="1" noChangeArrowheads="1"/>
          </p:cNvPicPr>
          <p:nvPr/>
        </p:nvPicPr>
        <p:blipFill>
          <a:blip r:embed="rId2" cstate="print"/>
          <a:srcRect/>
          <a:stretch>
            <a:fillRect/>
          </a:stretch>
        </p:blipFill>
        <p:spPr bwMode="auto">
          <a:xfrm>
            <a:off x="8172791" y="4717529"/>
            <a:ext cx="2515847" cy="1819796"/>
          </a:xfrm>
          <a:prstGeom prst="rect">
            <a:avLst/>
          </a:prstGeom>
          <a:noFill/>
        </p:spPr>
      </p:pic>
      <p:sp>
        <p:nvSpPr>
          <p:cNvPr id="8" name="Rounded Rectangle 7"/>
          <p:cNvSpPr/>
          <p:nvPr/>
        </p:nvSpPr>
        <p:spPr bwMode="auto">
          <a:xfrm>
            <a:off x="178054" y="1405161"/>
            <a:ext cx="10369152" cy="4968552"/>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9" name="Rectangle 8"/>
          <p:cNvSpPr/>
          <p:nvPr/>
        </p:nvSpPr>
        <p:spPr>
          <a:xfrm>
            <a:off x="0" y="181025"/>
            <a:ext cx="10688638" cy="523220"/>
          </a:xfrm>
          <a:prstGeom prst="rect">
            <a:avLst/>
          </a:prstGeom>
        </p:spPr>
        <p:txBody>
          <a:bodyPr wrap="square">
            <a:spAutoFit/>
          </a:bodyPr>
          <a:lstStyle/>
          <a:p>
            <a:pPr lvl="0" algn="ctr" defTabSz="1042988" eaLnBrk="1" hangingPunct="1">
              <a:defRPr/>
            </a:pPr>
            <a:r>
              <a:rPr lang="en-GB" sz="2800" b="1" dirty="0" smtClean="0">
                <a:solidFill>
                  <a:srgbClr val="BBE0E3"/>
                </a:solidFill>
                <a:latin typeface="+mj-lt"/>
                <a:ea typeface="+mj-ea"/>
                <a:cs typeface="+mj-cs"/>
              </a:rPr>
              <a:t>Alcohol Brief Intervention (ABI) Pathway</a:t>
            </a:r>
            <a:endParaRPr lang="en-GB" sz="2800" b="1" dirty="0">
              <a:solidFill>
                <a:srgbClr val="BBE0E3"/>
              </a:solidFill>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838201" y="709613"/>
            <a:ext cx="7046912" cy="762000"/>
          </a:xfrm>
        </p:spPr>
        <p:txBody>
          <a:bodyPr/>
          <a:lstStyle/>
          <a:p>
            <a:r>
              <a:rPr lang="en-GB" sz="4000" dirty="0"/>
              <a:t>Open Questions</a:t>
            </a:r>
          </a:p>
        </p:txBody>
      </p:sp>
      <p:sp>
        <p:nvSpPr>
          <p:cNvPr id="36867" name="Content Placeholder 2"/>
          <p:cNvSpPr>
            <a:spLocks noGrp="1"/>
          </p:cNvSpPr>
          <p:nvPr>
            <p:ph idx="1"/>
          </p:nvPr>
        </p:nvSpPr>
        <p:spPr bwMode="auto">
          <a:xfrm>
            <a:off x="807815" y="1549177"/>
            <a:ext cx="9085262" cy="3929063"/>
          </a:xfrm>
          <a:noFill/>
          <a:ln>
            <a:miter lim="800000"/>
            <a:headEnd/>
            <a:tailEnd/>
          </a:ln>
        </p:spPr>
        <p:txBody>
          <a:bodyPr vert="horz" wrap="square" lIns="91428" tIns="45715" rIns="91428" bIns="45715" numCol="1" anchor="t" anchorCtr="0" compatLnSpc="1">
            <a:prstTxWarp prst="textNoShape">
              <a:avLst/>
            </a:prstTxWarp>
          </a:bodyPr>
          <a:lstStyle/>
          <a:p>
            <a:r>
              <a:rPr lang="en-GB" sz="2900" dirty="0"/>
              <a:t>Closed questions lead to a  yes-no response . Open questions will give you more information.</a:t>
            </a:r>
          </a:p>
          <a:p>
            <a:pPr lvl="1"/>
            <a:r>
              <a:rPr lang="en-GB" sz="2400" i="1" dirty="0">
                <a:solidFill>
                  <a:srgbClr val="0000FF"/>
                </a:solidFill>
              </a:rPr>
              <a:t>How do you feel about your </a:t>
            </a:r>
            <a:r>
              <a:rPr lang="en-GB" sz="2400" i="1" dirty="0" smtClean="0">
                <a:solidFill>
                  <a:srgbClr val="0000FF"/>
                </a:solidFill>
              </a:rPr>
              <a:t>drinking?</a:t>
            </a:r>
            <a:endParaRPr lang="en-GB" sz="2400" i="1" dirty="0">
              <a:solidFill>
                <a:srgbClr val="0000FF"/>
              </a:solidFill>
            </a:endParaRPr>
          </a:p>
          <a:p>
            <a:pPr lvl="1"/>
            <a:r>
              <a:rPr lang="en-GB" sz="2400" i="1" dirty="0">
                <a:solidFill>
                  <a:srgbClr val="0000FF"/>
                </a:solidFill>
              </a:rPr>
              <a:t>What could you change to make your </a:t>
            </a:r>
            <a:r>
              <a:rPr lang="en-GB" sz="2400" i="1" dirty="0" smtClean="0">
                <a:solidFill>
                  <a:srgbClr val="0000FF"/>
                </a:solidFill>
              </a:rPr>
              <a:t>drinking? </a:t>
            </a:r>
            <a:endParaRPr lang="en-GB" sz="2400" i="1" dirty="0">
              <a:solidFill>
                <a:srgbClr val="0000FF"/>
              </a:solidFill>
            </a:endParaRPr>
          </a:p>
          <a:p>
            <a:pPr lvl="1"/>
            <a:r>
              <a:rPr lang="en-GB" sz="2400" i="1" dirty="0">
                <a:solidFill>
                  <a:srgbClr val="0000FF"/>
                </a:solidFill>
              </a:rPr>
              <a:t>What are the things you like and don’t like about...........?</a:t>
            </a:r>
          </a:p>
        </p:txBody>
      </p:sp>
      <p:sp>
        <p:nvSpPr>
          <p:cNvPr id="5" name="Rounded Rectangle 4"/>
          <p:cNvSpPr/>
          <p:nvPr/>
        </p:nvSpPr>
        <p:spPr bwMode="auto">
          <a:xfrm>
            <a:off x="231751" y="1405161"/>
            <a:ext cx="10297145" cy="3600400"/>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6" name="Rectangle 5"/>
          <p:cNvSpPr/>
          <p:nvPr/>
        </p:nvSpPr>
        <p:spPr>
          <a:xfrm>
            <a:off x="0" y="181025"/>
            <a:ext cx="10688638" cy="523220"/>
          </a:xfrm>
          <a:prstGeom prst="rect">
            <a:avLst/>
          </a:prstGeom>
        </p:spPr>
        <p:txBody>
          <a:bodyPr wrap="square">
            <a:spAutoFit/>
          </a:bodyPr>
          <a:lstStyle/>
          <a:p>
            <a:pPr lvl="0" algn="ctr" defTabSz="1042988" eaLnBrk="1" hangingPunct="1">
              <a:defRPr/>
            </a:pPr>
            <a:r>
              <a:rPr lang="en-GB" sz="2800" b="1" dirty="0" smtClean="0">
                <a:solidFill>
                  <a:srgbClr val="BBE0E3"/>
                </a:solidFill>
                <a:latin typeface="+mj-lt"/>
                <a:ea typeface="+mj-ea"/>
                <a:cs typeface="+mj-cs"/>
              </a:rPr>
              <a:t>Alcohol Brief Intervention (ABI) Pathway</a:t>
            </a:r>
            <a:endParaRPr lang="en-GB" sz="2800" b="1" dirty="0">
              <a:solidFill>
                <a:srgbClr val="BBE0E3"/>
              </a:solidFill>
              <a:latin typeface="+mj-lt"/>
              <a:ea typeface="+mj-ea"/>
              <a:cs typeface="+mj-cs"/>
            </a:endParaRPr>
          </a:p>
        </p:txBody>
      </p:sp>
      <p:pic>
        <p:nvPicPr>
          <p:cNvPr id="9219" name="Picture 3" descr="C:\Users\Ca123833\AppData\Local\Microsoft\Windows\Temporary Internet Files\Content.IE5\7C8ZJFY7\dbcf16b5932e14b8f5f7981db13094f9_f1c3379_image_lead_glasses-alcohol[1].jpg"/>
          <p:cNvPicPr>
            <a:picLocks noChangeAspect="1" noChangeArrowheads="1"/>
          </p:cNvPicPr>
          <p:nvPr/>
        </p:nvPicPr>
        <p:blipFill>
          <a:blip r:embed="rId2" cstate="print"/>
          <a:srcRect/>
          <a:stretch>
            <a:fillRect/>
          </a:stretch>
        </p:blipFill>
        <p:spPr bwMode="auto">
          <a:xfrm>
            <a:off x="7864599" y="4573513"/>
            <a:ext cx="2824039" cy="1887262"/>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519783" y="397049"/>
            <a:ext cx="9007474" cy="762000"/>
          </a:xfrm>
        </p:spPr>
        <p:txBody>
          <a:bodyPr rtlCol="0">
            <a:normAutofit fontScale="90000"/>
          </a:bodyPr>
          <a:lstStyle/>
          <a:p>
            <a:pPr>
              <a:defRPr/>
            </a:pPr>
            <a:r>
              <a:rPr lang="en-GB" dirty="0" smtClean="0"/>
              <a:t>Expressing Empathy </a:t>
            </a:r>
          </a:p>
        </p:txBody>
      </p:sp>
      <p:sp>
        <p:nvSpPr>
          <p:cNvPr id="37891" name="Content Placeholder 2"/>
          <p:cNvSpPr>
            <a:spLocks noGrp="1"/>
          </p:cNvSpPr>
          <p:nvPr>
            <p:ph idx="1"/>
          </p:nvPr>
        </p:nvSpPr>
        <p:spPr bwMode="auto">
          <a:xfrm>
            <a:off x="447775" y="1117129"/>
            <a:ext cx="9085263" cy="3835400"/>
          </a:xfrm>
          <a:noFill/>
          <a:ln>
            <a:miter lim="800000"/>
            <a:headEnd/>
            <a:tailEnd/>
          </a:ln>
        </p:spPr>
        <p:txBody>
          <a:bodyPr vert="horz" wrap="square" lIns="91428" tIns="45715" rIns="91428" bIns="45715" numCol="1" anchor="t" anchorCtr="0" compatLnSpc="1">
            <a:prstTxWarp prst="textNoShape">
              <a:avLst/>
            </a:prstTxWarp>
          </a:bodyPr>
          <a:lstStyle/>
          <a:p>
            <a:r>
              <a:rPr lang="en-GB" sz="2900" dirty="0"/>
              <a:t>Empathy is not</a:t>
            </a:r>
            <a:r>
              <a:rPr lang="en-GB" sz="2900" b="1" dirty="0"/>
              <a:t> </a:t>
            </a:r>
            <a:r>
              <a:rPr lang="en-GB" sz="2900" dirty="0"/>
              <a:t>sympathy, pity, warmth, acceptance or identification.</a:t>
            </a:r>
          </a:p>
          <a:p>
            <a:endParaRPr lang="en-GB" sz="2100" dirty="0"/>
          </a:p>
          <a:p>
            <a:r>
              <a:rPr lang="en-GB" sz="2900" b="1" dirty="0"/>
              <a:t>Empathy is showing an active interest in and effort to see the world through their eyes</a:t>
            </a:r>
          </a:p>
          <a:p>
            <a:pPr lvl="1"/>
            <a:r>
              <a:rPr lang="en-GB" sz="2900" dirty="0"/>
              <a:t>Explore opinions and ideas about the behaviour </a:t>
            </a:r>
          </a:p>
          <a:p>
            <a:pPr lvl="1"/>
            <a:r>
              <a:rPr lang="en-GB" sz="2900" dirty="0"/>
              <a:t>Accurate reflection</a:t>
            </a:r>
          </a:p>
        </p:txBody>
      </p:sp>
      <p:pic>
        <p:nvPicPr>
          <p:cNvPr id="10242" name="Picture 2" descr="C:\Users\Ca123833\AppData\Local\Microsoft\Windows\Temporary Internet Files\Content.IE5\7SOZFQGP\people-talking_thumb2[1].jpg"/>
          <p:cNvPicPr>
            <a:picLocks noChangeAspect="1" noChangeArrowheads="1"/>
          </p:cNvPicPr>
          <p:nvPr/>
        </p:nvPicPr>
        <p:blipFill>
          <a:blip r:embed="rId3" cstate="print"/>
          <a:srcRect/>
          <a:stretch>
            <a:fillRect/>
          </a:stretch>
        </p:blipFill>
        <p:spPr bwMode="auto">
          <a:xfrm>
            <a:off x="7360542" y="4429497"/>
            <a:ext cx="3328095" cy="2024261"/>
          </a:xfrm>
          <a:prstGeom prst="rect">
            <a:avLst/>
          </a:prstGeom>
          <a:noFill/>
        </p:spPr>
      </p:pic>
      <p:sp>
        <p:nvSpPr>
          <p:cNvPr id="5" name="Rounded Rectangle 4"/>
          <p:cNvSpPr/>
          <p:nvPr/>
        </p:nvSpPr>
        <p:spPr bwMode="auto">
          <a:xfrm>
            <a:off x="159743" y="1117129"/>
            <a:ext cx="10369152" cy="5328592"/>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6" name="Rectangle 5"/>
          <p:cNvSpPr/>
          <p:nvPr/>
        </p:nvSpPr>
        <p:spPr>
          <a:xfrm>
            <a:off x="0" y="0"/>
            <a:ext cx="10688638" cy="523220"/>
          </a:xfrm>
          <a:prstGeom prst="rect">
            <a:avLst/>
          </a:prstGeom>
        </p:spPr>
        <p:txBody>
          <a:bodyPr wrap="square">
            <a:spAutoFit/>
          </a:bodyPr>
          <a:lstStyle/>
          <a:p>
            <a:pPr lvl="0" algn="ctr" defTabSz="1042988" eaLnBrk="1" hangingPunct="1">
              <a:defRPr/>
            </a:pPr>
            <a:r>
              <a:rPr lang="en-GB" sz="2800" b="1" dirty="0" smtClean="0">
                <a:solidFill>
                  <a:srgbClr val="BBE0E3"/>
                </a:solidFill>
                <a:latin typeface="+mj-lt"/>
                <a:ea typeface="+mj-ea"/>
                <a:cs typeface="+mj-cs"/>
              </a:rPr>
              <a:t>Alcohol Brief Intervention (ABI) Pathway</a:t>
            </a:r>
            <a:endParaRPr lang="en-GB" sz="2800" b="1" dirty="0">
              <a:solidFill>
                <a:srgbClr val="BBE0E3"/>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C:\Users\Ca123833\AppData\Local\Microsoft\Windows\Temporary Internet Files\Content.IE5\YV3R65Z9\ventureneer-listening[1].jpg"/>
          <p:cNvPicPr>
            <a:picLocks noChangeAspect="1" noChangeArrowheads="1"/>
          </p:cNvPicPr>
          <p:nvPr/>
        </p:nvPicPr>
        <p:blipFill>
          <a:blip r:embed="rId3" cstate="print"/>
          <a:srcRect/>
          <a:stretch>
            <a:fillRect/>
          </a:stretch>
        </p:blipFill>
        <p:spPr bwMode="auto">
          <a:xfrm>
            <a:off x="7248575" y="1981225"/>
            <a:ext cx="2736304" cy="2736304"/>
          </a:xfrm>
          <a:prstGeom prst="rect">
            <a:avLst/>
          </a:prstGeom>
          <a:noFill/>
        </p:spPr>
      </p:pic>
      <p:sp>
        <p:nvSpPr>
          <p:cNvPr id="38914" name="Title 1"/>
          <p:cNvSpPr>
            <a:spLocks noGrp="1"/>
          </p:cNvSpPr>
          <p:nvPr>
            <p:ph type="title"/>
          </p:nvPr>
        </p:nvSpPr>
        <p:spPr>
          <a:xfrm>
            <a:off x="807815" y="541065"/>
            <a:ext cx="8250238" cy="762000"/>
          </a:xfrm>
        </p:spPr>
        <p:txBody>
          <a:bodyPr/>
          <a:lstStyle/>
          <a:p>
            <a:r>
              <a:rPr lang="en-GB" sz="4000" dirty="0"/>
              <a:t>Reflective Listening</a:t>
            </a:r>
          </a:p>
        </p:txBody>
      </p:sp>
      <p:sp>
        <p:nvSpPr>
          <p:cNvPr id="38915" name="Content Placeholder 2"/>
          <p:cNvSpPr>
            <a:spLocks noGrp="1"/>
          </p:cNvSpPr>
          <p:nvPr>
            <p:ph idx="1"/>
          </p:nvPr>
        </p:nvSpPr>
        <p:spPr bwMode="auto">
          <a:xfrm>
            <a:off x="663799" y="1189137"/>
            <a:ext cx="9217025" cy="5429250"/>
          </a:xfrm>
          <a:noFill/>
          <a:ln>
            <a:miter lim="800000"/>
            <a:headEnd/>
            <a:tailEnd/>
          </a:ln>
        </p:spPr>
        <p:txBody>
          <a:bodyPr vert="horz" wrap="square" lIns="91428" tIns="45715" rIns="91428" bIns="45715" numCol="1" anchor="t" anchorCtr="0" compatLnSpc="1">
            <a:prstTxWarp prst="textNoShape">
              <a:avLst/>
            </a:prstTxWarp>
          </a:bodyPr>
          <a:lstStyle/>
          <a:p>
            <a:r>
              <a:rPr lang="en-GB" sz="2900" dirty="0"/>
              <a:t>Listening well and reflecting back what you’ve heard helps to clarify information and leads to greater exploration.</a:t>
            </a:r>
          </a:p>
          <a:p>
            <a:pPr lvl="1"/>
            <a:r>
              <a:rPr lang="en-GB" sz="2400" i="1" dirty="0">
                <a:solidFill>
                  <a:srgbClr val="0000FF"/>
                </a:solidFill>
              </a:rPr>
              <a:t>“So what you’re saying is...” </a:t>
            </a:r>
          </a:p>
          <a:p>
            <a:pPr lvl="1"/>
            <a:r>
              <a:rPr lang="en-GB" sz="2400" i="1" dirty="0">
                <a:solidFill>
                  <a:srgbClr val="0000FF"/>
                </a:solidFill>
              </a:rPr>
              <a:t>“Can I just check...”</a:t>
            </a:r>
          </a:p>
          <a:p>
            <a:pPr lvl="1"/>
            <a:endParaRPr lang="en-GB" sz="1300" dirty="0"/>
          </a:p>
          <a:p>
            <a:r>
              <a:rPr lang="en-GB" sz="2900" dirty="0"/>
              <a:t>Summarising</a:t>
            </a:r>
          </a:p>
          <a:p>
            <a:pPr>
              <a:buFontTx/>
              <a:buNone/>
            </a:pPr>
            <a:endParaRPr lang="en-GB" sz="1300" dirty="0"/>
          </a:p>
          <a:p>
            <a:r>
              <a:rPr lang="en-GB" sz="2900" dirty="0"/>
              <a:t>Choosing what you reflect back can make a difference:</a:t>
            </a:r>
          </a:p>
          <a:p>
            <a:pPr lvl="1"/>
            <a:r>
              <a:rPr lang="en-GB" sz="2400" dirty="0"/>
              <a:t>Affirm and emphasise previous successes and change talk</a:t>
            </a:r>
          </a:p>
          <a:p>
            <a:endParaRPr lang="en-GB" dirty="0" smtClean="0"/>
          </a:p>
          <a:p>
            <a:pPr lvl="2">
              <a:buFontTx/>
              <a:buNone/>
            </a:pPr>
            <a:endParaRPr lang="en-GB" sz="1400" dirty="0"/>
          </a:p>
        </p:txBody>
      </p:sp>
      <p:sp>
        <p:nvSpPr>
          <p:cNvPr id="5" name="Rounded Rectangle 4"/>
          <p:cNvSpPr/>
          <p:nvPr/>
        </p:nvSpPr>
        <p:spPr bwMode="auto">
          <a:xfrm>
            <a:off x="159743" y="1189137"/>
            <a:ext cx="10369152" cy="5256584"/>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6" name="Rectangle 5"/>
          <p:cNvSpPr/>
          <p:nvPr/>
        </p:nvSpPr>
        <p:spPr>
          <a:xfrm>
            <a:off x="0" y="181025"/>
            <a:ext cx="10688638" cy="523220"/>
          </a:xfrm>
          <a:prstGeom prst="rect">
            <a:avLst/>
          </a:prstGeom>
        </p:spPr>
        <p:txBody>
          <a:bodyPr wrap="square">
            <a:spAutoFit/>
          </a:bodyPr>
          <a:lstStyle/>
          <a:p>
            <a:pPr lvl="0" algn="ctr" defTabSz="1042988" eaLnBrk="1" hangingPunct="1">
              <a:defRPr/>
            </a:pPr>
            <a:r>
              <a:rPr lang="en-GB" sz="2800" b="1" dirty="0" smtClean="0">
                <a:solidFill>
                  <a:srgbClr val="BBE0E3"/>
                </a:solidFill>
                <a:latin typeface="+mj-lt"/>
                <a:ea typeface="+mj-ea"/>
                <a:cs typeface="+mj-cs"/>
              </a:rPr>
              <a:t>Alcohol Brief Intervention (ABI) Pathway</a:t>
            </a:r>
            <a:endParaRPr lang="en-GB" sz="2800" b="1" dirty="0">
              <a:solidFill>
                <a:srgbClr val="BBE0E3"/>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10688638" cy="6445721"/>
            <a:chOff x="0" y="0"/>
            <a:chExt cx="10688638" cy="6445721"/>
          </a:xfrm>
        </p:grpSpPr>
        <p:sp>
          <p:nvSpPr>
            <p:cNvPr id="6" name="Rectangle 2"/>
            <p:cNvSpPr txBox="1">
              <a:spLocks noChangeArrowheads="1"/>
            </p:cNvSpPr>
            <p:nvPr/>
          </p:nvSpPr>
          <p:spPr>
            <a:xfrm>
              <a:off x="808038" y="396875"/>
              <a:ext cx="9429750" cy="762000"/>
            </a:xfrm>
            <a:prstGeom prst="rect">
              <a:avLst/>
            </a:prstGeom>
          </p:spPr>
          <p:txBody>
            <a:bodyPr lIns="91428" tIns="45715" rIns="91428" bIns="45715"/>
            <a:lstStyle/>
            <a:p>
              <a:pPr defTabSz="1042860">
                <a:defRPr/>
              </a:pPr>
              <a:r>
                <a:rPr lang="en-GB" sz="4000" kern="0" dirty="0">
                  <a:solidFill>
                    <a:srgbClr val="423F74"/>
                  </a:solidFill>
                  <a:latin typeface="+mj-lt"/>
                  <a:ea typeface="+mj-ea"/>
                  <a:cs typeface="+mj-cs"/>
                </a:rPr>
                <a:t>Shaping and Agreeing Goals</a:t>
              </a:r>
            </a:p>
          </p:txBody>
        </p:sp>
        <p:pic>
          <p:nvPicPr>
            <p:cNvPr id="7" name="Picture 2" descr="C:\Users\Ca123833\AppData\Local\Microsoft\Windows\Temporary Internet Files\Content.IE5\8ADSU31Q\goal-blocks-image-sm2[1].jpg"/>
            <p:cNvPicPr>
              <a:picLocks noChangeAspect="1" noChangeArrowheads="1"/>
            </p:cNvPicPr>
            <p:nvPr/>
          </p:nvPicPr>
          <p:blipFill>
            <a:blip r:embed="rId2" cstate="print">
              <a:lum bright="70000" contrast="-70000"/>
            </a:blip>
            <a:srcRect/>
            <a:stretch>
              <a:fillRect/>
            </a:stretch>
          </p:blipFill>
          <p:spPr bwMode="auto">
            <a:xfrm>
              <a:off x="6869510" y="1693193"/>
              <a:ext cx="3819128" cy="2864346"/>
            </a:xfrm>
            <a:prstGeom prst="rect">
              <a:avLst/>
            </a:prstGeom>
            <a:noFill/>
          </p:spPr>
        </p:pic>
        <p:sp>
          <p:nvSpPr>
            <p:cNvPr id="8" name="Rectangle 3"/>
            <p:cNvSpPr txBox="1">
              <a:spLocks noChangeArrowheads="1"/>
            </p:cNvSpPr>
            <p:nvPr/>
          </p:nvSpPr>
          <p:spPr>
            <a:xfrm>
              <a:off x="591791" y="1333153"/>
              <a:ext cx="9507536" cy="4905375"/>
            </a:xfrm>
            <a:prstGeom prst="rect">
              <a:avLst/>
            </a:prstGeom>
          </p:spPr>
          <p:txBody>
            <a:bodyPr lIns="91428" tIns="45715" rIns="91428" bIns="45715"/>
            <a:lstStyle/>
            <a:p>
              <a:pPr marL="390476" indent="-390476" defTabSz="1042860">
                <a:spcBef>
                  <a:spcPct val="20000"/>
                </a:spcBef>
                <a:buFontTx/>
                <a:buChar char="•"/>
                <a:defRPr/>
              </a:pPr>
              <a:r>
                <a:rPr lang="en-GB" sz="3200" kern="0" dirty="0"/>
                <a:t>Capitalise and build on the </a:t>
              </a:r>
              <a:r>
                <a:rPr lang="en-GB" sz="3200" kern="0" dirty="0" smtClean="0"/>
                <a:t>persons </a:t>
              </a:r>
              <a:r>
                <a:rPr lang="en-GB" sz="3200" kern="0" dirty="0"/>
                <a:t>suggestions for change</a:t>
              </a:r>
            </a:p>
            <a:p>
              <a:pPr marL="390476" indent="-390476" defTabSz="1042860">
                <a:spcBef>
                  <a:spcPct val="20000"/>
                </a:spcBef>
                <a:buFontTx/>
                <a:buChar char="•"/>
                <a:defRPr/>
              </a:pPr>
              <a:endParaRPr lang="en-GB" sz="1050" kern="0" dirty="0"/>
            </a:p>
            <a:p>
              <a:pPr marL="390476" indent="-390476" defTabSz="1042860">
                <a:spcBef>
                  <a:spcPct val="20000"/>
                </a:spcBef>
                <a:buFontTx/>
                <a:buChar char="•"/>
                <a:defRPr/>
              </a:pPr>
              <a:r>
                <a:rPr lang="en-GB" sz="3200" kern="0" dirty="0"/>
                <a:t>Agree what they will do</a:t>
              </a:r>
            </a:p>
            <a:p>
              <a:pPr marL="390476" indent="-390476" defTabSz="1042860">
                <a:spcBef>
                  <a:spcPct val="20000"/>
                </a:spcBef>
                <a:buFontTx/>
                <a:buChar char="•"/>
                <a:defRPr/>
              </a:pPr>
              <a:endParaRPr lang="en-GB" sz="1050" kern="0" dirty="0"/>
            </a:p>
            <a:p>
              <a:pPr marL="390476" indent="-390476" defTabSz="1042860">
                <a:spcBef>
                  <a:spcPct val="20000"/>
                </a:spcBef>
                <a:buFontTx/>
                <a:buChar char="•"/>
                <a:defRPr/>
              </a:pPr>
              <a:r>
                <a:rPr lang="en-GB" sz="3200" kern="0" dirty="0"/>
                <a:t>Include referral to services</a:t>
              </a:r>
            </a:p>
            <a:p>
              <a:pPr marL="390476" indent="-390476" defTabSz="1042860">
                <a:spcBef>
                  <a:spcPct val="20000"/>
                </a:spcBef>
                <a:buFontTx/>
                <a:buChar char="•"/>
                <a:defRPr/>
              </a:pPr>
              <a:endParaRPr lang="en-GB" sz="1050" kern="0" dirty="0"/>
            </a:p>
            <a:p>
              <a:pPr marL="390476" indent="-390476" defTabSz="1042860">
                <a:spcBef>
                  <a:spcPct val="20000"/>
                </a:spcBef>
                <a:buFontTx/>
                <a:buChar char="•"/>
                <a:defRPr/>
              </a:pPr>
              <a:r>
                <a:rPr lang="en-GB" sz="3200" kern="0" dirty="0"/>
                <a:t>Follow up; telling them you are interested in finding out how they got on will support their behaviour change</a:t>
              </a:r>
            </a:p>
          </p:txBody>
        </p:sp>
        <p:sp>
          <p:nvSpPr>
            <p:cNvPr id="9" name="Rounded Rectangle 8"/>
            <p:cNvSpPr/>
            <p:nvPr/>
          </p:nvSpPr>
          <p:spPr bwMode="auto">
            <a:xfrm>
              <a:off x="159743" y="1261145"/>
              <a:ext cx="10369152" cy="5184576"/>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10" name="Rectangle 9"/>
            <p:cNvSpPr/>
            <p:nvPr/>
          </p:nvSpPr>
          <p:spPr>
            <a:xfrm>
              <a:off x="0" y="0"/>
              <a:ext cx="10688638" cy="523220"/>
            </a:xfrm>
            <a:prstGeom prst="rect">
              <a:avLst/>
            </a:prstGeom>
          </p:spPr>
          <p:txBody>
            <a:bodyPr wrap="square">
              <a:spAutoFit/>
            </a:bodyPr>
            <a:lstStyle/>
            <a:p>
              <a:pPr lvl="0" algn="ctr" defTabSz="1042988" eaLnBrk="1" hangingPunct="1">
                <a:defRPr/>
              </a:pPr>
              <a:r>
                <a:rPr lang="en-GB" sz="2800" b="1" dirty="0" smtClean="0">
                  <a:solidFill>
                    <a:srgbClr val="BBE0E3"/>
                  </a:solidFill>
                  <a:latin typeface="+mj-lt"/>
                  <a:ea typeface="+mj-ea"/>
                  <a:cs typeface="+mj-cs"/>
                </a:rPr>
                <a:t>Alcohol Brief Intervention (ABI) Pathway</a:t>
              </a:r>
              <a:endParaRPr lang="en-GB" sz="2800" b="1" dirty="0">
                <a:solidFill>
                  <a:srgbClr val="BBE0E3"/>
                </a:solidFill>
                <a:latin typeface="+mj-lt"/>
                <a:ea typeface="+mj-ea"/>
                <a:cs typeface="+mj-cs"/>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200783" y="209525"/>
            <a:ext cx="10487855" cy="6286544"/>
            <a:chOff x="200783" y="209525"/>
            <a:chExt cx="10487855" cy="6286544"/>
          </a:xfrm>
        </p:grpSpPr>
        <p:sp>
          <p:nvSpPr>
            <p:cNvPr id="3" name="Title 1"/>
            <p:cNvSpPr txBox="1">
              <a:spLocks/>
            </p:cNvSpPr>
            <p:nvPr/>
          </p:nvSpPr>
          <p:spPr>
            <a:xfrm>
              <a:off x="272221" y="209525"/>
              <a:ext cx="10215634"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423F74"/>
                  </a:solidFill>
                  <a:effectLst/>
                  <a:uLnTx/>
                  <a:uFillTx/>
                  <a:latin typeface="+mj-lt"/>
                  <a:ea typeface="+mj-ea"/>
                  <a:cs typeface="+mj-cs"/>
                </a:rPr>
                <a:t>Alcohol Brief</a:t>
              </a:r>
              <a:r>
                <a:rPr kumimoji="0" lang="en-GB" sz="3200" b="0" i="0" u="none" strike="noStrike" kern="0" cap="none" spc="0" normalizeH="0" noProof="0" dirty="0" smtClean="0">
                  <a:ln>
                    <a:noFill/>
                  </a:ln>
                  <a:solidFill>
                    <a:srgbClr val="423F74"/>
                  </a:solidFill>
                  <a:effectLst/>
                  <a:uLnTx/>
                  <a:uFillTx/>
                  <a:latin typeface="+mj-lt"/>
                  <a:ea typeface="+mj-ea"/>
                  <a:cs typeface="+mj-cs"/>
                </a:rPr>
                <a:t> Intervention (ABI) Pathway</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grpSp>
          <p:nvGrpSpPr>
            <p:cNvPr id="5" name="Group 34"/>
            <p:cNvGrpSpPr/>
            <p:nvPr/>
          </p:nvGrpSpPr>
          <p:grpSpPr>
            <a:xfrm>
              <a:off x="343659" y="781029"/>
              <a:ext cx="10344979" cy="5536170"/>
              <a:chOff x="1284050" y="1179497"/>
              <a:chExt cx="9506089" cy="5106321"/>
            </a:xfrm>
          </p:grpSpPr>
          <p:sp>
            <p:nvSpPr>
              <p:cNvPr id="4" name="Rounded Rectangle 8"/>
              <p:cNvSpPr>
                <a:spLocks noChangeArrowheads="1"/>
              </p:cNvSpPr>
              <p:nvPr/>
            </p:nvSpPr>
            <p:spPr bwMode="auto">
              <a:xfrm>
                <a:off x="2807493" y="215104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6" name="Rounded Rectangle 4"/>
              <p:cNvSpPr>
                <a:spLocks noChangeArrowheads="1"/>
              </p:cNvSpPr>
              <p:nvPr/>
            </p:nvSpPr>
            <p:spPr bwMode="auto">
              <a:xfrm>
                <a:off x="2807493" y="1179497"/>
                <a:ext cx="2322512" cy="790695"/>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7" name="TextBox 5"/>
              <p:cNvSpPr txBox="1">
                <a:spLocks noChangeArrowheads="1"/>
              </p:cNvSpPr>
              <p:nvPr/>
            </p:nvSpPr>
            <p:spPr bwMode="auto">
              <a:xfrm>
                <a:off x="2867818" y="1179497"/>
                <a:ext cx="2139950" cy="836612"/>
              </a:xfrm>
              <a:prstGeom prst="rect">
                <a:avLst/>
              </a:prstGeom>
              <a:noFill/>
              <a:ln w="9525">
                <a:noFill/>
                <a:miter lim="800000"/>
                <a:headEnd/>
                <a:tailEnd/>
              </a:ln>
            </p:spPr>
            <p:txBody>
              <a:bodyPr lIns="80165" tIns="40083" rIns="80165" bIns="40083">
                <a:spAutoFit/>
              </a:bodyPr>
              <a:lstStyle/>
              <a:p>
                <a:r>
                  <a:rPr lang="en-GB" sz="1800" dirty="0"/>
                  <a:t>Raise the issue or look/ listen for </a:t>
                </a:r>
                <a:r>
                  <a:rPr lang="en-GB" sz="1800" b="1" dirty="0"/>
                  <a:t>‘</a:t>
                </a:r>
                <a:r>
                  <a:rPr lang="en-GB" sz="1800" b="1" dirty="0">
                    <a:solidFill>
                      <a:srgbClr val="FF0000"/>
                    </a:solidFill>
                  </a:rPr>
                  <a:t>Triggers</a:t>
                </a:r>
                <a:r>
                  <a:rPr lang="en-GB" sz="1800" dirty="0"/>
                  <a:t>’</a:t>
                </a:r>
              </a:p>
            </p:txBody>
          </p:sp>
          <p:sp>
            <p:nvSpPr>
              <p:cNvPr id="8" name="TextBox 7"/>
              <p:cNvSpPr txBox="1">
                <a:spLocks noChangeArrowheads="1"/>
              </p:cNvSpPr>
              <p:nvPr/>
            </p:nvSpPr>
            <p:spPr bwMode="auto">
              <a:xfrm>
                <a:off x="2929730" y="2214547"/>
                <a:ext cx="2138363" cy="642423"/>
              </a:xfrm>
              <a:prstGeom prst="rect">
                <a:avLst/>
              </a:prstGeom>
              <a:noFill/>
              <a:ln w="9525">
                <a:noFill/>
                <a:miter lim="800000"/>
                <a:headEnd/>
                <a:tailEnd/>
              </a:ln>
            </p:spPr>
            <p:txBody>
              <a:bodyPr lIns="80165" tIns="40083" rIns="80165" bIns="40083">
                <a:spAutoFit/>
              </a:bodyPr>
              <a:lstStyle/>
              <a:p>
                <a:r>
                  <a:rPr lang="en-GB" sz="2000" b="1" dirty="0">
                    <a:solidFill>
                      <a:srgbClr val="FF0000"/>
                    </a:solidFill>
                  </a:rPr>
                  <a:t>Screen</a:t>
                </a:r>
                <a:r>
                  <a:rPr lang="en-GB" sz="2000" dirty="0"/>
                  <a:t> and give feedback</a:t>
                </a:r>
              </a:p>
            </p:txBody>
          </p:sp>
          <p:sp>
            <p:nvSpPr>
              <p:cNvPr id="9" name="Rounded Rectangle 9"/>
              <p:cNvSpPr>
                <a:spLocks noChangeArrowheads="1"/>
              </p:cNvSpPr>
              <p:nvPr/>
            </p:nvSpPr>
            <p:spPr bwMode="auto">
              <a:xfrm>
                <a:off x="2807493" y="312259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0" name="TextBox 10"/>
              <p:cNvSpPr txBox="1">
                <a:spLocks noChangeArrowheads="1"/>
              </p:cNvSpPr>
              <p:nvPr/>
            </p:nvSpPr>
            <p:spPr bwMode="auto">
              <a:xfrm>
                <a:off x="2929729" y="3187684"/>
                <a:ext cx="2358665" cy="642423"/>
              </a:xfrm>
              <a:prstGeom prst="rect">
                <a:avLst/>
              </a:prstGeom>
              <a:noFill/>
              <a:ln w="9525">
                <a:noFill/>
                <a:miter lim="800000"/>
                <a:headEnd/>
                <a:tailEnd/>
              </a:ln>
            </p:spPr>
            <p:txBody>
              <a:bodyPr wrap="square" lIns="80165" tIns="40083" rIns="80165" bIns="40083">
                <a:spAutoFit/>
              </a:bodyPr>
              <a:lstStyle/>
              <a:p>
                <a:r>
                  <a:rPr lang="en-GB" sz="2000" b="1" dirty="0">
                    <a:solidFill>
                      <a:srgbClr val="FF0000"/>
                    </a:solidFill>
                  </a:rPr>
                  <a:t>Listen </a:t>
                </a:r>
                <a:r>
                  <a:rPr lang="en-GB" sz="2000" dirty="0"/>
                  <a:t>for readiness to change</a:t>
                </a:r>
              </a:p>
            </p:txBody>
          </p:sp>
          <p:sp>
            <p:nvSpPr>
              <p:cNvPr id="11" name="Rounded Rectangle 11"/>
              <p:cNvSpPr>
                <a:spLocks noChangeArrowheads="1"/>
              </p:cNvSpPr>
              <p:nvPr/>
            </p:nvSpPr>
            <p:spPr bwMode="auto">
              <a:xfrm>
                <a:off x="2807493" y="409414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2" name="TextBox 12"/>
              <p:cNvSpPr txBox="1">
                <a:spLocks noChangeArrowheads="1"/>
              </p:cNvSpPr>
              <p:nvPr/>
            </p:nvSpPr>
            <p:spPr bwMode="auto">
              <a:xfrm>
                <a:off x="2867818" y="4159234"/>
                <a:ext cx="2139950" cy="642423"/>
              </a:xfrm>
              <a:prstGeom prst="rect">
                <a:avLst/>
              </a:prstGeom>
              <a:solidFill>
                <a:srgbClr val="CCECFF"/>
              </a:solidFill>
              <a:ln w="9525">
                <a:noFill/>
                <a:miter lim="800000"/>
                <a:headEnd/>
                <a:tailEnd/>
              </a:ln>
            </p:spPr>
            <p:txBody>
              <a:bodyPr lIns="80165" tIns="40083" rIns="80165" bIns="40083">
                <a:spAutoFit/>
              </a:bodyPr>
              <a:lstStyle/>
              <a:p>
                <a:r>
                  <a:rPr lang="en-GB" sz="2000" dirty="0"/>
                  <a:t>Use a suitable </a:t>
                </a:r>
                <a:r>
                  <a:rPr lang="en-GB" sz="2000" b="1" dirty="0">
                    <a:solidFill>
                      <a:srgbClr val="FF0000"/>
                    </a:solidFill>
                  </a:rPr>
                  <a:t>approach</a:t>
                </a:r>
              </a:p>
            </p:txBody>
          </p:sp>
          <p:sp>
            <p:nvSpPr>
              <p:cNvPr id="13" name="Rounded Rectangle 13"/>
              <p:cNvSpPr>
                <a:spLocks noChangeArrowheads="1"/>
              </p:cNvSpPr>
              <p:nvPr/>
            </p:nvSpPr>
            <p:spPr bwMode="auto">
              <a:xfrm>
                <a:off x="7269955" y="1311280"/>
                <a:ext cx="2088428" cy="440211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4" name="TextBox 15"/>
              <p:cNvSpPr txBox="1">
                <a:spLocks noChangeArrowheads="1"/>
              </p:cNvSpPr>
              <p:nvPr/>
            </p:nvSpPr>
            <p:spPr bwMode="auto">
              <a:xfrm>
                <a:off x="7389034" y="1443062"/>
                <a:ext cx="1838060" cy="4048979"/>
              </a:xfrm>
              <a:prstGeom prst="rect">
                <a:avLst/>
              </a:prstGeom>
              <a:noFill/>
              <a:ln w="9525">
                <a:noFill/>
                <a:miter lim="800000"/>
                <a:headEnd/>
                <a:tailEnd/>
              </a:ln>
            </p:spPr>
            <p:txBody>
              <a:bodyPr wrap="square" lIns="80165" tIns="40083" rIns="80165" bIns="40083">
                <a:spAutoFit/>
              </a:bodyPr>
              <a:lstStyle/>
              <a:p>
                <a:r>
                  <a:rPr lang="en-GB" sz="2000" b="1" dirty="0">
                    <a:solidFill>
                      <a:srgbClr val="FF0000"/>
                    </a:solidFill>
                  </a:rPr>
                  <a:t>Exit</a:t>
                </a:r>
                <a:r>
                  <a:rPr lang="en-GB" sz="2000" dirty="0"/>
                  <a:t> strategy – remember that you or the client can stop the conversation at any time</a:t>
                </a:r>
              </a:p>
              <a:p>
                <a:endParaRPr lang="en-GB" sz="2000" dirty="0"/>
              </a:p>
              <a:p>
                <a:r>
                  <a:rPr lang="en-GB" sz="2000" dirty="0"/>
                  <a:t>Close the conversation but keep an ‘</a:t>
                </a:r>
                <a:r>
                  <a:rPr lang="en-GB" sz="2000" b="1" dirty="0">
                    <a:solidFill>
                      <a:srgbClr val="FF0000"/>
                    </a:solidFill>
                  </a:rPr>
                  <a:t>open door</a:t>
                </a:r>
                <a:r>
                  <a:rPr lang="en-GB" sz="2000" dirty="0"/>
                  <a:t>’ and sign post or refer onto further support</a:t>
                </a:r>
              </a:p>
            </p:txBody>
          </p:sp>
          <p:sp>
            <p:nvSpPr>
              <p:cNvPr id="15" name="Rounded Rectangle 16"/>
              <p:cNvSpPr>
                <a:spLocks noChangeArrowheads="1"/>
              </p:cNvSpPr>
              <p:nvPr/>
            </p:nvSpPr>
            <p:spPr bwMode="auto">
              <a:xfrm>
                <a:off x="1284050" y="5000610"/>
                <a:ext cx="5741430" cy="1186625"/>
              </a:xfrm>
              <a:prstGeom prst="roundRect">
                <a:avLst>
                  <a:gd name="adj" fmla="val 16667"/>
                </a:avLst>
              </a:prstGeom>
              <a:solidFill>
                <a:srgbClr val="CCCCFF"/>
              </a:solidFill>
              <a:ln w="9525" algn="ctr">
                <a:solidFill>
                  <a:schemeClr val="tx1"/>
                </a:solidFill>
                <a:round/>
                <a:headEnd/>
                <a:tailEnd/>
              </a:ln>
            </p:spPr>
            <p:txBody>
              <a:bodyPr lIns="80165" tIns="40083" rIns="80165" bIns="40083"/>
              <a:lstStyle/>
              <a:p>
                <a:pPr eaLnBrk="0" hangingPunct="0"/>
                <a:endParaRPr lang="en-GB" dirty="0"/>
              </a:p>
            </p:txBody>
          </p:sp>
          <p:sp>
            <p:nvSpPr>
              <p:cNvPr id="16" name="Oval 17"/>
              <p:cNvSpPr>
                <a:spLocks noChangeArrowheads="1"/>
              </p:cNvSpPr>
              <p:nvPr/>
            </p:nvSpPr>
            <p:spPr bwMode="auto">
              <a:xfrm>
                <a:off x="1284051" y="5067083"/>
                <a:ext cx="1181610" cy="1120152"/>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sz="3600" dirty="0"/>
              </a:p>
            </p:txBody>
          </p:sp>
          <p:sp>
            <p:nvSpPr>
              <p:cNvPr id="17" name="Oval 18"/>
              <p:cNvSpPr>
                <a:spLocks noChangeArrowheads="1"/>
              </p:cNvSpPr>
              <p:nvPr/>
            </p:nvSpPr>
            <p:spPr bwMode="auto">
              <a:xfrm>
                <a:off x="2531305" y="5067083"/>
                <a:ext cx="1050320" cy="1120152"/>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8" name="Oval 19"/>
              <p:cNvSpPr>
                <a:spLocks noChangeArrowheads="1"/>
              </p:cNvSpPr>
              <p:nvPr/>
            </p:nvSpPr>
            <p:spPr bwMode="auto">
              <a:xfrm>
                <a:off x="3663155" y="5065697"/>
                <a:ext cx="1038225"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9" name="Oval 20"/>
              <p:cNvSpPr>
                <a:spLocks noChangeArrowheads="1"/>
              </p:cNvSpPr>
              <p:nvPr/>
            </p:nvSpPr>
            <p:spPr bwMode="auto">
              <a:xfrm>
                <a:off x="4763293" y="5065697"/>
                <a:ext cx="1039812"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20" name="Oval 21"/>
              <p:cNvSpPr>
                <a:spLocks noChangeArrowheads="1"/>
              </p:cNvSpPr>
              <p:nvPr/>
            </p:nvSpPr>
            <p:spPr bwMode="auto">
              <a:xfrm>
                <a:off x="5925343" y="5065697"/>
                <a:ext cx="1038225"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21" name="TextBox 22"/>
              <p:cNvSpPr txBox="1">
                <a:spLocks noChangeArrowheads="1"/>
              </p:cNvSpPr>
              <p:nvPr/>
            </p:nvSpPr>
            <p:spPr bwMode="auto">
              <a:xfrm>
                <a:off x="1340643" y="5259372"/>
                <a:ext cx="1135062" cy="557259"/>
              </a:xfrm>
              <a:prstGeom prst="rect">
                <a:avLst/>
              </a:prstGeom>
              <a:noFill/>
              <a:ln w="9525">
                <a:noFill/>
                <a:miter lim="800000"/>
                <a:headEnd/>
                <a:tailEnd/>
              </a:ln>
            </p:spPr>
            <p:txBody>
              <a:bodyPr lIns="80165" tIns="40083" rIns="80165" bIns="40083">
                <a:spAutoFit/>
              </a:bodyPr>
              <a:lstStyle/>
              <a:p>
                <a:r>
                  <a:rPr lang="en-GB" sz="1800" dirty="0"/>
                  <a:t>Build </a:t>
                </a:r>
                <a:r>
                  <a:rPr lang="en-GB" sz="1600" dirty="0"/>
                  <a:t>Confidence</a:t>
                </a:r>
                <a:endParaRPr lang="en-GB" sz="1800" dirty="0"/>
              </a:p>
            </p:txBody>
          </p:sp>
          <p:sp>
            <p:nvSpPr>
              <p:cNvPr id="22" name="TextBox 23"/>
              <p:cNvSpPr txBox="1">
                <a:spLocks noChangeArrowheads="1"/>
              </p:cNvSpPr>
              <p:nvPr/>
            </p:nvSpPr>
            <p:spPr bwMode="auto">
              <a:xfrm>
                <a:off x="4823618" y="5454634"/>
                <a:ext cx="1081087" cy="327025"/>
              </a:xfrm>
              <a:prstGeom prst="rect">
                <a:avLst/>
              </a:prstGeom>
              <a:noFill/>
              <a:ln w="9525">
                <a:noFill/>
                <a:miter lim="800000"/>
                <a:headEnd/>
                <a:tailEnd/>
              </a:ln>
            </p:spPr>
            <p:txBody>
              <a:bodyPr lIns="80165" tIns="40083" rIns="80165" bIns="40083">
                <a:spAutoFit/>
              </a:bodyPr>
              <a:lstStyle/>
              <a:p>
                <a:r>
                  <a:rPr lang="en-GB" sz="1800" dirty="0"/>
                  <a:t>Motivate</a:t>
                </a:r>
              </a:p>
            </p:txBody>
          </p:sp>
          <p:sp>
            <p:nvSpPr>
              <p:cNvPr id="23" name="TextBox 24"/>
              <p:cNvSpPr txBox="1">
                <a:spLocks noChangeArrowheads="1"/>
              </p:cNvSpPr>
              <p:nvPr/>
            </p:nvSpPr>
            <p:spPr bwMode="auto">
              <a:xfrm>
                <a:off x="2531305" y="5264756"/>
                <a:ext cx="1177925" cy="585647"/>
              </a:xfrm>
              <a:prstGeom prst="rect">
                <a:avLst/>
              </a:prstGeom>
              <a:noFill/>
              <a:ln w="9525">
                <a:noFill/>
                <a:miter lim="800000"/>
                <a:headEnd/>
                <a:tailEnd/>
              </a:ln>
            </p:spPr>
            <p:txBody>
              <a:bodyPr lIns="80165" tIns="40083" rIns="80165" bIns="40083">
                <a:spAutoFit/>
              </a:bodyPr>
              <a:lstStyle/>
              <a:p>
                <a:r>
                  <a:rPr lang="en-GB" sz="1800" dirty="0"/>
                  <a:t>Coping Strategies</a:t>
                </a:r>
              </a:p>
            </p:txBody>
          </p:sp>
          <p:sp>
            <p:nvSpPr>
              <p:cNvPr id="24" name="TextBox 25"/>
              <p:cNvSpPr txBox="1">
                <a:spLocks noChangeArrowheads="1"/>
              </p:cNvSpPr>
              <p:nvPr/>
            </p:nvSpPr>
            <p:spPr bwMode="auto">
              <a:xfrm>
                <a:off x="3723480" y="5324459"/>
                <a:ext cx="917575" cy="585788"/>
              </a:xfrm>
              <a:prstGeom prst="rect">
                <a:avLst/>
              </a:prstGeom>
              <a:noFill/>
              <a:ln w="9525">
                <a:noFill/>
                <a:miter lim="800000"/>
                <a:headEnd/>
                <a:tailEnd/>
              </a:ln>
            </p:spPr>
            <p:txBody>
              <a:bodyPr lIns="80165" tIns="40083" rIns="80165" bIns="40083">
                <a:spAutoFit/>
              </a:bodyPr>
              <a:lstStyle/>
              <a:p>
                <a:r>
                  <a:rPr lang="en-GB" sz="1800" dirty="0"/>
                  <a:t>Info and advice</a:t>
                </a:r>
              </a:p>
            </p:txBody>
          </p:sp>
          <p:sp>
            <p:nvSpPr>
              <p:cNvPr id="25" name="TextBox 26"/>
              <p:cNvSpPr txBox="1">
                <a:spLocks noChangeArrowheads="1"/>
              </p:cNvSpPr>
              <p:nvPr/>
            </p:nvSpPr>
            <p:spPr bwMode="auto">
              <a:xfrm>
                <a:off x="5985668" y="5259372"/>
                <a:ext cx="917575" cy="585787"/>
              </a:xfrm>
              <a:prstGeom prst="rect">
                <a:avLst/>
              </a:prstGeom>
              <a:noFill/>
              <a:ln w="9525">
                <a:noFill/>
                <a:miter lim="800000"/>
                <a:headEnd/>
                <a:tailEnd/>
              </a:ln>
            </p:spPr>
            <p:txBody>
              <a:bodyPr lIns="80165" tIns="40083" rIns="80165" bIns="40083">
                <a:spAutoFit/>
              </a:bodyPr>
              <a:lstStyle/>
              <a:p>
                <a:r>
                  <a:rPr lang="en-GB" sz="1800" dirty="0"/>
                  <a:t>Menu of Options</a:t>
                </a:r>
              </a:p>
            </p:txBody>
          </p:sp>
          <p:cxnSp>
            <p:nvCxnSpPr>
              <p:cNvPr id="26" name="Straight Arrow Connector 28"/>
              <p:cNvCxnSpPr>
                <a:cxnSpLocks noChangeShapeType="1"/>
              </p:cNvCxnSpPr>
              <p:nvPr/>
            </p:nvCxnSpPr>
            <p:spPr bwMode="auto">
              <a:xfrm rot="16200000" flipH="1">
                <a:off x="3809998" y="2053416"/>
                <a:ext cx="195263" cy="0"/>
              </a:xfrm>
              <a:prstGeom prst="straightConnector1">
                <a:avLst/>
              </a:prstGeom>
              <a:noFill/>
              <a:ln w="9525" algn="ctr">
                <a:solidFill>
                  <a:schemeClr val="tx1"/>
                </a:solidFill>
                <a:round/>
                <a:headEnd/>
                <a:tailEnd type="arrow" w="med" len="med"/>
              </a:ln>
            </p:spPr>
          </p:cxnSp>
          <p:cxnSp>
            <p:nvCxnSpPr>
              <p:cNvPr id="27" name="Straight Arrow Connector 35"/>
              <p:cNvCxnSpPr>
                <a:cxnSpLocks noChangeShapeType="1"/>
                <a:stCxn id="4" idx="2"/>
                <a:endCxn id="9" idx="0"/>
              </p:cNvCxnSpPr>
              <p:nvPr/>
            </p:nvCxnSpPr>
            <p:spPr bwMode="auto">
              <a:xfrm rot="5400000">
                <a:off x="3871117" y="3024172"/>
                <a:ext cx="195263" cy="1588"/>
              </a:xfrm>
              <a:prstGeom prst="straightConnector1">
                <a:avLst/>
              </a:prstGeom>
              <a:noFill/>
              <a:ln w="9525" algn="ctr">
                <a:solidFill>
                  <a:schemeClr val="tx1"/>
                </a:solidFill>
                <a:round/>
                <a:headEnd/>
                <a:tailEnd type="arrow" w="med" len="med"/>
              </a:ln>
            </p:spPr>
          </p:cxnSp>
          <p:cxnSp>
            <p:nvCxnSpPr>
              <p:cNvPr id="28" name="Straight Arrow Connector 37"/>
              <p:cNvCxnSpPr>
                <a:cxnSpLocks noChangeShapeType="1"/>
                <a:stCxn id="9" idx="2"/>
                <a:endCxn id="11" idx="0"/>
              </p:cNvCxnSpPr>
              <p:nvPr/>
            </p:nvCxnSpPr>
            <p:spPr bwMode="auto">
              <a:xfrm rot="5400000">
                <a:off x="3870324" y="3996515"/>
                <a:ext cx="196850" cy="1588"/>
              </a:xfrm>
              <a:prstGeom prst="straightConnector1">
                <a:avLst/>
              </a:prstGeom>
              <a:noFill/>
              <a:ln w="9525" algn="ctr">
                <a:solidFill>
                  <a:schemeClr val="tx1"/>
                </a:solidFill>
                <a:round/>
                <a:headEnd/>
                <a:tailEnd type="arrow" w="med" len="med"/>
              </a:ln>
            </p:spPr>
          </p:cxnSp>
          <p:cxnSp>
            <p:nvCxnSpPr>
              <p:cNvPr id="29" name="Straight Arrow Connector 39"/>
              <p:cNvCxnSpPr>
                <a:cxnSpLocks noChangeShapeType="1"/>
                <a:stCxn id="11" idx="2"/>
              </p:cNvCxnSpPr>
              <p:nvPr/>
            </p:nvCxnSpPr>
            <p:spPr bwMode="auto">
              <a:xfrm rot="5400000">
                <a:off x="3903661" y="4936316"/>
                <a:ext cx="130175" cy="1588"/>
              </a:xfrm>
              <a:prstGeom prst="straightConnector1">
                <a:avLst/>
              </a:prstGeom>
              <a:noFill/>
              <a:ln w="9525" algn="ctr">
                <a:solidFill>
                  <a:schemeClr val="tx1"/>
                </a:solidFill>
                <a:round/>
                <a:headEnd/>
                <a:tailEnd type="arrow" w="med" len="med"/>
              </a:ln>
            </p:spPr>
          </p:cxnSp>
          <p:cxnSp>
            <p:nvCxnSpPr>
              <p:cNvPr id="30" name="Straight Arrow Connector 41"/>
              <p:cNvCxnSpPr>
                <a:cxnSpLocks noChangeShapeType="1"/>
                <a:stCxn id="6" idx="3"/>
                <a:endCxn id="13" idx="1"/>
              </p:cNvCxnSpPr>
              <p:nvPr/>
            </p:nvCxnSpPr>
            <p:spPr bwMode="auto">
              <a:xfrm>
                <a:off x="5130005" y="1574845"/>
                <a:ext cx="2139950" cy="1937494"/>
              </a:xfrm>
              <a:prstGeom prst="straightConnector1">
                <a:avLst/>
              </a:prstGeom>
              <a:noFill/>
              <a:ln w="9525" algn="ctr">
                <a:solidFill>
                  <a:schemeClr val="tx1"/>
                </a:solidFill>
                <a:round/>
                <a:headEnd/>
                <a:tailEnd type="arrow" w="med" len="med"/>
              </a:ln>
            </p:spPr>
          </p:cxnSp>
          <p:cxnSp>
            <p:nvCxnSpPr>
              <p:cNvPr id="31" name="Straight Arrow Connector 43"/>
              <p:cNvCxnSpPr>
                <a:cxnSpLocks noChangeShapeType="1"/>
                <a:stCxn id="4" idx="3"/>
                <a:endCxn id="13" idx="1"/>
              </p:cNvCxnSpPr>
              <p:nvPr/>
            </p:nvCxnSpPr>
            <p:spPr bwMode="auto">
              <a:xfrm>
                <a:off x="5130005" y="2539191"/>
                <a:ext cx="2139950" cy="973148"/>
              </a:xfrm>
              <a:prstGeom prst="straightConnector1">
                <a:avLst/>
              </a:prstGeom>
              <a:noFill/>
              <a:ln w="9525" algn="ctr">
                <a:solidFill>
                  <a:schemeClr val="tx1"/>
                </a:solidFill>
                <a:round/>
                <a:headEnd/>
                <a:tailEnd type="arrow" w="med" len="med"/>
              </a:ln>
            </p:spPr>
          </p:cxnSp>
          <p:cxnSp>
            <p:nvCxnSpPr>
              <p:cNvPr id="32" name="Straight Arrow Connector 45"/>
              <p:cNvCxnSpPr>
                <a:cxnSpLocks noChangeShapeType="1"/>
                <a:stCxn id="9" idx="3"/>
                <a:endCxn id="13" idx="1"/>
              </p:cNvCxnSpPr>
              <p:nvPr/>
            </p:nvCxnSpPr>
            <p:spPr bwMode="auto">
              <a:xfrm>
                <a:off x="5130005" y="3510741"/>
                <a:ext cx="2139950" cy="1598"/>
              </a:xfrm>
              <a:prstGeom prst="straightConnector1">
                <a:avLst/>
              </a:prstGeom>
              <a:noFill/>
              <a:ln w="9525" algn="ctr">
                <a:solidFill>
                  <a:schemeClr val="tx1"/>
                </a:solidFill>
                <a:round/>
                <a:headEnd/>
                <a:tailEnd type="arrow" w="med" len="med"/>
              </a:ln>
            </p:spPr>
          </p:cxnSp>
          <p:cxnSp>
            <p:nvCxnSpPr>
              <p:cNvPr id="33" name="Straight Arrow Connector 47"/>
              <p:cNvCxnSpPr>
                <a:cxnSpLocks noChangeShapeType="1"/>
                <a:stCxn id="11" idx="3"/>
                <a:endCxn id="13" idx="1"/>
              </p:cNvCxnSpPr>
              <p:nvPr/>
            </p:nvCxnSpPr>
            <p:spPr bwMode="auto">
              <a:xfrm flipV="1">
                <a:off x="5130005" y="3512339"/>
                <a:ext cx="2139950" cy="969953"/>
              </a:xfrm>
              <a:prstGeom prst="straightConnector1">
                <a:avLst/>
              </a:prstGeom>
              <a:noFill/>
              <a:ln w="9525" algn="ctr">
                <a:solidFill>
                  <a:schemeClr val="tx1"/>
                </a:solidFill>
                <a:round/>
                <a:headEnd/>
                <a:tailEnd type="arrow" w="med" len="med"/>
              </a:ln>
            </p:spPr>
          </p:cxnSp>
          <p:cxnSp>
            <p:nvCxnSpPr>
              <p:cNvPr id="34" name="Straight Arrow Connector 49"/>
              <p:cNvCxnSpPr>
                <a:cxnSpLocks noChangeShapeType="1"/>
                <a:stCxn id="15" idx="3"/>
                <a:endCxn id="13" idx="1"/>
              </p:cNvCxnSpPr>
              <p:nvPr/>
            </p:nvCxnSpPr>
            <p:spPr bwMode="auto">
              <a:xfrm flipV="1">
                <a:off x="7025480" y="3512339"/>
                <a:ext cx="244475" cy="2081584"/>
              </a:xfrm>
              <a:prstGeom prst="straightConnector1">
                <a:avLst/>
              </a:prstGeom>
              <a:noFill/>
              <a:ln w="9525" algn="ctr">
                <a:solidFill>
                  <a:schemeClr val="tx1"/>
                </a:solidFill>
                <a:round/>
                <a:headEnd/>
                <a:tailEnd type="arrow" w="med" len="med"/>
              </a:ln>
            </p:spPr>
          </p:cxnSp>
          <p:pic>
            <p:nvPicPr>
              <p:cNvPr id="36" name="Picture 2"/>
              <p:cNvPicPr>
                <a:picLocks noChangeAspect="1" noChangeArrowheads="1"/>
              </p:cNvPicPr>
              <p:nvPr/>
            </p:nvPicPr>
            <p:blipFill>
              <a:blip r:embed="rId3" cstate="print"/>
              <a:srcRect/>
              <a:stretch>
                <a:fillRect/>
              </a:stretch>
            </p:blipFill>
            <p:spPr bwMode="auto">
              <a:xfrm>
                <a:off x="9445177" y="5264757"/>
                <a:ext cx="1344962" cy="1021061"/>
              </a:xfrm>
              <a:prstGeom prst="rect">
                <a:avLst/>
              </a:prstGeom>
              <a:noFill/>
              <a:ln w="9525">
                <a:noFill/>
                <a:miter lim="800000"/>
                <a:headEnd/>
                <a:tailEnd/>
              </a:ln>
              <a:effectLst/>
            </p:spPr>
          </p:pic>
        </p:grpSp>
        <p:sp>
          <p:nvSpPr>
            <p:cNvPr id="53" name="Rounded Rectangle 52"/>
            <p:cNvSpPr/>
            <p:nvPr/>
          </p:nvSpPr>
          <p:spPr bwMode="auto">
            <a:xfrm>
              <a:off x="200783" y="781029"/>
              <a:ext cx="9286940" cy="5715040"/>
            </a:xfrm>
            <a:prstGeom prst="round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0783" y="0"/>
            <a:ext cx="7757393" cy="504855"/>
          </a:xfrm>
          <a:prstGeom prst="rect">
            <a:avLst/>
          </a:prstGeom>
        </p:spPr>
        <p:txBody>
          <a:bodyPr lIns="80165" tIns="40083" rIns="80165" bIns="40083"/>
          <a:lstStyle/>
          <a:p>
            <a:pPr defTabSz="914388" fontAlgn="base">
              <a:spcBef>
                <a:spcPct val="0"/>
              </a:spcBef>
              <a:spcAft>
                <a:spcPct val="0"/>
              </a:spcAft>
              <a:defRPr/>
            </a:pPr>
            <a:r>
              <a:rPr lang="en-GB" sz="3600" kern="0" dirty="0" smtClean="0">
                <a:solidFill>
                  <a:srgbClr val="423F74"/>
                </a:solidFill>
                <a:latin typeface="+mj-lt"/>
                <a:ea typeface="+mj-ea"/>
                <a:cs typeface="+mj-cs"/>
              </a:rPr>
              <a:t>Opportunities for change</a:t>
            </a:r>
            <a:endParaRPr lang="en-GB" sz="3600" kern="0" dirty="0">
              <a:solidFill>
                <a:srgbClr val="423F74"/>
              </a:solidFill>
              <a:latin typeface="+mj-lt"/>
              <a:ea typeface="+mj-ea"/>
              <a:cs typeface="+mj-cs"/>
            </a:endParaRPr>
          </a:p>
        </p:txBody>
      </p:sp>
      <p:sp>
        <p:nvSpPr>
          <p:cNvPr id="13" name="Content Placeholder 2"/>
          <p:cNvSpPr txBox="1">
            <a:spLocks/>
          </p:cNvSpPr>
          <p:nvPr/>
        </p:nvSpPr>
        <p:spPr>
          <a:xfrm>
            <a:off x="272221" y="709591"/>
            <a:ext cx="4929222" cy="3286148"/>
          </a:xfrm>
          <a:prstGeom prst="rect">
            <a:avLst/>
          </a:prstGeom>
          <a:solidFill>
            <a:srgbClr val="CCCCFF"/>
          </a:solidFill>
        </p:spPr>
        <p:txBody>
          <a:bodyPr lIns="80165" tIns="40083" rIns="80165" bIns="40083"/>
          <a:lstStyle/>
          <a:p>
            <a:pPr marL="342373" indent="-342373" defTabSz="914388" fontAlgn="base">
              <a:spcBef>
                <a:spcPct val="20000"/>
              </a:spcBef>
              <a:spcAft>
                <a:spcPct val="0"/>
              </a:spcAft>
              <a:defRPr/>
            </a:pPr>
            <a:r>
              <a:rPr lang="en-GB" sz="1900" b="1" kern="0" dirty="0">
                <a:solidFill>
                  <a:srgbClr val="FF0000"/>
                </a:solidFill>
                <a:cs typeface="Arial" pitchFamily="34" charset="0"/>
              </a:rPr>
              <a:t>Social issues</a:t>
            </a:r>
          </a:p>
          <a:p>
            <a:pPr marL="342373" indent="-342373" defTabSz="914388" fontAlgn="base">
              <a:spcBef>
                <a:spcPct val="20000"/>
              </a:spcBef>
              <a:spcAft>
                <a:spcPct val="0"/>
              </a:spcAft>
              <a:buFontTx/>
              <a:buChar char="•"/>
              <a:defRPr/>
            </a:pPr>
            <a:r>
              <a:rPr lang="en-GB" sz="1900" kern="0" dirty="0">
                <a:cs typeface="Arial" pitchFamily="34" charset="0"/>
              </a:rPr>
              <a:t>Relationship problems and domestic violence. </a:t>
            </a:r>
          </a:p>
          <a:p>
            <a:pPr marL="342373" indent="-342373" defTabSz="914388" fontAlgn="base">
              <a:spcBef>
                <a:spcPct val="20000"/>
              </a:spcBef>
              <a:spcAft>
                <a:spcPct val="0"/>
              </a:spcAft>
              <a:buFontTx/>
              <a:buChar char="•"/>
              <a:defRPr/>
            </a:pPr>
            <a:r>
              <a:rPr lang="en-GB" sz="1900" kern="0" dirty="0">
                <a:cs typeface="Arial" pitchFamily="34" charset="0"/>
              </a:rPr>
              <a:t>Criminal behaviour (e.g. driving offences, breach of the peace, shoplifting).</a:t>
            </a:r>
          </a:p>
          <a:p>
            <a:pPr marL="342373" indent="-342373" defTabSz="914388" fontAlgn="base">
              <a:spcBef>
                <a:spcPct val="20000"/>
              </a:spcBef>
              <a:spcAft>
                <a:spcPct val="0"/>
              </a:spcAft>
              <a:buFontTx/>
              <a:buChar char="•"/>
              <a:defRPr/>
            </a:pPr>
            <a:r>
              <a:rPr lang="en-GB" sz="1900" kern="0" dirty="0">
                <a:cs typeface="Arial" pitchFamily="34" charset="0"/>
              </a:rPr>
              <a:t>Unsafe sex/sexual risk taking.</a:t>
            </a:r>
          </a:p>
          <a:p>
            <a:pPr marL="342373" indent="-342373" defTabSz="914388" fontAlgn="base">
              <a:spcBef>
                <a:spcPct val="20000"/>
              </a:spcBef>
              <a:spcAft>
                <a:spcPct val="0"/>
              </a:spcAft>
              <a:buFontTx/>
              <a:buChar char="•"/>
              <a:defRPr/>
            </a:pPr>
            <a:r>
              <a:rPr lang="en-GB" sz="1900" kern="0" dirty="0">
                <a:cs typeface="Arial" pitchFamily="34" charset="0"/>
              </a:rPr>
              <a:t>Personal risk taking.</a:t>
            </a:r>
          </a:p>
          <a:p>
            <a:pPr marL="342373" indent="-342373" defTabSz="914388" fontAlgn="base">
              <a:spcBef>
                <a:spcPct val="20000"/>
              </a:spcBef>
              <a:spcAft>
                <a:spcPct val="0"/>
              </a:spcAft>
              <a:buFontTx/>
              <a:buChar char="•"/>
              <a:defRPr/>
            </a:pPr>
            <a:r>
              <a:rPr lang="en-GB" sz="1900" kern="0" dirty="0">
                <a:cs typeface="Arial" pitchFamily="34" charset="0"/>
              </a:rPr>
              <a:t>Financial problems.</a:t>
            </a:r>
          </a:p>
          <a:p>
            <a:pPr marL="342373" indent="-342373" defTabSz="914388" fontAlgn="base">
              <a:spcBef>
                <a:spcPct val="20000"/>
              </a:spcBef>
              <a:spcAft>
                <a:spcPct val="0"/>
              </a:spcAft>
              <a:buFontTx/>
              <a:buChar char="•"/>
              <a:defRPr/>
            </a:pPr>
            <a:r>
              <a:rPr lang="en-GB" sz="1900" kern="0" dirty="0">
                <a:cs typeface="Arial" pitchFamily="34" charset="0"/>
              </a:rPr>
              <a:t>Bereavement (which can lead to use of alcohol as a coping strategy).</a:t>
            </a:r>
          </a:p>
          <a:p>
            <a:pPr marL="342373" indent="-342373" defTabSz="914388" fontAlgn="base">
              <a:spcBef>
                <a:spcPct val="20000"/>
              </a:spcBef>
              <a:spcAft>
                <a:spcPct val="0"/>
              </a:spcAft>
              <a:defRPr/>
            </a:pPr>
            <a:endParaRPr lang="en-GB" sz="1900" kern="0" dirty="0">
              <a:cs typeface="Arial" pitchFamily="34" charset="0"/>
            </a:endParaRPr>
          </a:p>
        </p:txBody>
      </p:sp>
      <p:sp>
        <p:nvSpPr>
          <p:cNvPr id="18" name="Content Placeholder 2"/>
          <p:cNvSpPr txBox="1">
            <a:spLocks/>
          </p:cNvSpPr>
          <p:nvPr/>
        </p:nvSpPr>
        <p:spPr>
          <a:xfrm>
            <a:off x="5191466" y="709591"/>
            <a:ext cx="5286412" cy="4000528"/>
          </a:xfrm>
          <a:prstGeom prst="rect">
            <a:avLst/>
          </a:prstGeom>
          <a:solidFill>
            <a:schemeClr val="accent2">
              <a:lumMod val="20000"/>
              <a:lumOff val="80000"/>
            </a:schemeClr>
          </a:solidFill>
        </p:spPr>
        <p:txBody>
          <a:bodyPr lIns="80165" tIns="40083" rIns="80165" bIns="40083"/>
          <a:lstStyle/>
          <a:p>
            <a:pPr marL="342373" indent="-342373" defTabSz="914388" fontAlgn="base">
              <a:spcBef>
                <a:spcPct val="20000"/>
              </a:spcBef>
              <a:spcAft>
                <a:spcPct val="0"/>
              </a:spcAft>
              <a:defRPr/>
            </a:pPr>
            <a:r>
              <a:rPr lang="en-GB" sz="1800" b="1" kern="0" dirty="0">
                <a:solidFill>
                  <a:srgbClr val="FF0000"/>
                </a:solidFill>
                <a:cs typeface="Arial" pitchFamily="34" charset="0"/>
              </a:rPr>
              <a:t>Effects on physical health</a:t>
            </a:r>
          </a:p>
          <a:p>
            <a:pPr marL="342373" indent="-342373" defTabSz="914388" fontAlgn="base">
              <a:spcBef>
                <a:spcPct val="20000"/>
              </a:spcBef>
              <a:spcAft>
                <a:spcPct val="0"/>
              </a:spcAft>
              <a:buFontTx/>
              <a:buChar char="•"/>
              <a:defRPr/>
            </a:pPr>
            <a:r>
              <a:rPr lang="en-GB" sz="1800" kern="0" dirty="0">
                <a:cs typeface="Arial" pitchFamily="34" charset="0"/>
              </a:rPr>
              <a:t>Accidents/injuries. </a:t>
            </a:r>
          </a:p>
          <a:p>
            <a:pPr marL="342373" indent="-342373" defTabSz="914388" fontAlgn="base">
              <a:spcBef>
                <a:spcPct val="20000"/>
              </a:spcBef>
              <a:spcAft>
                <a:spcPct val="0"/>
              </a:spcAft>
              <a:buFontTx/>
              <a:buChar char="•"/>
              <a:defRPr/>
            </a:pPr>
            <a:r>
              <a:rPr lang="en-GB" sz="1800" kern="0" dirty="0">
                <a:cs typeface="Arial" pitchFamily="34" charset="0"/>
              </a:rPr>
              <a:t>Gastrointestinal system, including dyspepsia (indigestion), gastritis and pancreatitis. </a:t>
            </a:r>
          </a:p>
          <a:p>
            <a:pPr marL="342373" indent="-342373" defTabSz="914388" fontAlgn="base">
              <a:spcBef>
                <a:spcPct val="20000"/>
              </a:spcBef>
              <a:spcAft>
                <a:spcPct val="0"/>
              </a:spcAft>
              <a:buFontTx/>
              <a:buChar char="•"/>
              <a:defRPr/>
            </a:pPr>
            <a:r>
              <a:rPr lang="en-GB" sz="1800" kern="0" dirty="0">
                <a:cs typeface="Arial" pitchFamily="34" charset="0"/>
              </a:rPr>
              <a:t>Various liver abnormalities. </a:t>
            </a:r>
          </a:p>
          <a:p>
            <a:pPr marL="342373" indent="-342373" defTabSz="914388" fontAlgn="base">
              <a:spcBef>
                <a:spcPct val="20000"/>
              </a:spcBef>
              <a:spcAft>
                <a:spcPct val="0"/>
              </a:spcAft>
              <a:buFontTx/>
              <a:buChar char="•"/>
              <a:defRPr/>
            </a:pPr>
            <a:r>
              <a:rPr lang="en-GB" sz="1800" kern="0" dirty="0">
                <a:cs typeface="Arial" pitchFamily="34" charset="0"/>
              </a:rPr>
              <a:t>Cardiovascular system, including cardiac arrhythmias, hypertension and stroke.</a:t>
            </a:r>
          </a:p>
          <a:p>
            <a:pPr marL="342373" indent="-342373" defTabSz="914388" fontAlgn="base">
              <a:spcBef>
                <a:spcPct val="20000"/>
              </a:spcBef>
              <a:spcAft>
                <a:spcPct val="0"/>
              </a:spcAft>
              <a:buFontTx/>
              <a:buChar char="•"/>
              <a:defRPr/>
            </a:pPr>
            <a:r>
              <a:rPr lang="en-GB" sz="1800" kern="0" dirty="0">
                <a:cs typeface="Arial" pitchFamily="34" charset="0"/>
              </a:rPr>
              <a:t>Reproductive system problems and unexplained infertility.</a:t>
            </a:r>
          </a:p>
          <a:p>
            <a:pPr marL="342373" indent="-342373" defTabSz="914388" fontAlgn="base">
              <a:spcBef>
                <a:spcPct val="20000"/>
              </a:spcBef>
              <a:spcAft>
                <a:spcPct val="0"/>
              </a:spcAft>
              <a:buFontTx/>
              <a:buChar char="•"/>
              <a:defRPr/>
            </a:pPr>
            <a:r>
              <a:rPr lang="en-GB" sz="1800" kern="0" dirty="0">
                <a:cs typeface="Arial" pitchFamily="34" charset="0"/>
              </a:rPr>
              <a:t>Cancers of the mouth, pharynx, larynx, oesophagus, breast and colon. </a:t>
            </a:r>
          </a:p>
          <a:p>
            <a:pPr marL="342373" indent="-342373" defTabSz="914388" fontAlgn="base">
              <a:spcBef>
                <a:spcPct val="20000"/>
              </a:spcBef>
              <a:spcAft>
                <a:spcPct val="0"/>
              </a:spcAft>
              <a:buFontTx/>
              <a:buChar char="•"/>
              <a:defRPr/>
            </a:pPr>
            <a:r>
              <a:rPr lang="en-GB" sz="1800" kern="0" dirty="0">
                <a:cs typeface="Arial" pitchFamily="34" charset="0"/>
              </a:rPr>
              <a:t>Other effects, including seizures, gout and eczema.</a:t>
            </a:r>
          </a:p>
          <a:p>
            <a:pPr marL="342373" indent="-342373" defTabSz="914388" fontAlgn="base">
              <a:spcBef>
                <a:spcPct val="20000"/>
              </a:spcBef>
              <a:spcAft>
                <a:spcPct val="0"/>
              </a:spcAft>
              <a:defRPr/>
            </a:pPr>
            <a:endParaRPr lang="en-GB" sz="1800" kern="0" dirty="0">
              <a:cs typeface="Arial" pitchFamily="34" charset="0"/>
            </a:endParaRPr>
          </a:p>
        </p:txBody>
      </p:sp>
      <p:sp>
        <p:nvSpPr>
          <p:cNvPr id="17" name="Content Placeholder 2"/>
          <p:cNvSpPr txBox="1">
            <a:spLocks/>
          </p:cNvSpPr>
          <p:nvPr/>
        </p:nvSpPr>
        <p:spPr>
          <a:xfrm>
            <a:off x="272221" y="3995739"/>
            <a:ext cx="4929222" cy="2500330"/>
          </a:xfrm>
          <a:prstGeom prst="rect">
            <a:avLst/>
          </a:prstGeom>
          <a:solidFill>
            <a:srgbClr val="CCECFF"/>
          </a:solidFill>
        </p:spPr>
        <p:txBody>
          <a:bodyPr lIns="80165" tIns="40083" rIns="80165" bIns="40083"/>
          <a:lstStyle/>
          <a:p>
            <a:pPr marL="342373" indent="-342373" defTabSz="914388" fontAlgn="base">
              <a:spcBef>
                <a:spcPct val="20000"/>
              </a:spcBef>
              <a:spcAft>
                <a:spcPct val="0"/>
              </a:spcAft>
              <a:defRPr/>
            </a:pPr>
            <a:r>
              <a:rPr lang="en-GB" sz="1800" b="1" kern="0" dirty="0">
                <a:solidFill>
                  <a:srgbClr val="FF0000"/>
                </a:solidFill>
                <a:cs typeface="Arial" pitchFamily="34" charset="0"/>
              </a:rPr>
              <a:t>Effects on mental health</a:t>
            </a:r>
          </a:p>
          <a:p>
            <a:pPr marL="342373" indent="-342373" defTabSz="914388" fontAlgn="base">
              <a:spcBef>
                <a:spcPct val="20000"/>
              </a:spcBef>
              <a:spcAft>
                <a:spcPct val="0"/>
              </a:spcAft>
              <a:buFontTx/>
              <a:buChar char="•"/>
              <a:defRPr/>
            </a:pPr>
            <a:r>
              <a:rPr lang="en-GB" sz="1800" kern="0" dirty="0">
                <a:cs typeface="Arial" pitchFamily="34" charset="0"/>
              </a:rPr>
              <a:t>Anxiety and panic disorders. </a:t>
            </a:r>
          </a:p>
          <a:p>
            <a:pPr marL="342373" indent="-342373" defTabSz="914388" fontAlgn="base">
              <a:spcBef>
                <a:spcPct val="20000"/>
              </a:spcBef>
              <a:spcAft>
                <a:spcPct val="0"/>
              </a:spcAft>
              <a:buFontTx/>
              <a:buChar char="•"/>
              <a:defRPr/>
            </a:pPr>
            <a:r>
              <a:rPr lang="en-GB" sz="1800" kern="0" dirty="0" smtClean="0">
                <a:cs typeface="Arial" pitchFamily="34" charset="0"/>
              </a:rPr>
              <a:t>Depressive illness. </a:t>
            </a:r>
          </a:p>
          <a:p>
            <a:pPr marL="342373" indent="-342373" defTabSz="914388" fontAlgn="base">
              <a:spcBef>
                <a:spcPct val="20000"/>
              </a:spcBef>
              <a:spcAft>
                <a:spcPct val="0"/>
              </a:spcAft>
              <a:buFontTx/>
              <a:buChar char="•"/>
              <a:defRPr/>
            </a:pPr>
            <a:r>
              <a:rPr lang="en-GB" sz="1800" kern="0" dirty="0" smtClean="0">
                <a:cs typeface="Arial" pitchFamily="34" charset="0"/>
              </a:rPr>
              <a:t>Amnesia</a:t>
            </a:r>
            <a:r>
              <a:rPr lang="en-GB" sz="1800" kern="0" dirty="0">
                <a:cs typeface="Arial" pitchFamily="34" charset="0"/>
              </a:rPr>
              <a:t>, memory disorders and dementia. </a:t>
            </a:r>
          </a:p>
          <a:p>
            <a:pPr marL="342373" indent="-342373" defTabSz="914388" fontAlgn="base">
              <a:spcBef>
                <a:spcPct val="20000"/>
              </a:spcBef>
              <a:spcAft>
                <a:spcPct val="0"/>
              </a:spcAft>
              <a:buFontTx/>
              <a:buChar char="•"/>
              <a:defRPr/>
            </a:pPr>
            <a:r>
              <a:rPr lang="en-GB" sz="1800" kern="0" dirty="0">
                <a:cs typeface="Arial" pitchFamily="34" charset="0"/>
              </a:rPr>
              <a:t>Treatment resistance in other psychiatric illnesses and as a factor in relapse. </a:t>
            </a:r>
          </a:p>
          <a:p>
            <a:pPr marL="342373" indent="-342373" defTabSz="914388" fontAlgn="base">
              <a:spcBef>
                <a:spcPct val="20000"/>
              </a:spcBef>
              <a:spcAft>
                <a:spcPct val="0"/>
              </a:spcAft>
              <a:buFontTx/>
              <a:buChar char="•"/>
              <a:defRPr/>
            </a:pPr>
            <a:r>
              <a:rPr lang="en-GB" sz="1800" kern="0" dirty="0">
                <a:cs typeface="Arial" pitchFamily="34" charset="0"/>
              </a:rPr>
              <a:t>Self-harm.</a:t>
            </a:r>
          </a:p>
        </p:txBody>
      </p:sp>
      <p:sp>
        <p:nvSpPr>
          <p:cNvPr id="20" name="Content Placeholder 2"/>
          <p:cNvSpPr txBox="1">
            <a:spLocks/>
          </p:cNvSpPr>
          <p:nvPr/>
        </p:nvSpPr>
        <p:spPr>
          <a:xfrm>
            <a:off x="5201443" y="4710119"/>
            <a:ext cx="5286412" cy="1785950"/>
          </a:xfrm>
          <a:prstGeom prst="rect">
            <a:avLst/>
          </a:prstGeom>
          <a:solidFill>
            <a:srgbClr val="FFFFCC"/>
          </a:solidFill>
        </p:spPr>
        <p:txBody>
          <a:bodyPr lIns="80165" tIns="40083" rIns="80165" bIns="40083"/>
          <a:lstStyle/>
          <a:p>
            <a:pPr marL="342373" indent="-342373" defTabSz="914388" fontAlgn="base">
              <a:spcBef>
                <a:spcPct val="20000"/>
              </a:spcBef>
              <a:spcAft>
                <a:spcPct val="0"/>
              </a:spcAft>
              <a:defRPr/>
            </a:pPr>
            <a:r>
              <a:rPr lang="en-GB" sz="1800" b="1" kern="0" dirty="0">
                <a:solidFill>
                  <a:srgbClr val="FF0000"/>
                </a:solidFill>
                <a:cs typeface="Arial" pitchFamily="34" charset="0"/>
              </a:rPr>
              <a:t>Occupational effects</a:t>
            </a:r>
          </a:p>
          <a:p>
            <a:pPr marL="342373" indent="-342373" defTabSz="914388" fontAlgn="base">
              <a:spcBef>
                <a:spcPct val="20000"/>
              </a:spcBef>
              <a:spcAft>
                <a:spcPct val="0"/>
              </a:spcAft>
              <a:buFontTx/>
              <a:buChar char="•"/>
              <a:defRPr/>
            </a:pPr>
            <a:r>
              <a:rPr lang="en-GB" sz="1800" kern="0" dirty="0">
                <a:cs typeface="Arial" pitchFamily="34" charset="0"/>
              </a:rPr>
              <a:t>Repeated absenteeism, especially around weekends.</a:t>
            </a:r>
          </a:p>
          <a:p>
            <a:pPr marL="342373" indent="-342373" defTabSz="914388" fontAlgn="base">
              <a:spcBef>
                <a:spcPct val="20000"/>
              </a:spcBef>
              <a:spcAft>
                <a:spcPct val="0"/>
              </a:spcAft>
              <a:buFontTx/>
              <a:buChar char="•"/>
              <a:defRPr/>
            </a:pPr>
            <a:r>
              <a:rPr lang="en-GB" sz="1800" kern="0" dirty="0">
                <a:cs typeface="Arial" pitchFamily="34" charset="0"/>
              </a:rPr>
              <a:t>Impaired work performance and accidents. </a:t>
            </a:r>
          </a:p>
          <a:p>
            <a:pPr marL="342373" indent="-342373" defTabSz="914388" fontAlgn="base">
              <a:spcBef>
                <a:spcPct val="20000"/>
              </a:spcBef>
              <a:spcAft>
                <a:spcPct val="0"/>
              </a:spcAft>
              <a:buFontTx/>
              <a:buChar char="•"/>
              <a:defRPr/>
            </a:pPr>
            <a:r>
              <a:rPr lang="en-GB" sz="1800" kern="0" dirty="0">
                <a:cs typeface="Arial" pitchFamily="34" charset="0"/>
              </a:rPr>
              <a:t>Employment difficulties.</a:t>
            </a:r>
          </a:p>
          <a:p>
            <a:pPr marL="342373" indent="-342373" defTabSz="914388" fontAlgn="base">
              <a:spcBef>
                <a:spcPct val="20000"/>
              </a:spcBef>
              <a:spcAft>
                <a:spcPct val="0"/>
              </a:spcAft>
              <a:defRPr/>
            </a:pPr>
            <a:endParaRPr lang="en-GB" sz="1800" kern="0" dirty="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7"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5163" y="209525"/>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kern="0" dirty="0" smtClean="0">
                <a:solidFill>
                  <a:srgbClr val="423F74"/>
                </a:solidFill>
                <a:latin typeface="+mj-lt"/>
                <a:ea typeface="+mj-ea"/>
                <a:cs typeface="+mj-cs"/>
              </a:rPr>
              <a:t>Alcohol Screening</a:t>
            </a: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30722" name="Picture 2" descr="http://chicagoagentmagazine.com/wp-content/uploads/2012/01/investigation.png"/>
          <p:cNvPicPr>
            <a:picLocks noChangeAspect="1" noChangeArrowheads="1"/>
          </p:cNvPicPr>
          <p:nvPr/>
        </p:nvPicPr>
        <p:blipFill>
          <a:blip r:embed="rId3" cstate="print"/>
          <a:srcRect/>
          <a:stretch>
            <a:fillRect/>
          </a:stretch>
        </p:blipFill>
        <p:spPr bwMode="auto">
          <a:xfrm>
            <a:off x="4058435" y="1352533"/>
            <a:ext cx="2500330" cy="2500330"/>
          </a:xfrm>
          <a:prstGeom prst="rect">
            <a:avLst/>
          </a:prstGeom>
          <a:noFill/>
        </p:spPr>
      </p:pic>
      <p:sp>
        <p:nvSpPr>
          <p:cNvPr id="5" name="TextBox 4"/>
          <p:cNvSpPr txBox="1"/>
          <p:nvPr/>
        </p:nvSpPr>
        <p:spPr>
          <a:xfrm>
            <a:off x="2701113" y="1352533"/>
            <a:ext cx="5143536" cy="461665"/>
          </a:xfrm>
          <a:prstGeom prst="rect">
            <a:avLst/>
          </a:prstGeom>
          <a:noFill/>
        </p:spPr>
        <p:txBody>
          <a:bodyPr wrap="square" rtlCol="0">
            <a:spAutoFit/>
          </a:bodyPr>
          <a:lstStyle/>
          <a:p>
            <a:pPr algn="ctr"/>
            <a:r>
              <a:rPr lang="en-GB" dirty="0" smtClean="0">
                <a:effectLst>
                  <a:outerShdw blurRad="38100" dist="38100" dir="2700000" algn="tl">
                    <a:srgbClr val="000000">
                      <a:alpha val="43137"/>
                    </a:srgbClr>
                  </a:outerShdw>
                </a:effectLst>
                <a:latin typeface="Calibri" pitchFamily="34" charset="0"/>
              </a:rPr>
              <a:t>What is it?</a:t>
            </a:r>
            <a:endParaRPr lang="en-GB" dirty="0">
              <a:effectLst>
                <a:outerShdw blurRad="38100" dist="38100" dir="2700000" algn="tl">
                  <a:srgbClr val="000000">
                    <a:alpha val="43137"/>
                  </a:srgbClr>
                </a:outerShdw>
              </a:effectLst>
              <a:latin typeface="Calibri" pitchFamily="34" charset="0"/>
            </a:endParaRPr>
          </a:p>
        </p:txBody>
      </p:sp>
      <p:sp>
        <p:nvSpPr>
          <p:cNvPr id="7" name="Content Placeholder 2" descr="Rectangle: Click to edit Master text styles&#10;Second level&#10;Third level&#10;Fourth level&#10;Fifth level"/>
          <p:cNvSpPr txBox="1">
            <a:spLocks/>
          </p:cNvSpPr>
          <p:nvPr/>
        </p:nvSpPr>
        <p:spPr>
          <a:xfrm>
            <a:off x="1272353" y="4281491"/>
            <a:ext cx="8358246" cy="1928826"/>
          </a:xfrm>
          <a:prstGeom prst="rect">
            <a:avLst/>
          </a:prstGeom>
          <a:ln>
            <a:solidFill>
              <a:srgbClr val="00B0F0"/>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 typeface="Wingdings" pitchFamily="2" charset="2"/>
              <a:buNone/>
              <a:tabLst/>
              <a:defRPr/>
            </a:pPr>
            <a:r>
              <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rPr>
              <a:t>…it</a:t>
            </a:r>
            <a:r>
              <a:rPr kumimoji="0" lang="en-US" sz="4000" i="0" u="none" strike="noStrike" kern="0" cap="none" spc="0" normalizeH="0" noProof="0" dirty="0" smtClean="0">
                <a:ln>
                  <a:noFill/>
                </a:ln>
                <a:solidFill>
                  <a:schemeClr val="tx1"/>
                </a:solidFill>
                <a:effectLst/>
                <a:uLnTx/>
                <a:uFillTx/>
                <a:latin typeface="Calibri" pitchFamily="34" charset="0"/>
                <a:cs typeface="Arial" pitchFamily="34" charset="0"/>
              </a:rPr>
              <a:t> </a:t>
            </a:r>
            <a:r>
              <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rPr>
              <a:t>is </a:t>
            </a:r>
            <a:r>
              <a:rPr kumimoji="0" lang="en-GB" sz="4000" i="0" u="none" strike="noStrike" kern="0" cap="none" spc="0" normalizeH="0" baseline="0" noProof="0" dirty="0" smtClean="0">
                <a:ln>
                  <a:noFill/>
                </a:ln>
                <a:solidFill>
                  <a:schemeClr val="tx1"/>
                </a:solidFill>
                <a:effectLst/>
                <a:uLnTx/>
                <a:uFillTx/>
                <a:latin typeface="Calibri" pitchFamily="34" charset="0"/>
                <a:cs typeface="Arial" pitchFamily="34" charset="0"/>
              </a:rPr>
              <a:t>a method of identifying alcohol consumption at a level sufficiently high enough to cause concern.</a:t>
            </a:r>
            <a:endPar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thuansoldier.net/wp-content/uploads/2011/03/requirement.jpg"/>
          <p:cNvPicPr>
            <a:picLocks noChangeAspect="1" noChangeArrowheads="1"/>
          </p:cNvPicPr>
          <p:nvPr/>
        </p:nvPicPr>
        <p:blipFill>
          <a:blip r:embed="rId3" cstate="print"/>
          <a:srcRect/>
          <a:stretch>
            <a:fillRect/>
          </a:stretch>
        </p:blipFill>
        <p:spPr bwMode="auto">
          <a:xfrm>
            <a:off x="2272485" y="1281095"/>
            <a:ext cx="5552647" cy="4167191"/>
          </a:xfrm>
          <a:prstGeom prst="rect">
            <a:avLst/>
          </a:prstGeom>
          <a:noFill/>
        </p:spPr>
      </p:pic>
      <p:sp>
        <p:nvSpPr>
          <p:cNvPr id="5" name="Title 1"/>
          <p:cNvSpPr txBox="1">
            <a:spLocks/>
          </p:cNvSpPr>
          <p:nvPr/>
        </p:nvSpPr>
        <p:spPr>
          <a:xfrm>
            <a:off x="629411" y="352401"/>
            <a:ext cx="9644130" cy="1138219"/>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3800" kern="0" dirty="0" smtClean="0">
                <a:solidFill>
                  <a:srgbClr val="423F74"/>
                </a:solidFill>
                <a:latin typeface="+mj-lt"/>
                <a:ea typeface="+mj-ea"/>
                <a:cs typeface="+mj-cs"/>
              </a:rPr>
              <a:t>Requirements of a Screening Tool</a:t>
            </a:r>
            <a:endParaRPr kumimoji="0" lang="en-GB" sz="3800" b="0" i="0" u="none" strike="noStrike" kern="0" cap="none" spc="0" normalizeH="0" baseline="0" noProof="0" dirty="0">
              <a:ln>
                <a:noFill/>
              </a:ln>
              <a:solidFill>
                <a:srgbClr val="423F74"/>
              </a:solidFill>
              <a:effectLst/>
              <a:uLnTx/>
              <a:uFillTx/>
              <a:latin typeface="+mj-lt"/>
              <a:ea typeface="+mj-ea"/>
              <a:cs typeface="+mj-cs"/>
            </a:endParaRPr>
          </a:p>
        </p:txBody>
      </p:sp>
      <p:sp>
        <p:nvSpPr>
          <p:cNvPr id="6" name="TextBox 5"/>
          <p:cNvSpPr txBox="1"/>
          <p:nvPr/>
        </p:nvSpPr>
        <p:spPr>
          <a:xfrm>
            <a:off x="3058303" y="1709723"/>
            <a:ext cx="1285884" cy="830997"/>
          </a:xfrm>
          <a:prstGeom prst="rect">
            <a:avLst/>
          </a:prstGeom>
          <a:noFill/>
        </p:spPr>
        <p:txBody>
          <a:bodyPr wrap="square" rtlCol="0">
            <a:spAutoFit/>
          </a:bodyPr>
          <a:lstStyle/>
          <a:p>
            <a:pPr algn="ctr"/>
            <a:r>
              <a:rPr lang="en-GB" b="1" dirty="0" smtClean="0"/>
              <a:t>Ease of Use</a:t>
            </a:r>
            <a:endParaRPr lang="en-GB" b="1" dirty="0"/>
          </a:p>
        </p:txBody>
      </p:sp>
      <p:sp>
        <p:nvSpPr>
          <p:cNvPr id="7" name="TextBox 6"/>
          <p:cNvSpPr txBox="1"/>
          <p:nvPr/>
        </p:nvSpPr>
        <p:spPr>
          <a:xfrm>
            <a:off x="1129477" y="3352797"/>
            <a:ext cx="1285884" cy="461665"/>
          </a:xfrm>
          <a:prstGeom prst="rect">
            <a:avLst/>
          </a:prstGeom>
          <a:noFill/>
        </p:spPr>
        <p:txBody>
          <a:bodyPr wrap="square" rtlCol="0">
            <a:spAutoFit/>
          </a:bodyPr>
          <a:lstStyle/>
          <a:p>
            <a:pPr algn="ctr"/>
            <a:r>
              <a:rPr lang="en-GB" b="1" dirty="0" smtClean="0"/>
              <a:t>Brevity</a:t>
            </a:r>
            <a:endParaRPr lang="en-GB" b="1" dirty="0"/>
          </a:p>
        </p:txBody>
      </p:sp>
      <p:sp>
        <p:nvSpPr>
          <p:cNvPr id="8" name="TextBox 7"/>
          <p:cNvSpPr txBox="1"/>
          <p:nvPr/>
        </p:nvSpPr>
        <p:spPr>
          <a:xfrm>
            <a:off x="6487327" y="5210185"/>
            <a:ext cx="1799481" cy="1200329"/>
          </a:xfrm>
          <a:prstGeom prst="rect">
            <a:avLst/>
          </a:prstGeom>
          <a:noFill/>
        </p:spPr>
        <p:txBody>
          <a:bodyPr wrap="square" rtlCol="0">
            <a:spAutoFit/>
          </a:bodyPr>
          <a:lstStyle/>
          <a:p>
            <a:pPr algn="ctr"/>
            <a:r>
              <a:rPr lang="en-GB" b="1" dirty="0" smtClean="0"/>
              <a:t>Accuracy for the user</a:t>
            </a:r>
            <a:endParaRPr lang="en-GB" b="1" dirty="0"/>
          </a:p>
        </p:txBody>
      </p:sp>
      <p:sp>
        <p:nvSpPr>
          <p:cNvPr id="10" name="TextBox 9"/>
          <p:cNvSpPr txBox="1"/>
          <p:nvPr/>
        </p:nvSpPr>
        <p:spPr>
          <a:xfrm>
            <a:off x="915163" y="5138747"/>
            <a:ext cx="3286148" cy="1200329"/>
          </a:xfrm>
          <a:prstGeom prst="rect">
            <a:avLst/>
          </a:prstGeom>
          <a:noFill/>
        </p:spPr>
        <p:txBody>
          <a:bodyPr wrap="square" rtlCol="0">
            <a:spAutoFit/>
          </a:bodyPr>
          <a:lstStyle/>
          <a:p>
            <a:pPr algn="ctr" eaLnBrk="1" hangingPunct="1"/>
            <a:r>
              <a:rPr lang="en-GB" b="1" dirty="0" smtClean="0">
                <a:cs typeface="Arial" pitchFamily="34" charset="0"/>
              </a:rPr>
              <a:t>Non threatening / judgemental to the patient</a:t>
            </a:r>
          </a:p>
        </p:txBody>
      </p:sp>
      <p:sp>
        <p:nvSpPr>
          <p:cNvPr id="12" name="TextBox 11"/>
          <p:cNvSpPr txBox="1"/>
          <p:nvPr/>
        </p:nvSpPr>
        <p:spPr>
          <a:xfrm>
            <a:off x="7773211" y="3281359"/>
            <a:ext cx="1799481" cy="1200329"/>
          </a:xfrm>
          <a:prstGeom prst="rect">
            <a:avLst/>
          </a:prstGeom>
          <a:noFill/>
        </p:spPr>
        <p:txBody>
          <a:bodyPr wrap="square" rtlCol="0">
            <a:spAutoFit/>
          </a:bodyPr>
          <a:lstStyle/>
          <a:p>
            <a:pPr algn="ctr"/>
            <a:r>
              <a:rPr lang="en-GB" b="1" dirty="0" smtClean="0"/>
              <a:t>Effective at case finding</a:t>
            </a:r>
            <a:endParaRPr lang="en-GB" b="1" dirty="0"/>
          </a:p>
        </p:txBody>
      </p:sp>
      <p:sp>
        <p:nvSpPr>
          <p:cNvPr id="13" name="TextBox 12"/>
          <p:cNvSpPr txBox="1"/>
          <p:nvPr/>
        </p:nvSpPr>
        <p:spPr>
          <a:xfrm>
            <a:off x="5915823" y="1638285"/>
            <a:ext cx="1799481" cy="830997"/>
          </a:xfrm>
          <a:prstGeom prst="rect">
            <a:avLst/>
          </a:prstGeom>
          <a:noFill/>
        </p:spPr>
        <p:txBody>
          <a:bodyPr wrap="square" rtlCol="0">
            <a:spAutoFit/>
          </a:bodyPr>
          <a:lstStyle/>
          <a:p>
            <a:pPr algn="ctr"/>
            <a:r>
              <a:rPr lang="en-GB" b="1" dirty="0" smtClean="0"/>
              <a:t>Easy to interpret</a:t>
            </a:r>
            <a:endParaRPr lang="en-GB" b="1"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0" y="3386386"/>
            <a:ext cx="2088232" cy="461665"/>
          </a:xfrm>
          <a:prstGeom prst="rect">
            <a:avLst/>
          </a:prstGeom>
          <a:noFill/>
        </p:spPr>
        <p:txBody>
          <a:bodyPr wrap="square" rtlCol="0">
            <a:spAutoFit/>
          </a:bodyPr>
          <a:lstStyle/>
          <a:p>
            <a:r>
              <a:rPr lang="en-GB" b="1" dirty="0" smtClean="0">
                <a:solidFill>
                  <a:srgbClr val="0000FF"/>
                </a:solidFill>
              </a:rPr>
              <a:t>16 ,17 years</a:t>
            </a:r>
            <a:endParaRPr lang="en-GB" b="1" dirty="0">
              <a:solidFill>
                <a:srgbClr val="0000FF"/>
              </a:solidFill>
            </a:endParaRPr>
          </a:p>
        </p:txBody>
      </p:sp>
      <p:sp>
        <p:nvSpPr>
          <p:cNvPr id="31" name="Rectangle 30"/>
          <p:cNvSpPr/>
          <p:nvPr/>
        </p:nvSpPr>
        <p:spPr>
          <a:xfrm>
            <a:off x="231752" y="181025"/>
            <a:ext cx="557075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NICE Guidelines</a:t>
            </a:r>
            <a:endParaRPr lang="en-US" sz="54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pic>
        <p:nvPicPr>
          <p:cNvPr id="32" name="Picture 66" descr="C:\Users\Ca123833\AppData\Local\Microsoft\Windows\Temporary Internet Files\Content.IE5\9W19SX9W\MP900411810[1].jpg"/>
          <p:cNvPicPr>
            <a:picLocks noChangeAspect="1" noChangeArrowheads="1"/>
          </p:cNvPicPr>
          <p:nvPr/>
        </p:nvPicPr>
        <p:blipFill>
          <a:blip r:embed="rId2" cstate="print"/>
          <a:srcRect/>
          <a:stretch>
            <a:fillRect/>
          </a:stretch>
        </p:blipFill>
        <p:spPr bwMode="auto">
          <a:xfrm>
            <a:off x="231751" y="3962450"/>
            <a:ext cx="1512168" cy="1512168"/>
          </a:xfrm>
          <a:prstGeom prst="rect">
            <a:avLst/>
          </a:prstGeom>
          <a:noFill/>
        </p:spPr>
      </p:pic>
      <p:sp>
        <p:nvSpPr>
          <p:cNvPr id="33" name="Striped Right Arrow 32"/>
          <p:cNvSpPr/>
          <p:nvPr/>
        </p:nvSpPr>
        <p:spPr bwMode="auto">
          <a:xfrm>
            <a:off x="1959943" y="3349377"/>
            <a:ext cx="6912768" cy="7920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34" name="TextBox 33"/>
          <p:cNvSpPr txBox="1"/>
          <p:nvPr/>
        </p:nvSpPr>
        <p:spPr>
          <a:xfrm>
            <a:off x="8872711" y="3458394"/>
            <a:ext cx="2088232" cy="461665"/>
          </a:xfrm>
          <a:prstGeom prst="rect">
            <a:avLst/>
          </a:prstGeom>
          <a:noFill/>
        </p:spPr>
        <p:txBody>
          <a:bodyPr wrap="square" rtlCol="0">
            <a:spAutoFit/>
          </a:bodyPr>
          <a:lstStyle/>
          <a:p>
            <a:r>
              <a:rPr lang="en-GB" b="1" dirty="0" smtClean="0">
                <a:solidFill>
                  <a:srgbClr val="0000FF"/>
                </a:solidFill>
              </a:rPr>
              <a:t>Adult</a:t>
            </a:r>
            <a:endParaRPr lang="en-GB" b="1" dirty="0">
              <a:solidFill>
                <a:srgbClr val="0000FF"/>
              </a:solidFill>
            </a:endParaRPr>
          </a:p>
        </p:txBody>
      </p:sp>
      <p:sp>
        <p:nvSpPr>
          <p:cNvPr id="35" name="TextBox 34"/>
          <p:cNvSpPr txBox="1"/>
          <p:nvPr/>
        </p:nvSpPr>
        <p:spPr>
          <a:xfrm>
            <a:off x="231751" y="6013673"/>
            <a:ext cx="5832648" cy="461665"/>
          </a:xfrm>
          <a:prstGeom prst="rect">
            <a:avLst/>
          </a:prstGeom>
          <a:noFill/>
        </p:spPr>
        <p:txBody>
          <a:bodyPr wrap="square" rtlCol="0">
            <a:spAutoFit/>
          </a:bodyPr>
          <a:lstStyle/>
          <a:p>
            <a:r>
              <a:rPr lang="en-GB" b="1" dirty="0" smtClean="0">
                <a:solidFill>
                  <a:srgbClr val="FF0000"/>
                </a:solidFill>
              </a:rPr>
              <a:t>  </a:t>
            </a:r>
            <a:r>
              <a:rPr lang="en-GB" b="1" u="sng" dirty="0" smtClean="0">
                <a:solidFill>
                  <a:srgbClr val="FF0000"/>
                </a:solidFill>
              </a:rPr>
              <a:t>Not </a:t>
            </a:r>
            <a:r>
              <a:rPr lang="en-GB" b="1" dirty="0" smtClean="0">
                <a:solidFill>
                  <a:srgbClr val="FF0000"/>
                </a:solidFill>
              </a:rPr>
              <a:t>to be used for 10-15 years</a:t>
            </a:r>
            <a:endParaRPr lang="en-GB" b="1" dirty="0">
              <a:solidFill>
                <a:srgbClr val="FF0000"/>
              </a:solidFill>
            </a:endParaRPr>
          </a:p>
        </p:txBody>
      </p:sp>
      <p:pic>
        <p:nvPicPr>
          <p:cNvPr id="36" name="Picture 68" descr="C:\Users\Ca123833\AppData\Local\Microsoft\Windows\Temporary Internet Files\Content.IE5\2PFDGQ04\MP900448483[1].jpg"/>
          <p:cNvPicPr>
            <a:picLocks noChangeAspect="1" noChangeArrowheads="1"/>
          </p:cNvPicPr>
          <p:nvPr/>
        </p:nvPicPr>
        <p:blipFill>
          <a:blip r:embed="rId3" cstate="print"/>
          <a:srcRect/>
          <a:stretch>
            <a:fillRect/>
          </a:stretch>
        </p:blipFill>
        <p:spPr bwMode="auto">
          <a:xfrm>
            <a:off x="8656687" y="4069457"/>
            <a:ext cx="1815927" cy="1421161"/>
          </a:xfrm>
          <a:prstGeom prst="rect">
            <a:avLst/>
          </a:prstGeom>
          <a:noFill/>
        </p:spPr>
      </p:pic>
      <p:sp>
        <p:nvSpPr>
          <p:cNvPr id="37" name="TextBox 36"/>
          <p:cNvSpPr txBox="1"/>
          <p:nvPr/>
        </p:nvSpPr>
        <p:spPr>
          <a:xfrm>
            <a:off x="2103959" y="1442170"/>
            <a:ext cx="6408712" cy="1815882"/>
          </a:xfrm>
          <a:prstGeom prst="rect">
            <a:avLst/>
          </a:prstGeom>
          <a:noFill/>
          <a:ln>
            <a:solidFill>
              <a:schemeClr val="accent1"/>
            </a:solidFill>
          </a:ln>
        </p:spPr>
        <p:txBody>
          <a:bodyPr wrap="square" rtlCol="0">
            <a:spAutoFit/>
          </a:bodyPr>
          <a:lstStyle/>
          <a:p>
            <a:r>
              <a:rPr lang="en-GB" sz="2800" b="1" dirty="0" smtClean="0">
                <a:solidFill>
                  <a:srgbClr val="0000FF"/>
                </a:solidFill>
              </a:rPr>
              <a:t>Complete a validated screening </a:t>
            </a:r>
          </a:p>
          <a:p>
            <a:r>
              <a:rPr lang="en-GB" sz="2800" b="1" dirty="0" smtClean="0">
                <a:solidFill>
                  <a:srgbClr val="0000FF"/>
                </a:solidFill>
              </a:rPr>
              <a:t>questionnaire, e.g. AUDIT (</a:t>
            </a:r>
            <a:r>
              <a:rPr lang="en-GB" sz="2800" b="1" dirty="0" smtClean="0">
                <a:solidFill>
                  <a:srgbClr val="FF0000"/>
                </a:solidFill>
              </a:rPr>
              <a:t>A</a:t>
            </a:r>
            <a:r>
              <a:rPr lang="en-GB" sz="2800" b="1" dirty="0" smtClean="0">
                <a:solidFill>
                  <a:srgbClr val="0000FF"/>
                </a:solidFill>
              </a:rPr>
              <a:t>lcohol</a:t>
            </a:r>
          </a:p>
          <a:p>
            <a:r>
              <a:rPr lang="en-GB" sz="2800" b="1" dirty="0" smtClean="0">
                <a:solidFill>
                  <a:srgbClr val="FF0000"/>
                </a:solidFill>
              </a:rPr>
              <a:t>U</a:t>
            </a:r>
            <a:r>
              <a:rPr lang="en-GB" sz="2800" b="1" dirty="0" smtClean="0">
                <a:solidFill>
                  <a:srgbClr val="0000FF"/>
                </a:solidFill>
              </a:rPr>
              <a:t>se </a:t>
            </a:r>
            <a:r>
              <a:rPr lang="en-GB" sz="2800" b="1" dirty="0" smtClean="0">
                <a:solidFill>
                  <a:srgbClr val="FF0000"/>
                </a:solidFill>
              </a:rPr>
              <a:t>D</a:t>
            </a:r>
            <a:r>
              <a:rPr lang="en-GB" sz="2800" b="1" dirty="0" smtClean="0">
                <a:solidFill>
                  <a:srgbClr val="0000FF"/>
                </a:solidFill>
              </a:rPr>
              <a:t>isorders </a:t>
            </a:r>
            <a:r>
              <a:rPr lang="en-GB" sz="2800" b="1" dirty="0" smtClean="0">
                <a:solidFill>
                  <a:srgbClr val="FF0000"/>
                </a:solidFill>
              </a:rPr>
              <a:t>I</a:t>
            </a:r>
            <a:r>
              <a:rPr lang="en-GB" sz="2800" b="1" dirty="0" smtClean="0">
                <a:solidFill>
                  <a:srgbClr val="0000FF"/>
                </a:solidFill>
              </a:rPr>
              <a:t>dentification </a:t>
            </a:r>
            <a:r>
              <a:rPr lang="en-GB" sz="2800" b="1" dirty="0" smtClean="0">
                <a:solidFill>
                  <a:srgbClr val="FF0000"/>
                </a:solidFill>
              </a:rPr>
              <a:t>T</a:t>
            </a:r>
            <a:r>
              <a:rPr lang="en-GB" sz="2800" b="1" dirty="0" smtClean="0">
                <a:solidFill>
                  <a:srgbClr val="0000FF"/>
                </a:solidFill>
              </a:rPr>
              <a:t>est), or </a:t>
            </a:r>
          </a:p>
          <a:p>
            <a:r>
              <a:rPr lang="en-GB" sz="2800" b="1" dirty="0" smtClean="0">
                <a:solidFill>
                  <a:srgbClr val="0000FF"/>
                </a:solidFill>
              </a:rPr>
              <a:t>AUDIT-C, or FAST</a:t>
            </a:r>
            <a:endParaRPr lang="en-GB" sz="2800" b="1" dirty="0">
              <a:solidFill>
                <a:srgbClr val="0000FF"/>
              </a:solidFill>
            </a:endParaRPr>
          </a:p>
        </p:txBody>
      </p:sp>
      <p:pic>
        <p:nvPicPr>
          <p:cNvPr id="51" name="Picture 50"/>
          <p:cNvPicPr>
            <a:picLocks noChangeAspect="1" noChangeArrowheads="1"/>
          </p:cNvPicPr>
          <p:nvPr/>
        </p:nvPicPr>
        <p:blipFill>
          <a:blip r:embed="rId4" cstate="print"/>
          <a:srcRect/>
          <a:stretch>
            <a:fillRect/>
          </a:stretch>
        </p:blipFill>
        <p:spPr bwMode="auto">
          <a:xfrm>
            <a:off x="3904159" y="3277369"/>
            <a:ext cx="2361920" cy="28083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b="1" dirty="0" smtClean="0"/>
              <a:t>Why Alcohol?  What are the issues?</a:t>
            </a:r>
            <a:endParaRPr lang="en-GB" b="1" dirty="0"/>
          </a:p>
          <a:p>
            <a:pPr marL="521437" indent="-521437">
              <a:buFont typeface="Arial" pitchFamily="34" charset="0"/>
              <a:buChar char="•"/>
            </a:pPr>
            <a:r>
              <a:rPr lang="en-GB" dirty="0">
                <a:solidFill>
                  <a:schemeClr val="bg1">
                    <a:lumMod val="50000"/>
                  </a:schemeClr>
                </a:solidFill>
              </a:rPr>
              <a:t>What can </a:t>
            </a:r>
            <a:r>
              <a:rPr lang="en-GB" dirty="0" smtClean="0">
                <a:solidFill>
                  <a:schemeClr val="bg1">
                    <a:lumMod val="50000"/>
                  </a:schemeClr>
                </a:solidFill>
              </a:rPr>
              <a:t>you </a:t>
            </a:r>
            <a:r>
              <a:rPr lang="en-GB" dirty="0">
                <a:solidFill>
                  <a:schemeClr val="bg1">
                    <a:lumMod val="50000"/>
                  </a:schemeClr>
                </a:solidFill>
              </a:rPr>
              <a:t>do about it?</a:t>
            </a:r>
          </a:p>
          <a:p>
            <a:pPr marL="521437" indent="-521437">
              <a:buFont typeface="Arial" pitchFamily="34" charset="0"/>
              <a:buChar char="•"/>
            </a:pPr>
            <a:r>
              <a:rPr lang="en-GB" dirty="0">
                <a:solidFill>
                  <a:schemeClr val="bg1">
                    <a:lumMod val="50000"/>
                  </a:schemeClr>
                </a:solidFill>
              </a:rPr>
              <a:t>How do you do it?</a:t>
            </a:r>
          </a:p>
          <a:p>
            <a:pPr marL="521437" indent="-521437">
              <a:buFont typeface="Arial" pitchFamily="34" charset="0"/>
              <a:buChar char="•"/>
            </a:pPr>
            <a:r>
              <a:rPr lang="en-GB" dirty="0">
                <a:solidFill>
                  <a:schemeClr val="bg1">
                    <a:lumMod val="50000"/>
                  </a:schemeClr>
                </a:solidFill>
              </a:rPr>
              <a:t>What are the barriers?</a:t>
            </a:r>
          </a:p>
          <a:p>
            <a:pPr marL="521437" indent="-521437">
              <a:buFont typeface="Arial" pitchFamily="34" charset="0"/>
              <a:buChar char="•"/>
            </a:pPr>
            <a:r>
              <a:rPr lang="en-GB" dirty="0">
                <a:solidFill>
                  <a:schemeClr val="bg1">
                    <a:lumMod val="50000"/>
                  </a:schemeClr>
                </a:solidFill>
              </a:rPr>
              <a:t>Discussion</a:t>
            </a: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1206722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2773313"/>
            <a:ext cx="4104456" cy="1219200"/>
          </a:xfrm>
        </p:spPr>
        <p:txBody>
          <a:bodyPr/>
          <a:lstStyle/>
          <a:p>
            <a:r>
              <a:rPr lang="en-GB" sz="3600" b="1" dirty="0" smtClean="0">
                <a:solidFill>
                  <a:srgbClr val="0000FF"/>
                </a:solidFill>
              </a:rPr>
              <a:t>GOLD STANDARD</a:t>
            </a:r>
            <a:br>
              <a:rPr lang="en-GB" sz="3600" b="1" dirty="0" smtClean="0">
                <a:solidFill>
                  <a:srgbClr val="0000FF"/>
                </a:solidFill>
              </a:rPr>
            </a:br>
            <a:r>
              <a:rPr lang="en-GB" sz="4400" b="1" dirty="0" smtClean="0">
                <a:solidFill>
                  <a:srgbClr val="0000FF"/>
                </a:solidFill>
              </a:rPr>
              <a:t>AUDIT</a:t>
            </a:r>
            <a:r>
              <a:rPr lang="en-GB" sz="3600" b="1" dirty="0" smtClean="0">
                <a:solidFill>
                  <a:srgbClr val="0000FF"/>
                </a:solidFill>
              </a:rPr>
              <a:t> </a:t>
            </a:r>
            <a:br>
              <a:rPr lang="en-GB" sz="3600" b="1" dirty="0" smtClean="0">
                <a:solidFill>
                  <a:srgbClr val="0000FF"/>
                </a:solidFill>
              </a:rPr>
            </a:br>
            <a:r>
              <a:rPr lang="en-GB" sz="3600" b="1" dirty="0">
                <a:solidFill>
                  <a:srgbClr val="0000FF"/>
                </a:solidFill>
              </a:rPr>
              <a:t/>
            </a:r>
            <a:br>
              <a:rPr lang="en-GB" sz="3600" b="1" dirty="0">
                <a:solidFill>
                  <a:srgbClr val="0000FF"/>
                </a:solidFill>
              </a:rPr>
            </a:br>
            <a:r>
              <a:rPr lang="en-GB" sz="3600" b="1" dirty="0" smtClean="0">
                <a:solidFill>
                  <a:srgbClr val="0000FF"/>
                </a:solidFill>
              </a:rPr>
              <a:t>(</a:t>
            </a:r>
            <a:r>
              <a:rPr lang="en-GB" sz="3600" b="1" dirty="0">
                <a:solidFill>
                  <a:srgbClr val="FF0000"/>
                </a:solidFill>
              </a:rPr>
              <a:t>A</a:t>
            </a:r>
            <a:r>
              <a:rPr lang="en-GB" sz="3600" b="1" dirty="0">
                <a:solidFill>
                  <a:srgbClr val="0000FF"/>
                </a:solidFill>
              </a:rPr>
              <a:t>lcohol</a:t>
            </a:r>
            <a:br>
              <a:rPr lang="en-GB" sz="3600" b="1" dirty="0">
                <a:solidFill>
                  <a:srgbClr val="0000FF"/>
                </a:solidFill>
              </a:rPr>
            </a:br>
            <a:r>
              <a:rPr lang="en-GB" sz="3600" b="1" dirty="0">
                <a:solidFill>
                  <a:srgbClr val="FF0000"/>
                </a:solidFill>
              </a:rPr>
              <a:t>U</a:t>
            </a:r>
            <a:r>
              <a:rPr lang="en-GB" sz="3600" b="1" dirty="0">
                <a:solidFill>
                  <a:srgbClr val="0000FF"/>
                </a:solidFill>
              </a:rPr>
              <a:t>se </a:t>
            </a:r>
            <a:r>
              <a:rPr lang="en-GB" sz="3600" b="1" dirty="0">
                <a:solidFill>
                  <a:srgbClr val="FF0000"/>
                </a:solidFill>
              </a:rPr>
              <a:t>D</a:t>
            </a:r>
            <a:r>
              <a:rPr lang="en-GB" sz="3600" b="1" dirty="0">
                <a:solidFill>
                  <a:srgbClr val="0000FF"/>
                </a:solidFill>
              </a:rPr>
              <a:t>isorders </a:t>
            </a:r>
            <a:r>
              <a:rPr lang="en-GB" sz="3600" b="1" dirty="0">
                <a:solidFill>
                  <a:srgbClr val="FF0000"/>
                </a:solidFill>
              </a:rPr>
              <a:t>I</a:t>
            </a:r>
            <a:r>
              <a:rPr lang="en-GB" sz="3600" b="1" dirty="0">
                <a:solidFill>
                  <a:srgbClr val="0000FF"/>
                </a:solidFill>
              </a:rPr>
              <a:t>dentification </a:t>
            </a:r>
            <a:r>
              <a:rPr lang="en-GB" sz="3600" b="1" dirty="0">
                <a:solidFill>
                  <a:srgbClr val="FF0000"/>
                </a:solidFill>
              </a:rPr>
              <a:t>T</a:t>
            </a:r>
            <a:r>
              <a:rPr lang="en-GB" sz="3600" b="1" dirty="0">
                <a:solidFill>
                  <a:srgbClr val="0000FF"/>
                </a:solidFill>
              </a:rPr>
              <a:t>est</a:t>
            </a:r>
            <a:r>
              <a:rPr lang="en-GB" sz="3600" b="1" dirty="0" smtClean="0">
                <a:solidFill>
                  <a:srgbClr val="0000FF"/>
                </a:solidFill>
              </a:rPr>
              <a:t>)</a:t>
            </a:r>
            <a:br>
              <a:rPr lang="en-GB" sz="3600" b="1" dirty="0" smtClean="0">
                <a:solidFill>
                  <a:srgbClr val="0000FF"/>
                </a:solidFill>
              </a:rPr>
            </a:br>
            <a:r>
              <a:rPr lang="en-GB" sz="3600" b="1" dirty="0" smtClean="0">
                <a:solidFill>
                  <a:srgbClr val="0000FF"/>
                </a:solidFill>
              </a:rPr>
              <a:t/>
            </a:r>
            <a:br>
              <a:rPr lang="en-GB" sz="3600" b="1" dirty="0" smtClean="0">
                <a:solidFill>
                  <a:srgbClr val="0000FF"/>
                </a:solidFill>
              </a:rPr>
            </a:br>
            <a:r>
              <a:rPr lang="en-GB" sz="2400" b="1" dirty="0" smtClean="0">
                <a:solidFill>
                  <a:srgbClr val="0000FF"/>
                </a:solidFill>
              </a:rPr>
              <a:t>but 10 questions version too long for many settings </a:t>
            </a:r>
            <a:endParaRPr lang="en-GB" sz="2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56287" y="397049"/>
            <a:ext cx="5112568" cy="588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663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2287"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3"/>
          <p:cNvPicPr>
            <a:picLocks noChangeAspect="1" noChangeArrowheads="1"/>
          </p:cNvPicPr>
          <p:nvPr/>
        </p:nvPicPr>
        <p:blipFill>
          <a:blip r:embed="rId3" cstate="print"/>
          <a:srcRect/>
          <a:stretch>
            <a:fillRect/>
          </a:stretch>
        </p:blipFill>
        <p:spPr bwMode="auto">
          <a:xfrm>
            <a:off x="1986733" y="209524"/>
            <a:ext cx="5500726" cy="1357323"/>
          </a:xfrm>
          <a:prstGeom prst="rect">
            <a:avLst/>
          </a:prstGeom>
          <a:noFill/>
          <a:ln w="9525">
            <a:noFill/>
            <a:miter lim="800000"/>
            <a:headEnd/>
            <a:tailEnd/>
          </a:ln>
          <a:effectLst/>
        </p:spPr>
      </p:pic>
      <p:pic>
        <p:nvPicPr>
          <p:cNvPr id="38916" name="Picture 4" descr="http://www.ypg-prioryroad.com/images/alcohol.jpg"/>
          <p:cNvPicPr>
            <a:picLocks noChangeAspect="1" noChangeArrowheads="1"/>
          </p:cNvPicPr>
          <p:nvPr/>
        </p:nvPicPr>
        <p:blipFill>
          <a:blip r:embed="rId4" cstate="print"/>
          <a:srcRect/>
          <a:stretch>
            <a:fillRect/>
          </a:stretch>
        </p:blipFill>
        <p:spPr bwMode="auto">
          <a:xfrm>
            <a:off x="8201839" y="2281227"/>
            <a:ext cx="2286016" cy="2078197"/>
          </a:xfrm>
          <a:prstGeom prst="roundRect">
            <a:avLst>
              <a:gd name="adj" fmla="val 8594"/>
            </a:avLst>
          </a:prstGeom>
          <a:solidFill>
            <a:srgbClr val="FFFFFF">
              <a:shade val="85000"/>
            </a:srgbClr>
          </a:solidFill>
          <a:ln>
            <a:solidFill>
              <a:srgbClr val="3399FF"/>
            </a:solid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5" cstate="print"/>
          <a:srcRect/>
          <a:stretch>
            <a:fillRect/>
          </a:stretch>
        </p:blipFill>
        <p:spPr bwMode="auto">
          <a:xfrm>
            <a:off x="8416153" y="638153"/>
            <a:ext cx="1357322" cy="1030444"/>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t="19762"/>
          <a:stretch>
            <a:fillRect/>
          </a:stretch>
        </p:blipFill>
        <p:spPr bwMode="auto">
          <a:xfrm>
            <a:off x="272221" y="1622752"/>
            <a:ext cx="8143932" cy="4801879"/>
          </a:xfrm>
          <a:prstGeom prst="rect">
            <a:avLst/>
          </a:prstGeom>
          <a:noFill/>
          <a:ln w="9525">
            <a:solidFill>
              <a:srgbClr val="3399FF"/>
            </a:solidFill>
            <a:miter lim="800000"/>
            <a:headEnd/>
            <a:tailEnd/>
          </a:ln>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AutoShape 2"/>
          <p:cNvSpPr>
            <a:spLocks noChangeArrowheads="1"/>
          </p:cNvSpPr>
          <p:nvPr/>
        </p:nvSpPr>
        <p:spPr bwMode="auto">
          <a:xfrm>
            <a:off x="4110302" y="386897"/>
            <a:ext cx="2132160" cy="53570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spcBef>
                <a:spcPct val="50000"/>
              </a:spcBef>
            </a:pPr>
            <a:r>
              <a:rPr lang="en-GB" sz="1400" dirty="0" smtClean="0">
                <a:solidFill>
                  <a:srgbClr val="000000"/>
                </a:solidFill>
                <a:latin typeface="Arial" pitchFamily="34" charset="0"/>
              </a:rPr>
              <a:t>Adults 18 +</a:t>
            </a:r>
            <a:endParaRPr lang="en-GB" sz="1400" dirty="0">
              <a:solidFill>
                <a:srgbClr val="000000"/>
              </a:solidFill>
              <a:latin typeface="Arial" pitchFamily="34" charset="0"/>
            </a:endParaRPr>
          </a:p>
        </p:txBody>
      </p:sp>
      <p:sp>
        <p:nvSpPr>
          <p:cNvPr id="184323" name="AutoShape 3"/>
          <p:cNvSpPr>
            <a:spLocks noChangeArrowheads="1"/>
          </p:cNvSpPr>
          <p:nvPr/>
        </p:nvSpPr>
        <p:spPr bwMode="auto">
          <a:xfrm>
            <a:off x="3997105" y="1319998"/>
            <a:ext cx="2384532"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600" b="1" dirty="0" smtClean="0">
                <a:solidFill>
                  <a:srgbClr val="000000"/>
                </a:solidFill>
                <a:latin typeface="Arial" pitchFamily="34" charset="0"/>
              </a:rPr>
              <a:t>Teachable Moment</a:t>
            </a:r>
            <a:endParaRPr lang="en-GB" sz="1600" b="1" dirty="0">
              <a:solidFill>
                <a:srgbClr val="000000"/>
              </a:solidFill>
              <a:latin typeface="Arial" pitchFamily="34" charset="0"/>
            </a:endParaRPr>
          </a:p>
        </p:txBody>
      </p:sp>
      <p:sp>
        <p:nvSpPr>
          <p:cNvPr id="184324" name="AutoShape 4"/>
          <p:cNvSpPr>
            <a:spLocks noChangeArrowheads="1"/>
          </p:cNvSpPr>
          <p:nvPr/>
        </p:nvSpPr>
        <p:spPr bwMode="auto">
          <a:xfrm>
            <a:off x="3997105" y="3781425"/>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Full Screen</a:t>
            </a:r>
          </a:p>
          <a:p>
            <a:pPr algn="ctr"/>
            <a:r>
              <a:rPr lang="en-GB" sz="1400">
                <a:solidFill>
                  <a:srgbClr val="000000"/>
                </a:solidFill>
                <a:latin typeface="Arial" pitchFamily="34" charset="0"/>
              </a:rPr>
              <a:t>AUDIT</a:t>
            </a:r>
          </a:p>
        </p:txBody>
      </p:sp>
      <p:sp>
        <p:nvSpPr>
          <p:cNvPr id="184325" name="AutoShape 5"/>
          <p:cNvSpPr>
            <a:spLocks noChangeArrowheads="1"/>
          </p:cNvSpPr>
          <p:nvPr/>
        </p:nvSpPr>
        <p:spPr bwMode="auto">
          <a:xfrm>
            <a:off x="537215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Score</a:t>
            </a:r>
          </a:p>
          <a:p>
            <a:pPr algn="ctr"/>
            <a:r>
              <a:rPr lang="en-GB" sz="1400">
                <a:solidFill>
                  <a:srgbClr val="000000"/>
                </a:solidFill>
                <a:latin typeface="Arial" pitchFamily="34" charset="0"/>
              </a:rPr>
              <a:t>8-15</a:t>
            </a:r>
          </a:p>
          <a:p>
            <a:pPr algn="ctr"/>
            <a:r>
              <a:rPr lang="en-GB" sz="1400">
                <a:solidFill>
                  <a:srgbClr val="000000"/>
                </a:solidFill>
                <a:latin typeface="Arial" pitchFamily="34" charset="0"/>
              </a:rPr>
              <a:t>Increasing-risk</a:t>
            </a:r>
          </a:p>
        </p:txBody>
      </p:sp>
      <p:sp>
        <p:nvSpPr>
          <p:cNvPr id="184327" name="AutoShape 7"/>
          <p:cNvSpPr>
            <a:spLocks noChangeArrowheads="1"/>
          </p:cNvSpPr>
          <p:nvPr/>
        </p:nvSpPr>
        <p:spPr bwMode="auto">
          <a:xfrm>
            <a:off x="1135668" y="6004763"/>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dirty="0">
                <a:solidFill>
                  <a:srgbClr val="000000"/>
                </a:solidFill>
                <a:latin typeface="Arial" pitchFamily="34" charset="0"/>
              </a:rPr>
              <a:t>Consider </a:t>
            </a:r>
            <a:r>
              <a:rPr lang="en-GB" sz="1400" dirty="0" smtClean="0">
                <a:solidFill>
                  <a:srgbClr val="000000"/>
                </a:solidFill>
                <a:latin typeface="Arial" pitchFamily="34" charset="0"/>
              </a:rPr>
              <a:t>Referral to </a:t>
            </a:r>
            <a:endParaRPr lang="en-GB" sz="1400" dirty="0">
              <a:solidFill>
                <a:srgbClr val="000000"/>
              </a:solidFill>
              <a:latin typeface="Arial" pitchFamily="34" charset="0"/>
            </a:endParaRPr>
          </a:p>
          <a:p>
            <a:pPr algn="ctr"/>
            <a:r>
              <a:rPr lang="en-GB" sz="1400" dirty="0">
                <a:solidFill>
                  <a:srgbClr val="000000"/>
                </a:solidFill>
                <a:latin typeface="Arial" pitchFamily="34" charset="0"/>
              </a:rPr>
              <a:t>Specialist Services</a:t>
            </a:r>
          </a:p>
        </p:txBody>
      </p:sp>
      <p:sp>
        <p:nvSpPr>
          <p:cNvPr id="184328" name="Text Box 8"/>
          <p:cNvSpPr txBox="1">
            <a:spLocks noChangeArrowheads="1"/>
          </p:cNvSpPr>
          <p:nvPr/>
        </p:nvSpPr>
        <p:spPr bwMode="auto">
          <a:xfrm>
            <a:off x="8513798" y="6262111"/>
            <a:ext cx="784947"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endParaRPr lang="en-US" sz="1400">
              <a:solidFill>
                <a:srgbClr val="000000"/>
              </a:solidFill>
              <a:latin typeface="Arial" pitchFamily="34" charset="0"/>
            </a:endParaRPr>
          </a:p>
        </p:txBody>
      </p:sp>
      <p:sp>
        <p:nvSpPr>
          <p:cNvPr id="184329" name="AutoShape 9"/>
          <p:cNvSpPr>
            <a:spLocks noChangeArrowheads="1"/>
          </p:cNvSpPr>
          <p:nvPr/>
        </p:nvSpPr>
        <p:spPr bwMode="auto">
          <a:xfrm>
            <a:off x="3334633"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Score</a:t>
            </a:r>
          </a:p>
          <a:p>
            <a:pPr algn="ctr"/>
            <a:r>
              <a:rPr lang="en-GB" sz="1400">
                <a:solidFill>
                  <a:srgbClr val="000000"/>
                </a:solidFill>
                <a:latin typeface="Arial" pitchFamily="34" charset="0"/>
              </a:rPr>
              <a:t>16-19</a:t>
            </a:r>
          </a:p>
          <a:p>
            <a:pPr algn="ctr"/>
            <a:r>
              <a:rPr lang="en-GB" sz="1400">
                <a:solidFill>
                  <a:srgbClr val="000000"/>
                </a:solidFill>
                <a:latin typeface="Arial" pitchFamily="34" charset="0"/>
              </a:rPr>
              <a:t>Higher-risk</a:t>
            </a:r>
          </a:p>
        </p:txBody>
      </p:sp>
      <p:sp>
        <p:nvSpPr>
          <p:cNvPr id="184330" name="AutoShape 10"/>
          <p:cNvSpPr>
            <a:spLocks noChangeArrowheads="1"/>
          </p:cNvSpPr>
          <p:nvPr/>
        </p:nvSpPr>
        <p:spPr bwMode="auto">
          <a:xfrm>
            <a:off x="1221028"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Score</a:t>
            </a:r>
          </a:p>
          <a:p>
            <a:pPr algn="ctr"/>
            <a:r>
              <a:rPr lang="en-GB" sz="1400">
                <a:solidFill>
                  <a:srgbClr val="000000"/>
                </a:solidFill>
                <a:latin typeface="Arial" pitchFamily="34" charset="0"/>
              </a:rPr>
              <a:t>20+</a:t>
            </a:r>
          </a:p>
          <a:p>
            <a:pPr algn="ctr"/>
            <a:r>
              <a:rPr lang="en-GB" sz="1400">
                <a:solidFill>
                  <a:srgbClr val="000000"/>
                </a:solidFill>
                <a:latin typeface="Arial" pitchFamily="34" charset="0"/>
              </a:rPr>
              <a:t>Possible Dependence</a:t>
            </a:r>
          </a:p>
        </p:txBody>
      </p:sp>
      <p:sp>
        <p:nvSpPr>
          <p:cNvPr id="184331" name="AutoShape 11"/>
          <p:cNvSpPr>
            <a:spLocks noChangeArrowheads="1"/>
          </p:cNvSpPr>
          <p:nvPr/>
        </p:nvSpPr>
        <p:spPr bwMode="auto">
          <a:xfrm>
            <a:off x="739297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Score </a:t>
            </a:r>
          </a:p>
          <a:p>
            <a:pPr algn="ctr"/>
            <a:r>
              <a:rPr lang="en-GB" sz="1400">
                <a:solidFill>
                  <a:srgbClr val="000000"/>
                </a:solidFill>
                <a:latin typeface="Arial" pitchFamily="34" charset="0"/>
              </a:rPr>
              <a:t>0-7</a:t>
            </a:r>
          </a:p>
          <a:p>
            <a:pPr algn="ctr"/>
            <a:r>
              <a:rPr lang="en-GB" sz="1400">
                <a:solidFill>
                  <a:srgbClr val="000000"/>
                </a:solidFill>
                <a:latin typeface="Arial" pitchFamily="34" charset="0"/>
              </a:rPr>
              <a:t>Lower-risk</a:t>
            </a:r>
          </a:p>
        </p:txBody>
      </p:sp>
      <p:sp>
        <p:nvSpPr>
          <p:cNvPr id="184332" name="Text Box 12"/>
          <p:cNvSpPr txBox="1">
            <a:spLocks noChangeArrowheads="1"/>
          </p:cNvSpPr>
          <p:nvPr/>
        </p:nvSpPr>
        <p:spPr bwMode="auto">
          <a:xfrm>
            <a:off x="462989" y="672554"/>
            <a:ext cx="3030304" cy="42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2100" b="1" dirty="0" smtClean="0">
                <a:solidFill>
                  <a:srgbClr val="000000"/>
                </a:solidFill>
                <a:latin typeface="Arial" pitchFamily="34" charset="0"/>
              </a:rPr>
              <a:t>Alcohol </a:t>
            </a:r>
            <a:r>
              <a:rPr lang="en-GB" sz="2100" b="1" dirty="0">
                <a:solidFill>
                  <a:srgbClr val="000000"/>
                </a:solidFill>
                <a:latin typeface="Arial" pitchFamily="34" charset="0"/>
              </a:rPr>
              <a:t>Care Pathway</a:t>
            </a:r>
          </a:p>
        </p:txBody>
      </p:sp>
      <p:sp>
        <p:nvSpPr>
          <p:cNvPr id="184333" name="AutoShape 13"/>
          <p:cNvSpPr>
            <a:spLocks noChangeArrowheads="1"/>
          </p:cNvSpPr>
          <p:nvPr/>
        </p:nvSpPr>
        <p:spPr bwMode="auto">
          <a:xfrm>
            <a:off x="8645550" y="4119303"/>
            <a:ext cx="1304533" cy="53570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No action</a:t>
            </a:r>
          </a:p>
        </p:txBody>
      </p:sp>
      <p:sp>
        <p:nvSpPr>
          <p:cNvPr id="184334" name="Text Box 14"/>
          <p:cNvSpPr txBox="1">
            <a:spLocks noChangeArrowheads="1"/>
          </p:cNvSpPr>
          <p:nvPr/>
        </p:nvSpPr>
        <p:spPr bwMode="auto">
          <a:xfrm>
            <a:off x="4165972" y="3464556"/>
            <a:ext cx="1124534"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1400" b="1">
                <a:solidFill>
                  <a:srgbClr val="000000"/>
                </a:solidFill>
                <a:latin typeface="Arial" pitchFamily="34" charset="0"/>
              </a:rPr>
              <a:t>Positive</a:t>
            </a:r>
            <a:br>
              <a:rPr lang="en-GB" sz="1400" b="1">
                <a:solidFill>
                  <a:srgbClr val="000000"/>
                </a:solidFill>
                <a:latin typeface="Arial" pitchFamily="34" charset="0"/>
              </a:rPr>
            </a:br>
            <a:r>
              <a:rPr lang="en-GB" sz="1400" b="1">
                <a:solidFill>
                  <a:srgbClr val="000000"/>
                </a:solidFill>
                <a:latin typeface="Arial" pitchFamily="34" charset="0"/>
              </a:rPr>
              <a:t>Result</a:t>
            </a:r>
          </a:p>
        </p:txBody>
      </p:sp>
      <p:sp>
        <p:nvSpPr>
          <p:cNvPr id="184335" name="Text Box 15"/>
          <p:cNvSpPr txBox="1">
            <a:spLocks noChangeArrowheads="1"/>
          </p:cNvSpPr>
          <p:nvPr/>
        </p:nvSpPr>
        <p:spPr bwMode="auto">
          <a:xfrm>
            <a:off x="8205757" y="3622116"/>
            <a:ext cx="117834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1400" b="1">
                <a:solidFill>
                  <a:srgbClr val="000000"/>
                </a:solidFill>
                <a:latin typeface="Arial" pitchFamily="34" charset="0"/>
              </a:rPr>
              <a:t>Negative</a:t>
            </a:r>
            <a:br>
              <a:rPr lang="en-GB" sz="1400" b="1">
                <a:solidFill>
                  <a:srgbClr val="000000"/>
                </a:solidFill>
                <a:latin typeface="Arial" pitchFamily="34" charset="0"/>
              </a:rPr>
            </a:br>
            <a:r>
              <a:rPr lang="en-GB" sz="1400" b="1">
                <a:solidFill>
                  <a:srgbClr val="000000"/>
                </a:solidFill>
                <a:latin typeface="Arial" pitchFamily="34" charset="0"/>
              </a:rPr>
              <a:t>Result</a:t>
            </a:r>
          </a:p>
        </p:txBody>
      </p:sp>
      <p:sp>
        <p:nvSpPr>
          <p:cNvPr id="184336" name="AutoShape 16"/>
          <p:cNvSpPr>
            <a:spLocks noChangeArrowheads="1"/>
          </p:cNvSpPr>
          <p:nvPr/>
        </p:nvSpPr>
        <p:spPr bwMode="auto">
          <a:xfrm>
            <a:off x="3407003" y="2510446"/>
            <a:ext cx="1768451"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FAST</a:t>
            </a:r>
          </a:p>
        </p:txBody>
      </p:sp>
      <p:sp>
        <p:nvSpPr>
          <p:cNvPr id="184337" name="AutoShape 17"/>
          <p:cNvSpPr>
            <a:spLocks noChangeArrowheads="1"/>
          </p:cNvSpPr>
          <p:nvPr/>
        </p:nvSpPr>
        <p:spPr bwMode="auto">
          <a:xfrm>
            <a:off x="5427825" y="2510446"/>
            <a:ext cx="1768449"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 C</a:t>
            </a:r>
          </a:p>
        </p:txBody>
      </p:sp>
      <p:cxnSp>
        <p:nvCxnSpPr>
          <p:cNvPr id="184339" name="AutoShape 19"/>
          <p:cNvCxnSpPr>
            <a:cxnSpLocks noChangeShapeType="1"/>
            <a:stCxn id="184330" idx="2"/>
            <a:endCxn id="184327" idx="0"/>
          </p:cNvCxnSpPr>
          <p:nvPr/>
        </p:nvCxnSpPr>
        <p:spPr bwMode="auto">
          <a:xfrm>
            <a:off x="2174841" y="5687894"/>
            <a:ext cx="363711"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0" name="AutoShape 20"/>
          <p:cNvCxnSpPr>
            <a:cxnSpLocks noChangeShapeType="1"/>
            <a:stCxn id="184325" idx="2"/>
            <a:endCxn id="184349" idx="0"/>
          </p:cNvCxnSpPr>
          <p:nvPr/>
        </p:nvCxnSpPr>
        <p:spPr bwMode="auto">
          <a:xfrm flipH="1">
            <a:off x="5401846" y="5687894"/>
            <a:ext cx="924122"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1" name="AutoShape 21"/>
          <p:cNvCxnSpPr>
            <a:cxnSpLocks noChangeShapeType="1"/>
            <a:stCxn id="184329" idx="2"/>
            <a:endCxn id="184349" idx="0"/>
          </p:cNvCxnSpPr>
          <p:nvPr/>
        </p:nvCxnSpPr>
        <p:spPr bwMode="auto">
          <a:xfrm>
            <a:off x="4288445" y="5687894"/>
            <a:ext cx="1113400"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2" name="AutoShape 22"/>
          <p:cNvCxnSpPr>
            <a:cxnSpLocks noChangeShapeType="1"/>
            <a:stCxn id="184324" idx="2"/>
            <a:endCxn id="184330" idx="0"/>
          </p:cNvCxnSpPr>
          <p:nvPr/>
        </p:nvCxnSpPr>
        <p:spPr bwMode="auto">
          <a:xfrm flipH="1">
            <a:off x="2174842" y="4495695"/>
            <a:ext cx="322514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3" name="AutoShape 23"/>
          <p:cNvCxnSpPr>
            <a:cxnSpLocks noChangeShapeType="1"/>
            <a:stCxn id="184324" idx="2"/>
            <a:endCxn id="184329" idx="0"/>
          </p:cNvCxnSpPr>
          <p:nvPr/>
        </p:nvCxnSpPr>
        <p:spPr bwMode="auto">
          <a:xfrm flipH="1">
            <a:off x="4288445" y="4495695"/>
            <a:ext cx="1111544"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4" name="AutoShape 24"/>
          <p:cNvCxnSpPr>
            <a:cxnSpLocks noChangeShapeType="1"/>
            <a:stCxn id="184324" idx="2"/>
            <a:endCxn id="184325" idx="0"/>
          </p:cNvCxnSpPr>
          <p:nvPr/>
        </p:nvCxnSpPr>
        <p:spPr bwMode="auto">
          <a:xfrm>
            <a:off x="5399990" y="4495695"/>
            <a:ext cx="92597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5" name="AutoShape 25"/>
          <p:cNvCxnSpPr>
            <a:cxnSpLocks noChangeShapeType="1"/>
            <a:stCxn id="184324" idx="2"/>
            <a:endCxn id="184331" idx="0"/>
          </p:cNvCxnSpPr>
          <p:nvPr/>
        </p:nvCxnSpPr>
        <p:spPr bwMode="auto">
          <a:xfrm>
            <a:off x="5399989" y="4495695"/>
            <a:ext cx="294679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6" name="AutoShape 26"/>
          <p:cNvCxnSpPr>
            <a:cxnSpLocks noChangeShapeType="1"/>
            <a:stCxn id="184331" idx="3"/>
            <a:endCxn id="184333" idx="4"/>
          </p:cNvCxnSpPr>
          <p:nvPr/>
        </p:nvCxnSpPr>
        <p:spPr bwMode="auto">
          <a:xfrm flipH="1" flipV="1">
            <a:off x="9298745" y="4655005"/>
            <a:ext cx="1855" cy="71601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47" name="Text Box 27"/>
          <p:cNvSpPr txBox="1">
            <a:spLocks noChangeArrowheads="1"/>
          </p:cNvSpPr>
          <p:nvPr/>
        </p:nvSpPr>
        <p:spPr bwMode="auto">
          <a:xfrm>
            <a:off x="1978141" y="2510447"/>
            <a:ext cx="1430719" cy="75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1400" b="1">
                <a:solidFill>
                  <a:srgbClr val="000000"/>
                </a:solidFill>
                <a:latin typeface="Arial" pitchFamily="34" charset="0"/>
              </a:rPr>
              <a:t>Initial Screening Tools</a:t>
            </a:r>
          </a:p>
        </p:txBody>
      </p:sp>
      <p:cxnSp>
        <p:nvCxnSpPr>
          <p:cNvPr id="184348" name="AutoShape 28"/>
          <p:cNvCxnSpPr>
            <a:cxnSpLocks noChangeShapeType="1"/>
            <a:stCxn id="184322" idx="2"/>
            <a:endCxn id="184323" idx="0"/>
          </p:cNvCxnSpPr>
          <p:nvPr/>
        </p:nvCxnSpPr>
        <p:spPr bwMode="auto">
          <a:xfrm>
            <a:off x="5177310" y="922598"/>
            <a:ext cx="12990" cy="39739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49" name="AutoShape 29"/>
          <p:cNvSpPr>
            <a:spLocks noChangeArrowheads="1"/>
          </p:cNvSpPr>
          <p:nvPr/>
        </p:nvSpPr>
        <p:spPr bwMode="auto">
          <a:xfrm>
            <a:off x="4418342" y="6004763"/>
            <a:ext cx="1965150" cy="733527"/>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Brief Advice</a:t>
            </a:r>
          </a:p>
        </p:txBody>
      </p:sp>
      <p:sp>
        <p:nvSpPr>
          <p:cNvPr id="184350" name="Text Box 30"/>
          <p:cNvSpPr txBox="1">
            <a:spLocks noChangeArrowheads="1"/>
          </p:cNvSpPr>
          <p:nvPr/>
        </p:nvSpPr>
        <p:spPr bwMode="auto">
          <a:xfrm>
            <a:off x="7617511" y="5607364"/>
            <a:ext cx="252371"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lgn="ctr">
              <a:spcBef>
                <a:spcPct val="50000"/>
              </a:spcBef>
            </a:pPr>
            <a:endParaRPr lang="en-US" sz="1400">
              <a:solidFill>
                <a:srgbClr val="000000"/>
              </a:solidFill>
              <a:latin typeface="Arial" pitchFamily="34" charset="0"/>
            </a:endParaRPr>
          </a:p>
        </p:txBody>
      </p:sp>
      <p:sp>
        <p:nvSpPr>
          <p:cNvPr id="184351" name="Line 31"/>
          <p:cNvSpPr>
            <a:spLocks noChangeShapeType="1"/>
          </p:cNvSpPr>
          <p:nvPr/>
        </p:nvSpPr>
        <p:spPr bwMode="auto">
          <a:xfrm>
            <a:off x="2230512" y="5687894"/>
            <a:ext cx="3113808"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2" name="Line 32"/>
          <p:cNvSpPr>
            <a:spLocks noChangeShapeType="1"/>
          </p:cNvSpPr>
          <p:nvPr/>
        </p:nvSpPr>
        <p:spPr bwMode="auto">
          <a:xfrm>
            <a:off x="4334837" y="3464556"/>
            <a:ext cx="488225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3" name="Line 33"/>
          <p:cNvSpPr>
            <a:spLocks noChangeShapeType="1"/>
          </p:cNvSpPr>
          <p:nvPr/>
        </p:nvSpPr>
        <p:spPr bwMode="auto">
          <a:xfrm flipH="1">
            <a:off x="4334837"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4" name="Line 34"/>
          <p:cNvSpPr>
            <a:spLocks noChangeShapeType="1"/>
          </p:cNvSpPr>
          <p:nvPr/>
        </p:nvSpPr>
        <p:spPr bwMode="auto">
          <a:xfrm>
            <a:off x="6353801"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5" name="Line 35"/>
          <p:cNvSpPr>
            <a:spLocks noChangeShapeType="1"/>
          </p:cNvSpPr>
          <p:nvPr/>
        </p:nvSpPr>
        <p:spPr bwMode="auto">
          <a:xfrm>
            <a:off x="9217095" y="3464557"/>
            <a:ext cx="0" cy="6337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6" name="Line 36"/>
          <p:cNvSpPr>
            <a:spLocks noChangeShapeType="1"/>
          </p:cNvSpPr>
          <p:nvPr/>
        </p:nvSpPr>
        <p:spPr bwMode="auto">
          <a:xfrm>
            <a:off x="5427825" y="3464557"/>
            <a:ext cx="0"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7" name="Line 37"/>
          <p:cNvSpPr>
            <a:spLocks noChangeShapeType="1"/>
          </p:cNvSpPr>
          <p:nvPr/>
        </p:nvSpPr>
        <p:spPr bwMode="auto">
          <a:xfrm>
            <a:off x="4249476" y="2272356"/>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8" name="Line 38"/>
          <p:cNvSpPr>
            <a:spLocks noChangeShapeType="1"/>
          </p:cNvSpPr>
          <p:nvPr/>
        </p:nvSpPr>
        <p:spPr bwMode="auto">
          <a:xfrm>
            <a:off x="4249476" y="2272356"/>
            <a:ext cx="21043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9" name="Line 39"/>
          <p:cNvSpPr>
            <a:spLocks noChangeShapeType="1"/>
          </p:cNvSpPr>
          <p:nvPr/>
        </p:nvSpPr>
        <p:spPr bwMode="auto">
          <a:xfrm>
            <a:off x="5260815" y="1955488"/>
            <a:ext cx="0" cy="3168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60" name="Line 40"/>
          <p:cNvSpPr>
            <a:spLocks noChangeShapeType="1"/>
          </p:cNvSpPr>
          <p:nvPr/>
        </p:nvSpPr>
        <p:spPr bwMode="auto">
          <a:xfrm>
            <a:off x="4249476"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61" name="Line 41"/>
          <p:cNvSpPr>
            <a:spLocks noChangeShapeType="1"/>
          </p:cNvSpPr>
          <p:nvPr/>
        </p:nvSpPr>
        <p:spPr bwMode="auto">
          <a:xfrm>
            <a:off x="6353801"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65" name="Slide Number Placeholder 3"/>
          <p:cNvSpPr txBox="1">
            <a:spLocks noGrp="1"/>
          </p:cNvSpPr>
          <p:nvPr/>
        </p:nvSpPr>
        <p:spPr bwMode="auto">
          <a:xfrm>
            <a:off x="9064931" y="7116432"/>
            <a:ext cx="1623707" cy="21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GB" sz="2100" dirty="0">
              <a:solidFill>
                <a:srgbClr val="000000"/>
              </a:solidFill>
              <a:ea typeface="ＭＳ Ｐゴシック" pitchFamily="34" charset="-128"/>
            </a:endParaRPr>
          </a:p>
        </p:txBody>
      </p:sp>
      <p:sp>
        <p:nvSpPr>
          <p:cNvPr id="2" name="Footer Placeholder 1"/>
          <p:cNvSpPr>
            <a:spLocks noGrp="1"/>
          </p:cNvSpPr>
          <p:nvPr>
            <p:ph type="ftr" sz="quarter" idx="4294967295"/>
          </p:nvPr>
        </p:nvSpPr>
        <p:spPr>
          <a:xfrm>
            <a:off x="3651952" y="6890597"/>
            <a:ext cx="3384735" cy="504190"/>
          </a:xfrm>
          <a:prstGeom prst="rect">
            <a:avLst/>
          </a:prstGeom>
        </p:spPr>
        <p:txBody>
          <a:bodyPr lIns="104287" tIns="52144" rIns="104287" bIns="52144"/>
          <a:lstStyle/>
          <a:p>
            <a:endParaRPr lang="en-GB" dirty="0">
              <a:solidFill>
                <a:srgbClr val="000000"/>
              </a:solidFill>
            </a:endParaRPr>
          </a:p>
        </p:txBody>
      </p:sp>
      <p:sp>
        <p:nvSpPr>
          <p:cNvPr id="4" name="Slide Number Placeholder 3"/>
          <p:cNvSpPr>
            <a:spLocks noGrp="1"/>
          </p:cNvSpPr>
          <p:nvPr>
            <p:ph type="sldNum" sz="quarter" idx="4294967295"/>
          </p:nvPr>
        </p:nvSpPr>
        <p:spPr>
          <a:xfrm>
            <a:off x="7927406" y="6890597"/>
            <a:ext cx="2226800" cy="504190"/>
          </a:xfrm>
          <a:prstGeom prst="rect">
            <a:avLst/>
          </a:prstGeom>
        </p:spPr>
        <p:txBody>
          <a:bodyPr lIns="104287" tIns="52144" rIns="104287" bIns="52144"/>
          <a:lstStyle/>
          <a:p>
            <a:endParaRPr lang="en-GB" dirty="0">
              <a:solidFill>
                <a:srgbClr val="000000"/>
              </a:solidFill>
            </a:endParaRPr>
          </a:p>
        </p:txBody>
      </p:sp>
    </p:spTree>
    <p:extLst>
      <p:ext uri="{BB962C8B-B14F-4D97-AF65-F5344CB8AC3E}">
        <p14:creationId xmlns:p14="http://schemas.microsoft.com/office/powerpoint/2010/main" val="1487972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00959" y="2509815"/>
          <a:ext cx="9269130" cy="1055585"/>
        </p:xfrm>
        <a:graphic>
          <a:graphicData uri="http://schemas.openxmlformats.org/drawingml/2006/table">
            <a:tbl>
              <a:tblPr firstRow="1" bandRow="1">
                <a:tableStyleId>{5940675A-B579-460E-94D1-54222C63F5DA}</a:tableStyleId>
              </a:tblPr>
              <a:tblGrid>
                <a:gridCol w="713010"/>
                <a:gridCol w="713010"/>
                <a:gridCol w="713010"/>
                <a:gridCol w="713010"/>
                <a:gridCol w="713010"/>
                <a:gridCol w="713010"/>
                <a:gridCol w="713010"/>
                <a:gridCol w="713010"/>
                <a:gridCol w="713010"/>
                <a:gridCol w="713010"/>
                <a:gridCol w="713010"/>
                <a:gridCol w="713010"/>
                <a:gridCol w="713010"/>
              </a:tblGrid>
              <a:tr h="1055585">
                <a:tc>
                  <a:txBody>
                    <a:bodyPr/>
                    <a:lstStyle/>
                    <a:p>
                      <a:endParaRPr lang="en-GB" sz="2000" dirty="0"/>
                    </a:p>
                  </a:txBody>
                  <a:tcPr marL="106886" marR="106886" marT="50419" marB="50419">
                    <a:solidFill>
                      <a:srgbClr val="00B050"/>
                    </a:solidFill>
                  </a:tcPr>
                </a:tc>
                <a:tc>
                  <a:txBody>
                    <a:bodyPr/>
                    <a:lstStyle/>
                    <a:p>
                      <a:endParaRPr lang="en-GB" sz="2000" dirty="0"/>
                    </a:p>
                  </a:txBody>
                  <a:tcPr marL="106886" marR="106886" marT="50419" marB="50419">
                    <a:solidFill>
                      <a:srgbClr val="00B050">
                        <a:alpha val="78000"/>
                      </a:srgbClr>
                    </a:solidFill>
                  </a:tcPr>
                </a:tc>
                <a:tc>
                  <a:txBody>
                    <a:bodyPr/>
                    <a:lstStyle/>
                    <a:p>
                      <a:endParaRPr lang="en-GB" sz="2000" dirty="0"/>
                    </a:p>
                  </a:txBody>
                  <a:tcPr marL="106886" marR="106886" marT="50419" marB="50419">
                    <a:solidFill>
                      <a:srgbClr val="00B050">
                        <a:alpha val="61000"/>
                      </a:srgbClr>
                    </a:solidFill>
                  </a:tcPr>
                </a:tc>
                <a:tc>
                  <a:txBody>
                    <a:bodyPr/>
                    <a:lstStyle/>
                    <a:p>
                      <a:endParaRPr lang="en-GB" sz="2000" dirty="0"/>
                    </a:p>
                  </a:txBody>
                  <a:tcPr marL="106886" marR="106886" marT="50419" marB="50419">
                    <a:solidFill>
                      <a:srgbClr val="00B050">
                        <a:alpha val="33000"/>
                      </a:srgbClr>
                    </a:solidFill>
                  </a:tcPr>
                </a:tc>
                <a:tc>
                  <a:txBody>
                    <a:bodyPr/>
                    <a:lstStyle/>
                    <a:p>
                      <a:endParaRPr lang="en-GB" sz="2000" dirty="0"/>
                    </a:p>
                  </a:txBody>
                  <a:tcPr marL="106886" marR="106886" marT="50419" marB="50419">
                    <a:solidFill>
                      <a:srgbClr val="00B050">
                        <a:alpha val="12000"/>
                      </a:srgbClr>
                    </a:solidFill>
                  </a:tcPr>
                </a:tc>
                <a:tc>
                  <a:txBody>
                    <a:bodyPr/>
                    <a:lstStyle/>
                    <a:p>
                      <a:endParaRPr lang="en-GB" sz="2000" dirty="0"/>
                    </a:p>
                  </a:txBody>
                  <a:tcPr marL="106886" marR="106886" marT="50419" marB="50419">
                    <a:solidFill>
                      <a:srgbClr val="FFC000">
                        <a:alpha val="40000"/>
                      </a:srgbClr>
                    </a:solidFill>
                  </a:tcPr>
                </a:tc>
                <a:tc>
                  <a:txBody>
                    <a:bodyPr/>
                    <a:lstStyle/>
                    <a:p>
                      <a:endParaRPr lang="en-GB" sz="2000" dirty="0"/>
                    </a:p>
                  </a:txBody>
                  <a:tcPr marL="106886" marR="106886" marT="50419" marB="50419">
                    <a:solidFill>
                      <a:srgbClr val="FFC000">
                        <a:alpha val="75000"/>
                      </a:srgbClr>
                    </a:solidFill>
                  </a:tcPr>
                </a:tc>
                <a:tc>
                  <a:txBody>
                    <a:bodyPr/>
                    <a:lstStyle/>
                    <a:p>
                      <a:endParaRPr lang="en-GB" sz="2000" dirty="0"/>
                    </a:p>
                  </a:txBody>
                  <a:tcPr marL="106886" marR="106886" marT="50419" marB="50419">
                    <a:solidFill>
                      <a:srgbClr val="FFC000"/>
                    </a:solidFill>
                  </a:tcPr>
                </a:tc>
                <a:tc>
                  <a:txBody>
                    <a:bodyPr/>
                    <a:lstStyle/>
                    <a:p>
                      <a:endParaRPr lang="en-GB" sz="2000" dirty="0"/>
                    </a:p>
                  </a:txBody>
                  <a:tcPr marL="106886" marR="106886" marT="50419" marB="50419">
                    <a:solidFill>
                      <a:srgbClr val="FF0000">
                        <a:alpha val="34000"/>
                      </a:srgbClr>
                    </a:solidFill>
                  </a:tcPr>
                </a:tc>
                <a:tc>
                  <a:txBody>
                    <a:bodyPr/>
                    <a:lstStyle/>
                    <a:p>
                      <a:endParaRPr lang="en-GB" sz="2000" dirty="0"/>
                    </a:p>
                  </a:txBody>
                  <a:tcPr marL="106886" marR="106886" marT="50419" marB="50419">
                    <a:solidFill>
                      <a:srgbClr val="FF0000">
                        <a:alpha val="51000"/>
                      </a:srgbClr>
                    </a:solidFill>
                  </a:tcPr>
                </a:tc>
                <a:tc>
                  <a:txBody>
                    <a:bodyPr/>
                    <a:lstStyle/>
                    <a:p>
                      <a:endParaRPr lang="en-GB" sz="2000" dirty="0"/>
                    </a:p>
                  </a:txBody>
                  <a:tcPr marL="106886" marR="106886" marT="50419" marB="50419">
                    <a:solidFill>
                      <a:srgbClr val="FF0000">
                        <a:alpha val="68000"/>
                      </a:srgbClr>
                    </a:solidFill>
                  </a:tcPr>
                </a:tc>
                <a:tc>
                  <a:txBody>
                    <a:bodyPr/>
                    <a:lstStyle/>
                    <a:p>
                      <a:endParaRPr lang="en-GB" sz="2000" dirty="0"/>
                    </a:p>
                  </a:txBody>
                  <a:tcPr marL="106886" marR="106886" marT="50419" marB="50419">
                    <a:solidFill>
                      <a:srgbClr val="FF0000">
                        <a:alpha val="83000"/>
                      </a:srgbClr>
                    </a:solidFill>
                  </a:tcPr>
                </a:tc>
                <a:tc>
                  <a:txBody>
                    <a:bodyPr/>
                    <a:lstStyle/>
                    <a:p>
                      <a:endParaRPr lang="en-GB" sz="2000" dirty="0"/>
                    </a:p>
                  </a:txBody>
                  <a:tcPr marL="106886" marR="106886" marT="50419" marB="50419">
                    <a:solidFill>
                      <a:srgbClr val="FF0000"/>
                    </a:solidFill>
                  </a:tcPr>
                </a:tc>
              </a:tr>
            </a:tbl>
          </a:graphicData>
        </a:graphic>
      </p:graphicFrame>
      <p:sp>
        <p:nvSpPr>
          <p:cNvPr id="9" name="TextBox 8"/>
          <p:cNvSpPr txBox="1"/>
          <p:nvPr/>
        </p:nvSpPr>
        <p:spPr>
          <a:xfrm>
            <a:off x="324849" y="1981225"/>
            <a:ext cx="1169115" cy="597749"/>
          </a:xfrm>
          <a:prstGeom prst="rect">
            <a:avLst/>
          </a:prstGeom>
          <a:noFill/>
        </p:spPr>
        <p:txBody>
          <a:bodyPr wrap="square" lIns="104287" tIns="52144" rIns="104287" bIns="52144" rtlCol="0">
            <a:spAutoFit/>
          </a:bodyPr>
          <a:lstStyle/>
          <a:p>
            <a:pPr algn="ctr"/>
            <a:r>
              <a:rPr lang="en-GB" sz="3200" dirty="0" smtClean="0"/>
              <a:t>0</a:t>
            </a:r>
            <a:endParaRPr lang="en-GB" sz="3200" dirty="0"/>
          </a:p>
        </p:txBody>
      </p:sp>
      <p:sp>
        <p:nvSpPr>
          <p:cNvPr id="10" name="TextBox 9"/>
          <p:cNvSpPr txBox="1"/>
          <p:nvPr/>
        </p:nvSpPr>
        <p:spPr>
          <a:xfrm>
            <a:off x="896353" y="1981225"/>
            <a:ext cx="1419595" cy="597749"/>
          </a:xfrm>
          <a:prstGeom prst="rect">
            <a:avLst/>
          </a:prstGeom>
          <a:noFill/>
        </p:spPr>
        <p:txBody>
          <a:bodyPr wrap="square" lIns="104287" tIns="52144" rIns="104287" bIns="52144" rtlCol="0">
            <a:spAutoFit/>
          </a:bodyPr>
          <a:lstStyle/>
          <a:p>
            <a:pPr algn="ctr"/>
            <a:r>
              <a:rPr lang="en-GB" sz="3200" dirty="0"/>
              <a:t>1</a:t>
            </a:r>
          </a:p>
        </p:txBody>
      </p:sp>
      <p:sp>
        <p:nvSpPr>
          <p:cNvPr id="11" name="TextBox 10"/>
          <p:cNvSpPr txBox="1"/>
          <p:nvPr/>
        </p:nvSpPr>
        <p:spPr>
          <a:xfrm>
            <a:off x="1610733" y="1981225"/>
            <a:ext cx="1419595" cy="597749"/>
          </a:xfrm>
          <a:prstGeom prst="rect">
            <a:avLst/>
          </a:prstGeom>
          <a:noFill/>
        </p:spPr>
        <p:txBody>
          <a:bodyPr wrap="square" lIns="104287" tIns="52144" rIns="104287" bIns="52144" rtlCol="0">
            <a:spAutoFit/>
          </a:bodyPr>
          <a:lstStyle/>
          <a:p>
            <a:pPr algn="ctr"/>
            <a:r>
              <a:rPr lang="en-GB" sz="3200" dirty="0"/>
              <a:t>2</a:t>
            </a:r>
          </a:p>
        </p:txBody>
      </p:sp>
      <p:sp>
        <p:nvSpPr>
          <p:cNvPr id="12" name="TextBox 11"/>
          <p:cNvSpPr txBox="1"/>
          <p:nvPr/>
        </p:nvSpPr>
        <p:spPr>
          <a:xfrm>
            <a:off x="2325113" y="1981225"/>
            <a:ext cx="1419595" cy="597749"/>
          </a:xfrm>
          <a:prstGeom prst="rect">
            <a:avLst/>
          </a:prstGeom>
          <a:noFill/>
        </p:spPr>
        <p:txBody>
          <a:bodyPr wrap="square" lIns="104287" tIns="52144" rIns="104287" bIns="52144" rtlCol="0">
            <a:spAutoFit/>
          </a:bodyPr>
          <a:lstStyle/>
          <a:p>
            <a:pPr algn="ctr"/>
            <a:r>
              <a:rPr lang="en-GB" sz="3200" dirty="0"/>
              <a:t>3</a:t>
            </a:r>
          </a:p>
        </p:txBody>
      </p:sp>
      <p:sp>
        <p:nvSpPr>
          <p:cNvPr id="13" name="TextBox 12"/>
          <p:cNvSpPr txBox="1"/>
          <p:nvPr/>
        </p:nvSpPr>
        <p:spPr>
          <a:xfrm>
            <a:off x="2968055" y="1981225"/>
            <a:ext cx="1419595" cy="597749"/>
          </a:xfrm>
          <a:prstGeom prst="rect">
            <a:avLst/>
          </a:prstGeom>
          <a:noFill/>
        </p:spPr>
        <p:txBody>
          <a:bodyPr wrap="square" lIns="104287" tIns="52144" rIns="104287" bIns="52144" rtlCol="0">
            <a:spAutoFit/>
          </a:bodyPr>
          <a:lstStyle/>
          <a:p>
            <a:pPr algn="ctr"/>
            <a:r>
              <a:rPr lang="en-GB" sz="3200" dirty="0"/>
              <a:t>4</a:t>
            </a:r>
          </a:p>
        </p:txBody>
      </p:sp>
      <p:sp>
        <p:nvSpPr>
          <p:cNvPr id="14" name="TextBox 13"/>
          <p:cNvSpPr txBox="1"/>
          <p:nvPr/>
        </p:nvSpPr>
        <p:spPr>
          <a:xfrm>
            <a:off x="3682435" y="1981225"/>
            <a:ext cx="1419595" cy="597749"/>
          </a:xfrm>
          <a:prstGeom prst="rect">
            <a:avLst/>
          </a:prstGeom>
          <a:noFill/>
        </p:spPr>
        <p:txBody>
          <a:bodyPr wrap="square" lIns="104287" tIns="52144" rIns="104287" bIns="52144" rtlCol="0">
            <a:spAutoFit/>
          </a:bodyPr>
          <a:lstStyle/>
          <a:p>
            <a:pPr algn="ctr"/>
            <a:r>
              <a:rPr lang="en-GB" sz="3200" dirty="0"/>
              <a:t>5</a:t>
            </a:r>
          </a:p>
        </p:txBody>
      </p:sp>
      <p:sp>
        <p:nvSpPr>
          <p:cNvPr id="15" name="TextBox 14"/>
          <p:cNvSpPr txBox="1"/>
          <p:nvPr/>
        </p:nvSpPr>
        <p:spPr>
          <a:xfrm>
            <a:off x="4468253" y="1981225"/>
            <a:ext cx="1419595" cy="597749"/>
          </a:xfrm>
          <a:prstGeom prst="rect">
            <a:avLst/>
          </a:prstGeom>
          <a:noFill/>
        </p:spPr>
        <p:txBody>
          <a:bodyPr wrap="square" lIns="104287" tIns="52144" rIns="104287" bIns="52144" rtlCol="0">
            <a:spAutoFit/>
          </a:bodyPr>
          <a:lstStyle/>
          <a:p>
            <a:pPr algn="ctr"/>
            <a:r>
              <a:rPr lang="en-GB" sz="3200" dirty="0"/>
              <a:t>6</a:t>
            </a:r>
          </a:p>
        </p:txBody>
      </p:sp>
      <p:sp>
        <p:nvSpPr>
          <p:cNvPr id="16" name="TextBox 15"/>
          <p:cNvSpPr txBox="1"/>
          <p:nvPr/>
        </p:nvSpPr>
        <p:spPr>
          <a:xfrm>
            <a:off x="5182633" y="1981225"/>
            <a:ext cx="1419595" cy="597749"/>
          </a:xfrm>
          <a:prstGeom prst="rect">
            <a:avLst/>
          </a:prstGeom>
          <a:noFill/>
        </p:spPr>
        <p:txBody>
          <a:bodyPr wrap="square" lIns="104287" tIns="52144" rIns="104287" bIns="52144" rtlCol="0">
            <a:spAutoFit/>
          </a:bodyPr>
          <a:lstStyle/>
          <a:p>
            <a:pPr algn="ctr"/>
            <a:r>
              <a:rPr lang="en-GB" sz="3200" dirty="0"/>
              <a:t>7</a:t>
            </a:r>
          </a:p>
        </p:txBody>
      </p:sp>
      <p:sp>
        <p:nvSpPr>
          <p:cNvPr id="17" name="TextBox 16"/>
          <p:cNvSpPr txBox="1"/>
          <p:nvPr/>
        </p:nvSpPr>
        <p:spPr>
          <a:xfrm>
            <a:off x="5825575" y="1981225"/>
            <a:ext cx="1419595" cy="597749"/>
          </a:xfrm>
          <a:prstGeom prst="rect">
            <a:avLst/>
          </a:prstGeom>
          <a:noFill/>
        </p:spPr>
        <p:txBody>
          <a:bodyPr wrap="square" lIns="104287" tIns="52144" rIns="104287" bIns="52144" rtlCol="0">
            <a:spAutoFit/>
          </a:bodyPr>
          <a:lstStyle/>
          <a:p>
            <a:pPr algn="ctr"/>
            <a:r>
              <a:rPr lang="en-GB" sz="3200" dirty="0"/>
              <a:t>8</a:t>
            </a:r>
          </a:p>
        </p:txBody>
      </p:sp>
      <p:sp>
        <p:nvSpPr>
          <p:cNvPr id="18" name="TextBox 17"/>
          <p:cNvSpPr txBox="1"/>
          <p:nvPr/>
        </p:nvSpPr>
        <p:spPr>
          <a:xfrm>
            <a:off x="6539955" y="1981225"/>
            <a:ext cx="1419595" cy="597749"/>
          </a:xfrm>
          <a:prstGeom prst="rect">
            <a:avLst/>
          </a:prstGeom>
          <a:noFill/>
        </p:spPr>
        <p:txBody>
          <a:bodyPr wrap="square" lIns="104287" tIns="52144" rIns="104287" bIns="52144" rtlCol="0">
            <a:spAutoFit/>
          </a:bodyPr>
          <a:lstStyle/>
          <a:p>
            <a:pPr algn="ctr"/>
            <a:r>
              <a:rPr lang="en-GB" sz="3200" dirty="0"/>
              <a:t>9</a:t>
            </a:r>
          </a:p>
        </p:txBody>
      </p:sp>
      <p:sp>
        <p:nvSpPr>
          <p:cNvPr id="19" name="TextBox 18"/>
          <p:cNvSpPr txBox="1"/>
          <p:nvPr/>
        </p:nvSpPr>
        <p:spPr>
          <a:xfrm>
            <a:off x="7254335" y="1981225"/>
            <a:ext cx="1419595" cy="597749"/>
          </a:xfrm>
          <a:prstGeom prst="rect">
            <a:avLst/>
          </a:prstGeom>
          <a:noFill/>
        </p:spPr>
        <p:txBody>
          <a:bodyPr wrap="square" lIns="104287" tIns="52144" rIns="104287" bIns="52144" rtlCol="0">
            <a:spAutoFit/>
          </a:bodyPr>
          <a:lstStyle/>
          <a:p>
            <a:pPr algn="ctr"/>
            <a:r>
              <a:rPr lang="en-GB" sz="3200" dirty="0" smtClean="0"/>
              <a:t>10</a:t>
            </a:r>
            <a:endParaRPr lang="en-GB" sz="3200" dirty="0"/>
          </a:p>
        </p:txBody>
      </p:sp>
      <p:sp>
        <p:nvSpPr>
          <p:cNvPr id="20" name="TextBox 19"/>
          <p:cNvSpPr txBox="1"/>
          <p:nvPr/>
        </p:nvSpPr>
        <p:spPr>
          <a:xfrm>
            <a:off x="7968715" y="1981225"/>
            <a:ext cx="1419595" cy="597749"/>
          </a:xfrm>
          <a:prstGeom prst="rect">
            <a:avLst/>
          </a:prstGeom>
          <a:noFill/>
        </p:spPr>
        <p:txBody>
          <a:bodyPr wrap="square" lIns="104287" tIns="52144" rIns="104287" bIns="52144" rtlCol="0">
            <a:spAutoFit/>
          </a:bodyPr>
          <a:lstStyle/>
          <a:p>
            <a:pPr algn="ctr"/>
            <a:r>
              <a:rPr lang="en-GB" sz="3200" dirty="0" smtClean="0"/>
              <a:t>11</a:t>
            </a:r>
            <a:endParaRPr lang="en-GB" sz="3200" dirty="0"/>
          </a:p>
        </p:txBody>
      </p:sp>
      <p:sp>
        <p:nvSpPr>
          <p:cNvPr id="21" name="TextBox 20"/>
          <p:cNvSpPr txBox="1"/>
          <p:nvPr/>
        </p:nvSpPr>
        <p:spPr>
          <a:xfrm>
            <a:off x="8683095" y="1981225"/>
            <a:ext cx="1419595" cy="597749"/>
          </a:xfrm>
          <a:prstGeom prst="rect">
            <a:avLst/>
          </a:prstGeom>
          <a:noFill/>
        </p:spPr>
        <p:txBody>
          <a:bodyPr wrap="square" lIns="104287" tIns="52144" rIns="104287" bIns="52144" rtlCol="0">
            <a:spAutoFit/>
          </a:bodyPr>
          <a:lstStyle/>
          <a:p>
            <a:pPr algn="ctr"/>
            <a:r>
              <a:rPr lang="en-GB" sz="3200" dirty="0" smtClean="0"/>
              <a:t>12</a:t>
            </a:r>
            <a:endParaRPr lang="en-GB" sz="3200" dirty="0"/>
          </a:p>
        </p:txBody>
      </p:sp>
      <p:sp>
        <p:nvSpPr>
          <p:cNvPr id="22" name="TextBox 21"/>
          <p:cNvSpPr txBox="1"/>
          <p:nvPr/>
        </p:nvSpPr>
        <p:spPr>
          <a:xfrm>
            <a:off x="447775" y="2629297"/>
            <a:ext cx="864096" cy="536194"/>
          </a:xfrm>
          <a:prstGeom prst="rect">
            <a:avLst/>
          </a:prstGeom>
          <a:noFill/>
        </p:spPr>
        <p:txBody>
          <a:bodyPr wrap="square" lIns="104287" tIns="52144" rIns="104287" bIns="52144" rtlCol="0">
            <a:spAutoFit/>
          </a:bodyPr>
          <a:lstStyle/>
          <a:p>
            <a:pPr algn="ctr"/>
            <a:r>
              <a:rPr lang="en-GB" sz="1400" b="1" dirty="0" smtClean="0">
                <a:solidFill>
                  <a:schemeClr val="bg1"/>
                </a:solidFill>
              </a:rPr>
              <a:t>Non Drinker</a:t>
            </a:r>
            <a:endParaRPr lang="en-GB" sz="1400" b="1" dirty="0">
              <a:solidFill>
                <a:schemeClr val="bg1"/>
              </a:solidFill>
            </a:endParaRPr>
          </a:p>
        </p:txBody>
      </p:sp>
      <p:sp>
        <p:nvSpPr>
          <p:cNvPr id="23" name="TextBox 22"/>
          <p:cNvSpPr txBox="1"/>
          <p:nvPr/>
        </p:nvSpPr>
        <p:spPr>
          <a:xfrm>
            <a:off x="166936" y="3849080"/>
            <a:ext cx="3841256" cy="720860"/>
          </a:xfrm>
          <a:prstGeom prst="rect">
            <a:avLst/>
          </a:prstGeom>
          <a:noFill/>
        </p:spPr>
        <p:txBody>
          <a:bodyPr wrap="square" lIns="104287" tIns="52144" rIns="104287" bIns="52144" rtlCol="0">
            <a:spAutoFit/>
          </a:bodyPr>
          <a:lstStyle/>
          <a:p>
            <a:pPr algn="ctr"/>
            <a:r>
              <a:rPr lang="en-GB" sz="2000" dirty="0" smtClean="0"/>
              <a:t>Sensible Drinking</a:t>
            </a:r>
          </a:p>
          <a:p>
            <a:pPr algn="ctr"/>
            <a:r>
              <a:rPr lang="en-GB" sz="2000" dirty="0" smtClean="0">
                <a:solidFill>
                  <a:srgbClr val="0000FF"/>
                </a:solidFill>
              </a:rPr>
              <a:t>Lower Risk</a:t>
            </a:r>
            <a:endParaRPr lang="en-GB" sz="2000" dirty="0">
              <a:solidFill>
                <a:srgbClr val="0000FF"/>
              </a:solidFill>
            </a:endParaRPr>
          </a:p>
        </p:txBody>
      </p:sp>
      <p:sp>
        <p:nvSpPr>
          <p:cNvPr id="24" name="TextBox 23"/>
          <p:cNvSpPr txBox="1"/>
          <p:nvPr/>
        </p:nvSpPr>
        <p:spPr>
          <a:xfrm>
            <a:off x="2839115" y="3849080"/>
            <a:ext cx="3841256" cy="720860"/>
          </a:xfrm>
          <a:prstGeom prst="rect">
            <a:avLst/>
          </a:prstGeom>
          <a:noFill/>
        </p:spPr>
        <p:txBody>
          <a:bodyPr wrap="square" lIns="104287" tIns="52144" rIns="104287" bIns="52144" rtlCol="0">
            <a:spAutoFit/>
          </a:bodyPr>
          <a:lstStyle/>
          <a:p>
            <a:pPr algn="ctr"/>
            <a:r>
              <a:rPr lang="en-GB" sz="2000" dirty="0" smtClean="0"/>
              <a:t>Hazardous Drinking</a:t>
            </a:r>
          </a:p>
          <a:p>
            <a:pPr algn="ctr"/>
            <a:r>
              <a:rPr lang="en-GB" sz="2000" dirty="0" smtClean="0">
                <a:solidFill>
                  <a:srgbClr val="0000FF"/>
                </a:solidFill>
              </a:rPr>
              <a:t>Increasing Risk</a:t>
            </a:r>
            <a:endParaRPr lang="en-GB" sz="2000" dirty="0">
              <a:solidFill>
                <a:srgbClr val="0000FF"/>
              </a:solidFill>
            </a:endParaRPr>
          </a:p>
        </p:txBody>
      </p:sp>
      <p:sp>
        <p:nvSpPr>
          <p:cNvPr id="25" name="TextBox 24"/>
          <p:cNvSpPr txBox="1"/>
          <p:nvPr/>
        </p:nvSpPr>
        <p:spPr>
          <a:xfrm>
            <a:off x="5093765" y="3849080"/>
            <a:ext cx="3841256" cy="720860"/>
          </a:xfrm>
          <a:prstGeom prst="rect">
            <a:avLst/>
          </a:prstGeom>
          <a:noFill/>
        </p:spPr>
        <p:txBody>
          <a:bodyPr wrap="square" lIns="104287" tIns="52144" rIns="104287" bIns="52144" rtlCol="0">
            <a:spAutoFit/>
          </a:bodyPr>
          <a:lstStyle/>
          <a:p>
            <a:pPr algn="ctr"/>
            <a:r>
              <a:rPr lang="en-GB" sz="2000" dirty="0" smtClean="0"/>
              <a:t>Harmful Drinking</a:t>
            </a:r>
          </a:p>
          <a:p>
            <a:pPr algn="ctr"/>
            <a:r>
              <a:rPr lang="en-GB" sz="2000" dirty="0" smtClean="0">
                <a:solidFill>
                  <a:srgbClr val="0000FF"/>
                </a:solidFill>
              </a:rPr>
              <a:t>Higher Risk</a:t>
            </a:r>
            <a:endParaRPr lang="en-GB" sz="2000" dirty="0">
              <a:solidFill>
                <a:srgbClr val="0000FF"/>
              </a:solidFill>
            </a:endParaRPr>
          </a:p>
        </p:txBody>
      </p:sp>
      <p:sp>
        <p:nvSpPr>
          <p:cNvPr id="26" name="TextBox 25"/>
          <p:cNvSpPr txBox="1"/>
          <p:nvPr/>
        </p:nvSpPr>
        <p:spPr>
          <a:xfrm>
            <a:off x="7598932" y="3849080"/>
            <a:ext cx="3089706" cy="720860"/>
          </a:xfrm>
          <a:prstGeom prst="rect">
            <a:avLst/>
          </a:prstGeom>
          <a:noFill/>
        </p:spPr>
        <p:txBody>
          <a:bodyPr wrap="square" lIns="104287" tIns="52144" rIns="104287" bIns="52144" rtlCol="0">
            <a:spAutoFit/>
          </a:bodyPr>
          <a:lstStyle/>
          <a:p>
            <a:pPr algn="ctr"/>
            <a:r>
              <a:rPr lang="en-GB" sz="2000" dirty="0" smtClean="0"/>
              <a:t>Potentially </a:t>
            </a:r>
          </a:p>
          <a:p>
            <a:pPr algn="ctr"/>
            <a:r>
              <a:rPr lang="en-GB" sz="2000" dirty="0" smtClean="0"/>
              <a:t>Addicted / Dependant </a:t>
            </a:r>
            <a:endParaRPr lang="en-GB" sz="2000" dirty="0"/>
          </a:p>
        </p:txBody>
      </p:sp>
      <p:sp>
        <p:nvSpPr>
          <p:cNvPr id="27" name="Right Brace 26"/>
          <p:cNvSpPr/>
          <p:nvPr/>
        </p:nvSpPr>
        <p:spPr>
          <a:xfrm rot="5400000">
            <a:off x="2379740" y="2249167"/>
            <a:ext cx="551462" cy="2805926"/>
          </a:xfrm>
          <a:prstGeom prst="rightBrace">
            <a:avLst>
              <a:gd name="adj1" fmla="val 8333"/>
              <a:gd name="adj2" fmla="val 81549"/>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8" name="Right Brace 27"/>
          <p:cNvSpPr/>
          <p:nvPr/>
        </p:nvSpPr>
        <p:spPr>
          <a:xfrm rot="5400000">
            <a:off x="4854273" y="2580559"/>
            <a:ext cx="551462" cy="2143141"/>
          </a:xfrm>
          <a:prstGeom prst="rightBrace">
            <a:avLst>
              <a:gd name="adj1" fmla="val 8333"/>
              <a:gd name="adj2" fmla="val 70432"/>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9" name="Right Brace 28"/>
          <p:cNvSpPr/>
          <p:nvPr/>
        </p:nvSpPr>
        <p:spPr>
          <a:xfrm rot="5400000">
            <a:off x="7023112" y="2589590"/>
            <a:ext cx="500065" cy="2143140"/>
          </a:xfrm>
          <a:prstGeom prst="rightBrace">
            <a:avLst>
              <a:gd name="adj1" fmla="val 8333"/>
              <a:gd name="adj2" fmla="val 74245"/>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30" name="Right Brace 29"/>
          <p:cNvSpPr/>
          <p:nvPr/>
        </p:nvSpPr>
        <p:spPr>
          <a:xfrm rot="5400000">
            <a:off x="8784567" y="2942351"/>
            <a:ext cx="551462" cy="1419557"/>
          </a:xfrm>
          <a:prstGeom prst="rightBrace">
            <a:avLst>
              <a:gd name="adj1" fmla="val 8333"/>
              <a:gd name="adj2" fmla="val 51288"/>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43" name="TextBox 42"/>
          <p:cNvSpPr txBox="1"/>
          <p:nvPr/>
        </p:nvSpPr>
        <p:spPr>
          <a:xfrm>
            <a:off x="1419557" y="236314"/>
            <a:ext cx="7766018" cy="813193"/>
          </a:xfrm>
          <a:prstGeom prst="rect">
            <a:avLst/>
          </a:prstGeom>
          <a:noFill/>
        </p:spPr>
        <p:txBody>
          <a:bodyPr wrap="square" lIns="104287" tIns="52144" rIns="104287" bIns="52144" rtlCol="0">
            <a:spAutoFit/>
          </a:bodyPr>
          <a:lstStyle/>
          <a:p>
            <a:pPr algn="ctr"/>
            <a:r>
              <a:rPr lang="en-GB" sz="4600" dirty="0" smtClean="0"/>
              <a:t>The</a:t>
            </a:r>
            <a:r>
              <a:rPr lang="en-GB" sz="4600" b="1" dirty="0" smtClean="0"/>
              <a:t> AUDIT-C </a:t>
            </a:r>
            <a:r>
              <a:rPr lang="en-GB" sz="4600" dirty="0" smtClean="0"/>
              <a:t>Score</a:t>
            </a:r>
            <a:r>
              <a:rPr lang="en-GB" sz="4600" b="1" dirty="0" smtClean="0"/>
              <a:t> (0-12) </a:t>
            </a:r>
          </a:p>
        </p:txBody>
      </p:sp>
      <p:pic>
        <p:nvPicPr>
          <p:cNvPr id="5" name="Picture 3"/>
          <p:cNvPicPr>
            <a:picLocks noChangeAspect="1" noChangeArrowheads="1"/>
          </p:cNvPicPr>
          <p:nvPr/>
        </p:nvPicPr>
        <p:blipFill>
          <a:blip r:embed="rId3" cstate="print"/>
          <a:srcRect/>
          <a:stretch>
            <a:fillRect/>
          </a:stretch>
        </p:blipFill>
        <p:spPr bwMode="auto">
          <a:xfrm>
            <a:off x="4624239" y="2701305"/>
            <a:ext cx="1085572" cy="438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Picture 3"/>
          <p:cNvPicPr>
            <a:picLocks noChangeAspect="1" noChangeArrowheads="1"/>
          </p:cNvPicPr>
          <p:nvPr/>
        </p:nvPicPr>
        <p:blipFill>
          <a:blip r:embed="rId3" cstate="print"/>
          <a:srcRect/>
          <a:stretch>
            <a:fillRect/>
          </a:stretch>
        </p:blipFill>
        <p:spPr bwMode="auto">
          <a:xfrm>
            <a:off x="375767" y="5293593"/>
            <a:ext cx="1920629" cy="775384"/>
          </a:xfrm>
          <a:prstGeom prst="rect">
            <a:avLst/>
          </a:prstGeom>
          <a:noFill/>
          <a:ln w="9525">
            <a:noFill/>
            <a:miter lim="800000"/>
            <a:headEnd/>
            <a:tailEnd/>
          </a:ln>
          <a:effectLst/>
        </p:spPr>
      </p:pic>
      <p:sp>
        <p:nvSpPr>
          <p:cNvPr id="48" name="TextBox 47"/>
          <p:cNvSpPr txBox="1"/>
          <p:nvPr/>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pic>
        <p:nvPicPr>
          <p:cNvPr id="104449" name="Picture 1" descr="C:\Users\Ca123833\AppData\Local\Microsoft\Windows\Temporary Internet Files\Content.IE5\S7OV6B7P\two-people-talking[1].jpg"/>
          <p:cNvPicPr>
            <a:picLocks noChangeAspect="1" noChangeArrowheads="1"/>
          </p:cNvPicPr>
          <p:nvPr/>
        </p:nvPicPr>
        <p:blipFill>
          <a:blip r:embed="rId4" cstate="print"/>
          <a:srcRect/>
          <a:stretch>
            <a:fillRect/>
          </a:stretch>
        </p:blipFill>
        <p:spPr bwMode="auto">
          <a:xfrm>
            <a:off x="8175791" y="4501505"/>
            <a:ext cx="2241880" cy="1916807"/>
          </a:xfrm>
          <a:prstGeom prst="rect">
            <a:avLst/>
          </a:prstGeom>
          <a:noFill/>
        </p:spPr>
      </p:pic>
      <p:sp>
        <p:nvSpPr>
          <p:cNvPr id="31" name="Striped Right Arrow 30"/>
          <p:cNvSpPr/>
          <p:nvPr/>
        </p:nvSpPr>
        <p:spPr bwMode="auto">
          <a:xfrm>
            <a:off x="4120183" y="1405161"/>
            <a:ext cx="1224136" cy="43204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2" name="TextBox 31"/>
          <p:cNvSpPr txBox="1"/>
          <p:nvPr/>
        </p:nvSpPr>
        <p:spPr>
          <a:xfrm>
            <a:off x="5488335" y="1333153"/>
            <a:ext cx="4680520" cy="461665"/>
          </a:xfrm>
          <a:prstGeom prst="rect">
            <a:avLst/>
          </a:prstGeom>
          <a:noFill/>
        </p:spPr>
        <p:txBody>
          <a:bodyPr wrap="square" rtlCol="0">
            <a:spAutoFit/>
          </a:bodyPr>
          <a:lstStyle/>
          <a:p>
            <a:r>
              <a:rPr lang="en-GB" dirty="0" smtClean="0"/>
              <a:t>If time, carry out full  AUDIT</a:t>
            </a:r>
            <a:endParaRPr lang="en-GB"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FAST</a:t>
            </a:r>
            <a:br>
              <a:rPr lang="en-GB" dirty="0" smtClean="0"/>
            </a:br>
            <a:r>
              <a:rPr lang="en-GB" sz="3600" dirty="0" smtClean="0"/>
              <a:t>(Fast Alcohol Screening Test) </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1828461"/>
              </p:ext>
            </p:extLst>
          </p:nvPr>
        </p:nvGraphicFramePr>
        <p:xfrm>
          <a:off x="1671911" y="1837209"/>
          <a:ext cx="7560415" cy="4420216"/>
        </p:xfrm>
        <a:graphic>
          <a:graphicData uri="http://schemas.openxmlformats.org/drawingml/2006/table">
            <a:tbl>
              <a:tblPr firstRow="1" firstCol="1" bandRow="1"/>
              <a:tblGrid>
                <a:gridCol w="3621077"/>
                <a:gridCol w="663621"/>
                <a:gridCol w="663621"/>
                <a:gridCol w="647639"/>
                <a:gridCol w="605250"/>
                <a:gridCol w="576065"/>
                <a:gridCol w="783142"/>
              </a:tblGrid>
              <a:tr h="327241">
                <a:tc rowSpan="2">
                  <a:txBody>
                    <a:bodyPr/>
                    <a:lstStyle/>
                    <a:p>
                      <a:pPr>
                        <a:lnSpc>
                          <a:spcPct val="115000"/>
                        </a:lnSpc>
                        <a:spcAft>
                          <a:spcPts val="0"/>
                        </a:spcAft>
                      </a:pPr>
                      <a:r>
                        <a:rPr lang="en-US" sz="1800" b="1" dirty="0">
                          <a:effectLst/>
                          <a:latin typeface="Verdana"/>
                          <a:ea typeface="Calibri"/>
                          <a:cs typeface="Times New Roman"/>
                        </a:rPr>
                        <a:t>FAST </a:t>
                      </a:r>
                      <a:endParaRPr lang="en-GB"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gridSpan="5">
                  <a:txBody>
                    <a:bodyPr/>
                    <a:lstStyle/>
                    <a:p>
                      <a:pPr algn="ctr">
                        <a:lnSpc>
                          <a:spcPct val="115000"/>
                        </a:lnSpc>
                        <a:spcAft>
                          <a:spcPts val="0"/>
                        </a:spcAft>
                      </a:pPr>
                      <a:r>
                        <a:rPr lang="en-US" sz="1000" b="1">
                          <a:effectLst/>
                          <a:latin typeface="Verdana"/>
                          <a:ea typeface="Calibri"/>
                          <a:cs typeface="Times New Roman"/>
                        </a:rPr>
                        <a:t>Scoring system</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en-US" sz="1000" b="1">
                          <a:effectLst/>
                          <a:latin typeface="Verdana"/>
                          <a:ea typeface="Calibri"/>
                          <a:cs typeface="Times New Roman"/>
                        </a:rPr>
                        <a:t>Your score</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310841">
                <a:tc vMerge="1">
                  <a:txBody>
                    <a:bodyPr/>
                    <a:lstStyle/>
                    <a:p>
                      <a:endParaRPr lang="en-GB"/>
                    </a:p>
                  </a:txBody>
                  <a:tcPr/>
                </a:tc>
                <a:tc>
                  <a:txBody>
                    <a:bodyPr/>
                    <a:lstStyle/>
                    <a:p>
                      <a:pPr algn="ctr">
                        <a:lnSpc>
                          <a:spcPct val="115000"/>
                        </a:lnSpc>
                        <a:spcAft>
                          <a:spcPts val="0"/>
                        </a:spcAft>
                      </a:pPr>
                      <a:r>
                        <a:rPr lang="en-US" sz="1000" b="1">
                          <a:effectLst/>
                          <a:latin typeface="Verdana"/>
                          <a:ea typeface="Calibri"/>
                          <a:cs typeface="Times New Roman"/>
                        </a:rPr>
                        <a:t>0</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1</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2</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3</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4</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vMerge="1">
                  <a:txBody>
                    <a:bodyPr/>
                    <a:lstStyle/>
                    <a:p>
                      <a:endParaRPr lang="en-GB"/>
                    </a:p>
                  </a:txBody>
                  <a:tcPr/>
                </a:tc>
              </a:tr>
              <a:tr h="740654">
                <a:tc>
                  <a:txBody>
                    <a:bodyPr/>
                    <a:lstStyle/>
                    <a:p>
                      <a:pPr>
                        <a:lnSpc>
                          <a:spcPct val="115000"/>
                        </a:lnSpc>
                        <a:spcAft>
                          <a:spcPts val="0"/>
                        </a:spcAft>
                      </a:pPr>
                      <a:r>
                        <a:rPr lang="en-US" sz="1000">
                          <a:effectLst/>
                          <a:latin typeface="Verdana"/>
                          <a:ea typeface="Calibri"/>
                          <a:cs typeface="Times New Roman"/>
                        </a:rPr>
                        <a:t>How often have you had 6 or more units if female, or 8 or more if male, on a single occasion in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634356">
                <a:tc gridSpan="7">
                  <a:txBody>
                    <a:bodyPr/>
                    <a:lstStyle/>
                    <a:p>
                      <a:pPr>
                        <a:lnSpc>
                          <a:spcPct val="115000"/>
                        </a:lnSpc>
                        <a:spcAft>
                          <a:spcPts val="0"/>
                        </a:spcAft>
                      </a:pPr>
                      <a:r>
                        <a:rPr lang="en-US" sz="1000" b="1">
                          <a:effectLst/>
                          <a:latin typeface="Verdana"/>
                          <a:ea typeface="Calibri"/>
                          <a:cs typeface="Times New Roman"/>
                        </a:rPr>
                        <a:t>Only answer the following questions if the answer above is Never (0), Less than monthly (1) or Monthly (2).  Stop here if the answer is Weekly (3) or Daily (4).</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40654">
                <a:tc>
                  <a:txBody>
                    <a:bodyPr/>
                    <a:lstStyle/>
                    <a:p>
                      <a:pPr>
                        <a:lnSpc>
                          <a:spcPct val="115000"/>
                        </a:lnSpc>
                        <a:spcAft>
                          <a:spcPts val="0"/>
                        </a:spcAft>
                      </a:pPr>
                      <a:r>
                        <a:rPr lang="en-US" sz="1000">
                          <a:effectLst/>
                          <a:latin typeface="Verdana"/>
                          <a:ea typeface="Calibri"/>
                          <a:cs typeface="Times New Roman"/>
                        </a:rPr>
                        <a:t>How often during the last year have you failed to do what was normally expected from you because of your drinking?</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740654">
                <a:tc>
                  <a:txBody>
                    <a:bodyPr/>
                    <a:lstStyle/>
                    <a:p>
                      <a:pPr>
                        <a:lnSpc>
                          <a:spcPct val="115000"/>
                        </a:lnSpc>
                        <a:spcAft>
                          <a:spcPts val="0"/>
                        </a:spcAft>
                      </a:pPr>
                      <a:r>
                        <a:rPr lang="en-US" sz="1000">
                          <a:effectLst/>
                          <a:latin typeface="Verdana"/>
                          <a:ea typeface="Calibri"/>
                          <a:cs typeface="Times New Roman"/>
                        </a:rPr>
                        <a:t>How often during the last year have you been unable to remember what happened the night before because you had been drinking?</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925816">
                <a:tc>
                  <a:txBody>
                    <a:bodyPr/>
                    <a:lstStyle/>
                    <a:p>
                      <a:pPr>
                        <a:lnSpc>
                          <a:spcPct val="115000"/>
                        </a:lnSpc>
                        <a:spcAft>
                          <a:spcPts val="0"/>
                        </a:spcAft>
                      </a:pPr>
                      <a:r>
                        <a:rPr lang="en-US" sz="1000">
                          <a:effectLst/>
                          <a:latin typeface="Verdana"/>
                          <a:ea typeface="Calibri"/>
                          <a:cs typeface="Times New Roman"/>
                        </a:rPr>
                        <a:t>Has a relative or friend, doctor or other health worker been concerned about your drinking or suggested that you cut down?</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No</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Yes, but not in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Yes, during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dirty="0">
                          <a:effectLst/>
                          <a:latin typeface="Verdana"/>
                          <a:ea typeface="Calibri"/>
                          <a:cs typeface="Times New Roman"/>
                        </a:rPr>
                        <a:t> </a:t>
                      </a:r>
                      <a:endParaRPr lang="en-GB"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bl>
          </a:graphicData>
        </a:graphic>
      </p:graphicFrame>
      <p:sp>
        <p:nvSpPr>
          <p:cNvPr id="5" name="Rectangle 1"/>
          <p:cNvSpPr>
            <a:spLocks noChangeArrowheads="1"/>
          </p:cNvSpPr>
          <p:nvPr/>
        </p:nvSpPr>
        <p:spPr bwMode="auto">
          <a:xfrm>
            <a:off x="1925638" y="2232025"/>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224084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110302" y="386897"/>
            <a:ext cx="2132160" cy="53570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altLang="en-US" sz="1400" dirty="0"/>
              <a:t>Adults </a:t>
            </a:r>
            <a:r>
              <a:rPr lang="en-GB" altLang="en-US" sz="1400" dirty="0" smtClean="0"/>
              <a:t>18+</a:t>
            </a:r>
            <a:endParaRPr lang="en-GB" altLang="en-US" sz="1400" dirty="0"/>
          </a:p>
        </p:txBody>
      </p:sp>
      <p:sp>
        <p:nvSpPr>
          <p:cNvPr id="2051" name="AutoShape 4"/>
          <p:cNvSpPr>
            <a:spLocks noChangeArrowheads="1"/>
          </p:cNvSpPr>
          <p:nvPr/>
        </p:nvSpPr>
        <p:spPr bwMode="auto">
          <a:xfrm>
            <a:off x="3997105" y="1319998"/>
            <a:ext cx="2384532"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600" b="1" dirty="0" smtClean="0"/>
              <a:t>Teachable Moment</a:t>
            </a:r>
            <a:endParaRPr lang="en-GB" altLang="en-US" sz="1600" b="1" dirty="0"/>
          </a:p>
        </p:txBody>
      </p:sp>
      <p:sp>
        <p:nvSpPr>
          <p:cNvPr id="2052" name="AutoShape 7"/>
          <p:cNvSpPr>
            <a:spLocks noChangeArrowheads="1"/>
          </p:cNvSpPr>
          <p:nvPr/>
        </p:nvSpPr>
        <p:spPr bwMode="auto">
          <a:xfrm>
            <a:off x="537215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a:t>AUDIT – C  4-6</a:t>
            </a:r>
          </a:p>
          <a:p>
            <a:pPr algn="ctr" eaLnBrk="1" hangingPunct="1"/>
            <a:r>
              <a:rPr lang="nn-NO" altLang="en-US" sz="1400"/>
              <a:t>FAST 3</a:t>
            </a:r>
          </a:p>
          <a:p>
            <a:pPr algn="ctr" eaLnBrk="1" hangingPunct="1"/>
            <a:r>
              <a:rPr lang="en-GB" altLang="en-US" sz="1400"/>
              <a:t>Increasing-risk</a:t>
            </a:r>
          </a:p>
        </p:txBody>
      </p:sp>
      <p:sp>
        <p:nvSpPr>
          <p:cNvPr id="2054" name="AutoShape 9"/>
          <p:cNvSpPr>
            <a:spLocks noChangeArrowheads="1"/>
          </p:cNvSpPr>
          <p:nvPr/>
        </p:nvSpPr>
        <p:spPr bwMode="auto">
          <a:xfrm>
            <a:off x="1135668" y="6004763"/>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Consider Referral to </a:t>
            </a:r>
          </a:p>
          <a:p>
            <a:pPr algn="ctr" eaLnBrk="1" hangingPunct="1"/>
            <a:r>
              <a:rPr lang="en-GB" altLang="en-US" sz="1400"/>
              <a:t>Specialist Services</a:t>
            </a:r>
          </a:p>
        </p:txBody>
      </p:sp>
      <p:sp>
        <p:nvSpPr>
          <p:cNvPr id="2055" name="Text Box 11"/>
          <p:cNvSpPr txBox="1">
            <a:spLocks noChangeArrowheads="1"/>
          </p:cNvSpPr>
          <p:nvPr/>
        </p:nvSpPr>
        <p:spPr bwMode="auto">
          <a:xfrm>
            <a:off x="8513798" y="6262111"/>
            <a:ext cx="784947"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tLang="en-US" sz="1400"/>
          </a:p>
        </p:txBody>
      </p:sp>
      <p:sp>
        <p:nvSpPr>
          <p:cNvPr id="2056" name="AutoShape 12"/>
          <p:cNvSpPr>
            <a:spLocks noChangeArrowheads="1"/>
          </p:cNvSpPr>
          <p:nvPr/>
        </p:nvSpPr>
        <p:spPr bwMode="auto">
          <a:xfrm>
            <a:off x="3334633"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a:t>AUDIT – C  7-8</a:t>
            </a:r>
          </a:p>
          <a:p>
            <a:pPr algn="ctr" eaLnBrk="1" hangingPunct="1"/>
            <a:r>
              <a:rPr lang="nn-NO" altLang="en-US" sz="1400"/>
              <a:t>FAST 4-5</a:t>
            </a:r>
          </a:p>
          <a:p>
            <a:pPr algn="ctr" eaLnBrk="1" hangingPunct="1"/>
            <a:r>
              <a:rPr lang="en-GB" altLang="en-US" sz="1400"/>
              <a:t>Higher-risk</a:t>
            </a:r>
          </a:p>
        </p:txBody>
      </p:sp>
      <p:sp>
        <p:nvSpPr>
          <p:cNvPr id="2057" name="AutoShape 13"/>
          <p:cNvSpPr>
            <a:spLocks noChangeArrowheads="1"/>
          </p:cNvSpPr>
          <p:nvPr/>
        </p:nvSpPr>
        <p:spPr bwMode="auto">
          <a:xfrm>
            <a:off x="1221028"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a:t>AUDIT – C  9+</a:t>
            </a:r>
          </a:p>
          <a:p>
            <a:pPr algn="ctr" eaLnBrk="1" hangingPunct="1"/>
            <a:r>
              <a:rPr lang="nn-NO" altLang="en-US" sz="1400"/>
              <a:t>FAST 6+</a:t>
            </a:r>
          </a:p>
          <a:p>
            <a:pPr algn="ctr" eaLnBrk="1" hangingPunct="1"/>
            <a:r>
              <a:rPr lang="en-GB" altLang="en-US" sz="1400"/>
              <a:t>Possible Dependence</a:t>
            </a:r>
          </a:p>
        </p:txBody>
      </p:sp>
      <p:sp>
        <p:nvSpPr>
          <p:cNvPr id="2058" name="AutoShape 14"/>
          <p:cNvSpPr>
            <a:spLocks noChangeArrowheads="1"/>
          </p:cNvSpPr>
          <p:nvPr/>
        </p:nvSpPr>
        <p:spPr bwMode="auto">
          <a:xfrm>
            <a:off x="739297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AUDIT – C  0-3</a:t>
            </a:r>
          </a:p>
          <a:p>
            <a:pPr algn="ctr" eaLnBrk="1" hangingPunct="1"/>
            <a:r>
              <a:rPr lang="en-GB" altLang="en-US" sz="1400"/>
              <a:t>FAST 0-2</a:t>
            </a:r>
          </a:p>
          <a:p>
            <a:pPr algn="ctr" eaLnBrk="1" hangingPunct="1"/>
            <a:r>
              <a:rPr lang="en-GB" altLang="en-US" sz="1400"/>
              <a:t>Lower-risk</a:t>
            </a:r>
          </a:p>
        </p:txBody>
      </p:sp>
      <p:sp>
        <p:nvSpPr>
          <p:cNvPr id="2059" name="Text Box 15"/>
          <p:cNvSpPr txBox="1">
            <a:spLocks noChangeArrowheads="1"/>
          </p:cNvSpPr>
          <p:nvPr/>
        </p:nvSpPr>
        <p:spPr bwMode="auto">
          <a:xfrm>
            <a:off x="378556" y="883978"/>
            <a:ext cx="3731746" cy="4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b="1" dirty="0" smtClean="0"/>
              <a:t>Alcohol </a:t>
            </a:r>
            <a:r>
              <a:rPr lang="en-GB" altLang="en-US" b="1" dirty="0"/>
              <a:t>Care Pathway</a:t>
            </a:r>
          </a:p>
        </p:txBody>
      </p:sp>
      <p:sp>
        <p:nvSpPr>
          <p:cNvPr id="2060" name="AutoShape 16"/>
          <p:cNvSpPr>
            <a:spLocks noChangeArrowheads="1"/>
          </p:cNvSpPr>
          <p:nvPr/>
        </p:nvSpPr>
        <p:spPr bwMode="auto">
          <a:xfrm>
            <a:off x="7693593" y="6094048"/>
            <a:ext cx="1304534" cy="53570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No action</a:t>
            </a:r>
          </a:p>
        </p:txBody>
      </p:sp>
      <p:sp>
        <p:nvSpPr>
          <p:cNvPr id="2061" name="Text Box 17"/>
          <p:cNvSpPr txBox="1">
            <a:spLocks noChangeArrowheads="1"/>
          </p:cNvSpPr>
          <p:nvPr/>
        </p:nvSpPr>
        <p:spPr bwMode="auto">
          <a:xfrm>
            <a:off x="5763700" y="5729910"/>
            <a:ext cx="1124534"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Positive</a:t>
            </a:r>
            <a:br>
              <a:rPr lang="en-GB" altLang="en-US" sz="1400" b="1"/>
            </a:br>
            <a:r>
              <a:rPr lang="en-GB" altLang="en-US" sz="1400" b="1"/>
              <a:t>Result</a:t>
            </a:r>
          </a:p>
        </p:txBody>
      </p:sp>
      <p:sp>
        <p:nvSpPr>
          <p:cNvPr id="2062" name="AutoShape 20"/>
          <p:cNvSpPr>
            <a:spLocks noChangeArrowheads="1"/>
          </p:cNvSpPr>
          <p:nvPr/>
        </p:nvSpPr>
        <p:spPr bwMode="auto">
          <a:xfrm>
            <a:off x="3407003" y="2510446"/>
            <a:ext cx="1768451"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FAST</a:t>
            </a:r>
          </a:p>
        </p:txBody>
      </p:sp>
      <p:sp>
        <p:nvSpPr>
          <p:cNvPr id="2063" name="AutoShape 21"/>
          <p:cNvSpPr>
            <a:spLocks noChangeArrowheads="1"/>
          </p:cNvSpPr>
          <p:nvPr/>
        </p:nvSpPr>
        <p:spPr bwMode="auto">
          <a:xfrm>
            <a:off x="5427825" y="2510446"/>
            <a:ext cx="1768449"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AUDIT - C</a:t>
            </a:r>
          </a:p>
        </p:txBody>
      </p:sp>
      <p:cxnSp>
        <p:nvCxnSpPr>
          <p:cNvPr id="2065" name="AutoShape 24"/>
          <p:cNvCxnSpPr>
            <a:cxnSpLocks noChangeShapeType="1"/>
            <a:stCxn id="2057" idx="2"/>
            <a:endCxn id="2054" idx="0"/>
          </p:cNvCxnSpPr>
          <p:nvPr/>
        </p:nvCxnSpPr>
        <p:spPr bwMode="auto">
          <a:xfrm>
            <a:off x="2174841" y="5687894"/>
            <a:ext cx="363711"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6" name="AutoShape 26"/>
          <p:cNvCxnSpPr>
            <a:cxnSpLocks noChangeShapeType="1"/>
            <a:stCxn id="2052" idx="2"/>
            <a:endCxn id="2074" idx="0"/>
          </p:cNvCxnSpPr>
          <p:nvPr/>
        </p:nvCxnSpPr>
        <p:spPr bwMode="auto">
          <a:xfrm flipH="1">
            <a:off x="5401846" y="5687894"/>
            <a:ext cx="924122"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7" name="AutoShape 27"/>
          <p:cNvCxnSpPr>
            <a:cxnSpLocks noChangeShapeType="1"/>
            <a:stCxn id="2056" idx="2"/>
            <a:endCxn id="2074" idx="0"/>
          </p:cNvCxnSpPr>
          <p:nvPr/>
        </p:nvCxnSpPr>
        <p:spPr bwMode="auto">
          <a:xfrm>
            <a:off x="4288445" y="5687894"/>
            <a:ext cx="1113400"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8" name="AutoShape 29"/>
          <p:cNvCxnSpPr>
            <a:cxnSpLocks noChangeShapeType="1"/>
            <a:endCxn id="2057" idx="0"/>
          </p:cNvCxnSpPr>
          <p:nvPr/>
        </p:nvCxnSpPr>
        <p:spPr bwMode="auto">
          <a:xfrm flipH="1">
            <a:off x="2174842" y="4495695"/>
            <a:ext cx="322514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 name="AutoShape 30"/>
          <p:cNvCxnSpPr>
            <a:cxnSpLocks noChangeShapeType="1"/>
            <a:endCxn id="2056" idx="0"/>
          </p:cNvCxnSpPr>
          <p:nvPr/>
        </p:nvCxnSpPr>
        <p:spPr bwMode="auto">
          <a:xfrm flipH="1">
            <a:off x="4288445" y="4495695"/>
            <a:ext cx="1111544"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0" name="AutoShape 31"/>
          <p:cNvCxnSpPr>
            <a:cxnSpLocks noChangeShapeType="1"/>
            <a:endCxn id="2052" idx="0"/>
          </p:cNvCxnSpPr>
          <p:nvPr/>
        </p:nvCxnSpPr>
        <p:spPr bwMode="auto">
          <a:xfrm>
            <a:off x="5399990" y="4495695"/>
            <a:ext cx="92597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1" name="AutoShape 32"/>
          <p:cNvCxnSpPr>
            <a:cxnSpLocks noChangeShapeType="1"/>
            <a:endCxn id="2058" idx="0"/>
          </p:cNvCxnSpPr>
          <p:nvPr/>
        </p:nvCxnSpPr>
        <p:spPr bwMode="auto">
          <a:xfrm>
            <a:off x="5399989" y="4495695"/>
            <a:ext cx="294679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2" name="Text Box 44"/>
          <p:cNvSpPr txBox="1">
            <a:spLocks noChangeArrowheads="1"/>
          </p:cNvSpPr>
          <p:nvPr/>
        </p:nvSpPr>
        <p:spPr bwMode="auto">
          <a:xfrm>
            <a:off x="1978141" y="2510446"/>
            <a:ext cx="143071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Screening Tools</a:t>
            </a:r>
          </a:p>
        </p:txBody>
      </p:sp>
      <p:cxnSp>
        <p:nvCxnSpPr>
          <p:cNvPr id="2073" name="AutoShape 46"/>
          <p:cNvCxnSpPr>
            <a:cxnSpLocks noChangeShapeType="1"/>
            <a:stCxn id="2050" idx="2"/>
            <a:endCxn id="2051" idx="0"/>
          </p:cNvCxnSpPr>
          <p:nvPr/>
        </p:nvCxnSpPr>
        <p:spPr bwMode="auto">
          <a:xfrm>
            <a:off x="5177310" y="922598"/>
            <a:ext cx="12990" cy="39739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4" name="AutoShape 49"/>
          <p:cNvSpPr>
            <a:spLocks noChangeArrowheads="1"/>
          </p:cNvSpPr>
          <p:nvPr/>
        </p:nvSpPr>
        <p:spPr bwMode="auto">
          <a:xfrm>
            <a:off x="4418342" y="6004763"/>
            <a:ext cx="1965150" cy="733527"/>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Brief Advice</a:t>
            </a:r>
          </a:p>
        </p:txBody>
      </p:sp>
      <p:sp>
        <p:nvSpPr>
          <p:cNvPr id="2075" name="Text Box 50"/>
          <p:cNvSpPr txBox="1">
            <a:spLocks noChangeArrowheads="1"/>
          </p:cNvSpPr>
          <p:nvPr/>
        </p:nvSpPr>
        <p:spPr bwMode="auto">
          <a:xfrm>
            <a:off x="7617511" y="5607364"/>
            <a:ext cx="252371"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altLang="en-US" sz="1400"/>
          </a:p>
        </p:txBody>
      </p:sp>
      <p:sp>
        <p:nvSpPr>
          <p:cNvPr id="2076" name="Line 55"/>
          <p:cNvSpPr>
            <a:spLocks noChangeShapeType="1"/>
          </p:cNvSpPr>
          <p:nvPr/>
        </p:nvSpPr>
        <p:spPr bwMode="auto">
          <a:xfrm>
            <a:off x="2230512" y="5687894"/>
            <a:ext cx="3113808"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7" name="Line 67"/>
          <p:cNvSpPr>
            <a:spLocks noChangeShapeType="1"/>
          </p:cNvSpPr>
          <p:nvPr/>
        </p:nvSpPr>
        <p:spPr bwMode="auto">
          <a:xfrm>
            <a:off x="4334837" y="3464556"/>
            <a:ext cx="2046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8" name="Line 69"/>
          <p:cNvSpPr>
            <a:spLocks noChangeShapeType="1"/>
          </p:cNvSpPr>
          <p:nvPr/>
        </p:nvSpPr>
        <p:spPr bwMode="auto">
          <a:xfrm flipH="1">
            <a:off x="4334837"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9" name="Line 70"/>
          <p:cNvSpPr>
            <a:spLocks noChangeShapeType="1"/>
          </p:cNvSpPr>
          <p:nvPr/>
        </p:nvSpPr>
        <p:spPr bwMode="auto">
          <a:xfrm>
            <a:off x="6353801"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0" name="Line 72"/>
          <p:cNvSpPr>
            <a:spLocks noChangeShapeType="1"/>
          </p:cNvSpPr>
          <p:nvPr/>
        </p:nvSpPr>
        <p:spPr bwMode="auto">
          <a:xfrm>
            <a:off x="5427825" y="3464557"/>
            <a:ext cx="0" cy="10749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1" name="Line 74"/>
          <p:cNvSpPr>
            <a:spLocks noChangeShapeType="1"/>
          </p:cNvSpPr>
          <p:nvPr/>
        </p:nvSpPr>
        <p:spPr bwMode="auto">
          <a:xfrm>
            <a:off x="4249476" y="2272356"/>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2" name="Line 75"/>
          <p:cNvSpPr>
            <a:spLocks noChangeShapeType="1"/>
          </p:cNvSpPr>
          <p:nvPr/>
        </p:nvSpPr>
        <p:spPr bwMode="auto">
          <a:xfrm>
            <a:off x="4249476" y="2272356"/>
            <a:ext cx="21043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3" name="Line 76"/>
          <p:cNvSpPr>
            <a:spLocks noChangeShapeType="1"/>
          </p:cNvSpPr>
          <p:nvPr/>
        </p:nvSpPr>
        <p:spPr bwMode="auto">
          <a:xfrm>
            <a:off x="5260815" y="1955488"/>
            <a:ext cx="0" cy="3168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4" name="Line 77"/>
          <p:cNvSpPr>
            <a:spLocks noChangeShapeType="1"/>
          </p:cNvSpPr>
          <p:nvPr/>
        </p:nvSpPr>
        <p:spPr bwMode="auto">
          <a:xfrm>
            <a:off x="4249476"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5" name="Line 78"/>
          <p:cNvSpPr>
            <a:spLocks noChangeShapeType="1"/>
          </p:cNvSpPr>
          <p:nvPr/>
        </p:nvSpPr>
        <p:spPr bwMode="auto">
          <a:xfrm>
            <a:off x="6353801"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9" name="Text Box 18"/>
          <p:cNvSpPr txBox="1">
            <a:spLocks noChangeArrowheads="1"/>
          </p:cNvSpPr>
          <p:nvPr/>
        </p:nvSpPr>
        <p:spPr bwMode="auto">
          <a:xfrm>
            <a:off x="8962869" y="5658132"/>
            <a:ext cx="117834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Negative</a:t>
            </a:r>
            <a:br>
              <a:rPr lang="en-GB" altLang="en-US" sz="1400" b="1"/>
            </a:br>
            <a:r>
              <a:rPr lang="en-GB" altLang="en-US" sz="1400" b="1"/>
              <a:t>Result</a:t>
            </a:r>
          </a:p>
        </p:txBody>
      </p:sp>
      <p:cxnSp>
        <p:nvCxnSpPr>
          <p:cNvPr id="6" name="Straight Arrow Connector 5"/>
          <p:cNvCxnSpPr>
            <a:stCxn id="2058" idx="2"/>
            <a:endCxn id="2060" idx="0"/>
          </p:cNvCxnSpPr>
          <p:nvPr/>
        </p:nvCxnSpPr>
        <p:spPr>
          <a:xfrm flipH="1">
            <a:off x="8344933" y="5687894"/>
            <a:ext cx="1855" cy="40615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296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055" y="541065"/>
            <a:ext cx="5807858" cy="714679"/>
          </a:xfrm>
        </p:spPr>
        <p:txBody>
          <a:bodyPr/>
          <a:lstStyle/>
          <a:p>
            <a:r>
              <a:rPr lang="en-GB" dirty="0" smtClean="0"/>
              <a:t>Alcohol Units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40765974"/>
              </p:ext>
            </p:extLst>
          </p:nvPr>
        </p:nvGraphicFramePr>
        <p:xfrm>
          <a:off x="519783" y="1549177"/>
          <a:ext cx="9490774" cy="4666277"/>
        </p:xfrm>
        <a:graphic>
          <a:graphicData uri="http://schemas.openxmlformats.org/drawingml/2006/table">
            <a:tbl>
              <a:tblPr firstRow="1" bandRow="1">
                <a:tableStyleId>{5C22544A-7EE6-4342-B048-85BDC9FD1C3A}</a:tableStyleId>
              </a:tblPr>
              <a:tblGrid>
                <a:gridCol w="1445668"/>
                <a:gridCol w="1340851"/>
                <a:gridCol w="1340851"/>
                <a:gridCol w="1340851"/>
                <a:gridCol w="1340851"/>
                <a:gridCol w="1340851"/>
                <a:gridCol w="1340851"/>
              </a:tblGrid>
              <a:tr h="682757">
                <a:tc>
                  <a:txBody>
                    <a:bodyPr/>
                    <a:lstStyle/>
                    <a:p>
                      <a:pPr algn="l" fontAlgn="b"/>
                      <a:r>
                        <a:rPr lang="en-GB" sz="2400" b="1" i="0" u="none" strike="noStrike" dirty="0">
                          <a:solidFill>
                            <a:srgbClr val="0000FF"/>
                          </a:solidFill>
                          <a:effectLst/>
                          <a:latin typeface="Calibri"/>
                        </a:rPr>
                        <a:t>Drink</a:t>
                      </a:r>
                    </a:p>
                  </a:txBody>
                  <a:tcPr marL="11134" marR="11134" marT="10504" marB="0" anchor="b"/>
                </a:tc>
                <a:tc>
                  <a:txBody>
                    <a:bodyPr/>
                    <a:lstStyle/>
                    <a:p>
                      <a:pPr algn="ctr" fontAlgn="b"/>
                      <a:r>
                        <a:rPr lang="en-GB" sz="2400" b="1" i="0" u="none" strike="noStrike" dirty="0">
                          <a:solidFill>
                            <a:srgbClr val="0000FF"/>
                          </a:solidFill>
                          <a:effectLst/>
                          <a:latin typeface="Calibri"/>
                        </a:rPr>
                        <a:t>Volume (ml)</a:t>
                      </a:r>
                    </a:p>
                  </a:txBody>
                  <a:tcPr marL="11134" marR="11134" marT="10504" marB="0" anchor="b"/>
                </a:tc>
                <a:tc>
                  <a:txBody>
                    <a:bodyPr/>
                    <a:lstStyle/>
                    <a:p>
                      <a:pPr algn="ctr" fontAlgn="b"/>
                      <a:r>
                        <a:rPr lang="en-GB" sz="2400" b="1" i="0" u="none" strike="noStrike" dirty="0" smtClean="0">
                          <a:solidFill>
                            <a:srgbClr val="0000FF"/>
                          </a:solidFill>
                          <a:effectLst/>
                          <a:latin typeface="Calibri"/>
                        </a:rPr>
                        <a:t>Volume </a:t>
                      </a:r>
                    </a:p>
                    <a:p>
                      <a:pPr algn="ctr" fontAlgn="b"/>
                      <a:r>
                        <a:rPr lang="en-GB" sz="2400" b="1" i="0" u="none" strike="noStrike" dirty="0" smtClean="0">
                          <a:solidFill>
                            <a:srgbClr val="0000FF"/>
                          </a:solidFill>
                          <a:effectLst/>
                          <a:latin typeface="Calibri"/>
                        </a:rPr>
                        <a:t>(cl)</a:t>
                      </a:r>
                      <a:endParaRPr lang="en-GB" sz="2400" b="1" i="0" u="none" strike="noStrike" dirty="0">
                        <a:solidFill>
                          <a:srgbClr val="0000FF"/>
                        </a:solidFill>
                        <a:effectLst/>
                        <a:latin typeface="Calibri"/>
                      </a:endParaRPr>
                    </a:p>
                  </a:txBody>
                  <a:tcPr marL="11134" marR="11134" marT="10504" marB="0" anchor="b"/>
                </a:tc>
                <a:tc>
                  <a:txBody>
                    <a:bodyPr/>
                    <a:lstStyle/>
                    <a:p>
                      <a:pPr algn="ctr" fontAlgn="b"/>
                      <a:r>
                        <a:rPr lang="en-GB" sz="2400" b="1" i="0" u="none" strike="noStrike" dirty="0">
                          <a:solidFill>
                            <a:srgbClr val="0000FF"/>
                          </a:solidFill>
                          <a:effectLst/>
                          <a:latin typeface="Calibri"/>
                        </a:rPr>
                        <a:t>% Alcohol</a:t>
                      </a:r>
                    </a:p>
                  </a:txBody>
                  <a:tcPr marL="11134" marR="11134" marT="10504" marB="0" anchor="b"/>
                </a:tc>
                <a:tc>
                  <a:txBody>
                    <a:bodyPr/>
                    <a:lstStyle/>
                    <a:p>
                      <a:pPr algn="ctr" fontAlgn="b"/>
                      <a:r>
                        <a:rPr lang="en-GB" sz="2400" b="1" i="0" u="none" strike="noStrike" dirty="0" smtClean="0">
                          <a:solidFill>
                            <a:srgbClr val="0000FF"/>
                          </a:solidFill>
                          <a:effectLst/>
                          <a:latin typeface="Calibri"/>
                        </a:rPr>
                        <a:t>Alcohol (ml)</a:t>
                      </a:r>
                      <a:r>
                        <a:rPr lang="en-GB" sz="2400" b="1" i="0" u="none" strike="noStrike" baseline="0" dirty="0" smtClean="0">
                          <a:solidFill>
                            <a:srgbClr val="0000FF"/>
                          </a:solidFill>
                          <a:effectLst/>
                          <a:latin typeface="Calibri"/>
                        </a:rPr>
                        <a:t> </a:t>
                      </a:r>
                      <a:r>
                        <a:rPr lang="en-GB" sz="2400" b="1" i="0" u="none" strike="noStrike" dirty="0" smtClean="0">
                          <a:solidFill>
                            <a:srgbClr val="0000FF"/>
                          </a:solidFill>
                          <a:effectLst/>
                          <a:latin typeface="Calibri"/>
                        </a:rPr>
                        <a:t> </a:t>
                      </a:r>
                      <a:endParaRPr lang="en-GB" sz="2400" b="1" i="0" u="none" strike="noStrike" dirty="0">
                        <a:solidFill>
                          <a:srgbClr val="0000FF"/>
                        </a:solidFill>
                        <a:effectLst/>
                        <a:latin typeface="Calibri"/>
                      </a:endParaRPr>
                    </a:p>
                  </a:txBody>
                  <a:tcPr marL="11134" marR="11134" marT="10504" marB="0" anchor="b"/>
                </a:tc>
                <a:tc>
                  <a:txBody>
                    <a:bodyPr/>
                    <a:lstStyle/>
                    <a:p>
                      <a:pPr algn="ctr" fontAlgn="b"/>
                      <a:r>
                        <a:rPr lang="en-GB" sz="2400" b="1" i="0" u="none" strike="noStrike" dirty="0" smtClean="0">
                          <a:solidFill>
                            <a:srgbClr val="0000FF"/>
                          </a:solidFill>
                          <a:effectLst/>
                          <a:latin typeface="Calibri"/>
                        </a:rPr>
                        <a:t>Alcohol (cl)</a:t>
                      </a:r>
                      <a:endParaRPr lang="en-GB" sz="2400" b="1" i="0" u="none" strike="noStrike" dirty="0">
                        <a:solidFill>
                          <a:srgbClr val="0000FF"/>
                        </a:solidFill>
                        <a:effectLst/>
                        <a:latin typeface="Calibri"/>
                      </a:endParaRPr>
                    </a:p>
                  </a:txBody>
                  <a:tcPr marL="11134" marR="11134" marT="10504" marB="0" anchor="b"/>
                </a:tc>
                <a:tc>
                  <a:txBody>
                    <a:bodyPr/>
                    <a:lstStyle/>
                    <a:p>
                      <a:pPr algn="ctr" fontAlgn="b"/>
                      <a:r>
                        <a:rPr lang="en-GB" sz="2400" b="1" i="0" u="none" strike="noStrike" dirty="0" smtClean="0">
                          <a:solidFill>
                            <a:srgbClr val="0000FF"/>
                          </a:solidFill>
                          <a:effectLst/>
                          <a:latin typeface="Calibri"/>
                        </a:rPr>
                        <a:t>UNITS</a:t>
                      </a:r>
                      <a:endParaRPr lang="en-GB" sz="2400" b="1" i="0" u="none" strike="noStrike" dirty="0">
                        <a:solidFill>
                          <a:srgbClr val="0000FF"/>
                        </a:solidFill>
                        <a:effectLst/>
                        <a:latin typeface="Calibri"/>
                      </a:endParaRPr>
                    </a:p>
                  </a:txBody>
                  <a:tcPr marL="11134" marR="11134" marT="10504" marB="0" anchor="b"/>
                </a:tc>
              </a:tr>
              <a:tr h="413856">
                <a:tc>
                  <a:txBody>
                    <a:bodyPr/>
                    <a:lstStyle/>
                    <a:p>
                      <a:pPr algn="l" fontAlgn="b"/>
                      <a:r>
                        <a:rPr lang="en-GB" sz="2600" b="1" i="0" u="none" strike="noStrike" dirty="0">
                          <a:solidFill>
                            <a:srgbClr val="000000"/>
                          </a:solidFill>
                          <a:effectLst/>
                          <a:latin typeface="Calibri"/>
                        </a:rPr>
                        <a:t>SAMPLE</a:t>
                      </a:r>
                    </a:p>
                  </a:txBody>
                  <a:tcPr marL="11134" marR="11134" marT="10504" marB="0" anchor="b"/>
                </a:tc>
                <a:tc>
                  <a:txBody>
                    <a:bodyPr/>
                    <a:lstStyle/>
                    <a:p>
                      <a:pPr algn="r" fontAlgn="b"/>
                      <a:r>
                        <a:rPr lang="en-GB" sz="2600" b="1" i="0" u="none" strike="noStrike" dirty="0">
                          <a:solidFill>
                            <a:schemeClr val="tx1"/>
                          </a:solidFill>
                          <a:effectLst/>
                          <a:latin typeface="Calibri"/>
                        </a:rPr>
                        <a:t>100</a:t>
                      </a:r>
                    </a:p>
                  </a:txBody>
                  <a:tcPr marL="11134" marR="11134" marT="10504" marB="0" anchor="b"/>
                </a:tc>
                <a:tc>
                  <a:txBody>
                    <a:bodyPr/>
                    <a:lstStyle/>
                    <a:p>
                      <a:pPr algn="r" fontAlgn="b"/>
                      <a:r>
                        <a:rPr lang="en-GB" sz="2600" b="1" i="0" u="none" strike="noStrike" dirty="0">
                          <a:solidFill>
                            <a:srgbClr val="000000"/>
                          </a:solidFill>
                          <a:effectLst/>
                          <a:latin typeface="Calibri"/>
                        </a:rPr>
                        <a:t>10</a:t>
                      </a:r>
                    </a:p>
                  </a:txBody>
                  <a:tcPr marL="11134" marR="11134" marT="10504" marB="0" anchor="b"/>
                </a:tc>
                <a:tc>
                  <a:txBody>
                    <a:bodyPr/>
                    <a:lstStyle/>
                    <a:p>
                      <a:pPr algn="r" fontAlgn="b"/>
                      <a:r>
                        <a:rPr lang="en-GB" sz="2600" b="1" i="0" u="none" strike="noStrike" dirty="0">
                          <a:solidFill>
                            <a:srgbClr val="000000"/>
                          </a:solidFill>
                          <a:effectLst/>
                          <a:latin typeface="Calibri"/>
                        </a:rPr>
                        <a:t>10%</a:t>
                      </a:r>
                    </a:p>
                  </a:txBody>
                  <a:tcPr marL="11134" marR="11134" marT="10504" marB="0" anchor="b"/>
                </a:tc>
                <a:tc>
                  <a:txBody>
                    <a:bodyPr/>
                    <a:lstStyle/>
                    <a:p>
                      <a:pPr algn="r" fontAlgn="b"/>
                      <a:r>
                        <a:rPr lang="en-GB" sz="2600" b="1" i="0" u="none" strike="noStrike" dirty="0">
                          <a:solidFill>
                            <a:srgbClr val="000000"/>
                          </a:solidFill>
                          <a:effectLst/>
                          <a:latin typeface="Calibri"/>
                        </a:rPr>
                        <a:t>10</a:t>
                      </a:r>
                    </a:p>
                  </a:txBody>
                  <a:tcPr marL="11134" marR="11134" marT="10504" marB="0" anchor="b"/>
                </a:tc>
                <a:tc>
                  <a:txBody>
                    <a:bodyPr/>
                    <a:lstStyle/>
                    <a:p>
                      <a:pPr algn="r" fontAlgn="b"/>
                      <a:r>
                        <a:rPr lang="en-GB" sz="2600" b="1" i="0" u="none" strike="noStrike" dirty="0">
                          <a:solidFill>
                            <a:srgbClr val="000000"/>
                          </a:solidFill>
                          <a:effectLst/>
                          <a:latin typeface="Calibri"/>
                        </a:rPr>
                        <a:t>1</a:t>
                      </a:r>
                    </a:p>
                  </a:txBody>
                  <a:tcPr marL="11134" marR="11134" marT="10504" marB="0" anchor="b"/>
                </a:tc>
                <a:tc>
                  <a:txBody>
                    <a:bodyPr/>
                    <a:lstStyle/>
                    <a:p>
                      <a:pPr algn="r" fontAlgn="b"/>
                      <a:r>
                        <a:rPr lang="en-GB" sz="3200" b="1" i="0" u="none" strike="noStrike" dirty="0">
                          <a:solidFill>
                            <a:srgbClr val="000000"/>
                          </a:solidFill>
                          <a:effectLst/>
                          <a:latin typeface="Calibri"/>
                        </a:rPr>
                        <a:t>1</a:t>
                      </a:r>
                    </a:p>
                  </a:txBody>
                  <a:tcPr marL="11134" marR="11134" marT="10504" marB="0" anchor="b"/>
                </a:tc>
              </a:tr>
              <a:tr h="408954">
                <a:tc>
                  <a:txBody>
                    <a:bodyPr/>
                    <a:lstStyle/>
                    <a:p>
                      <a:pPr algn="l" fontAlgn="b"/>
                      <a:endParaRPr lang="en-GB" sz="2200" b="0" i="0" u="none" strike="noStrike">
                        <a:solidFill>
                          <a:srgbClr val="000000"/>
                        </a:solidFill>
                        <a:effectLst/>
                        <a:latin typeface="Calibri"/>
                      </a:endParaRPr>
                    </a:p>
                  </a:txBody>
                  <a:tcPr marL="11134" marR="11134" marT="10504" marB="0" anchor="b"/>
                </a:tc>
                <a:tc>
                  <a:txBody>
                    <a:bodyPr/>
                    <a:lstStyle/>
                    <a:p>
                      <a:pPr algn="r" fontAlgn="b"/>
                      <a:endParaRPr lang="en-GB" sz="2200" b="0" i="0" u="none" strike="noStrike" dirty="0">
                        <a:solidFill>
                          <a:schemeClr val="tx1"/>
                        </a:solidFill>
                        <a:effectLst/>
                        <a:latin typeface="Calibri"/>
                      </a:endParaRPr>
                    </a:p>
                  </a:txBody>
                  <a:tcPr marL="11134" marR="11134" marT="10504" marB="0" anchor="b"/>
                </a:tc>
                <a:tc>
                  <a:txBody>
                    <a:bodyPr/>
                    <a:lstStyle/>
                    <a:p>
                      <a:pPr algn="r" fontAlgn="b"/>
                      <a:endParaRPr lang="en-GB" sz="2200" b="0" i="0" u="none" strike="noStrike" dirty="0">
                        <a:solidFill>
                          <a:srgbClr val="000000"/>
                        </a:solidFill>
                        <a:effectLst/>
                        <a:latin typeface="Calibri"/>
                      </a:endParaRPr>
                    </a:p>
                  </a:txBody>
                  <a:tcPr marL="11134" marR="11134" marT="10504" marB="0" anchor="b"/>
                </a:tc>
                <a:tc>
                  <a:txBody>
                    <a:bodyPr/>
                    <a:lstStyle/>
                    <a:p>
                      <a:pPr algn="r" fontAlgn="b"/>
                      <a:endParaRPr lang="en-GB" sz="2200" b="0" i="0" u="none" strike="noStrike">
                        <a:solidFill>
                          <a:srgbClr val="000000"/>
                        </a:solidFill>
                        <a:effectLst/>
                        <a:latin typeface="Calibri"/>
                      </a:endParaRPr>
                    </a:p>
                  </a:txBody>
                  <a:tcPr marL="11134" marR="11134" marT="10504" marB="0" anchor="b"/>
                </a:tc>
                <a:tc>
                  <a:txBody>
                    <a:bodyPr/>
                    <a:lstStyle/>
                    <a:p>
                      <a:pPr algn="r" fontAlgn="b"/>
                      <a:endParaRPr lang="en-GB" sz="2200" b="0" i="0" u="none" strike="noStrike" dirty="0">
                        <a:solidFill>
                          <a:srgbClr val="000000"/>
                        </a:solidFill>
                        <a:effectLst/>
                        <a:latin typeface="Calibri"/>
                      </a:endParaRPr>
                    </a:p>
                  </a:txBody>
                  <a:tcPr marL="11134" marR="11134" marT="10504" marB="0" anchor="b"/>
                </a:tc>
                <a:tc>
                  <a:txBody>
                    <a:bodyPr/>
                    <a:lstStyle/>
                    <a:p>
                      <a:pPr algn="r" fontAlgn="b"/>
                      <a:endParaRPr lang="en-GB" sz="2200" b="0" i="0" u="none" strike="noStrike">
                        <a:solidFill>
                          <a:srgbClr val="000000"/>
                        </a:solidFill>
                        <a:effectLst/>
                        <a:latin typeface="Calibri"/>
                      </a:endParaRPr>
                    </a:p>
                  </a:txBody>
                  <a:tcPr marL="11134" marR="11134" marT="10504" marB="0" anchor="b"/>
                </a:tc>
                <a:tc>
                  <a:txBody>
                    <a:bodyPr/>
                    <a:lstStyle/>
                    <a:p>
                      <a:pPr algn="r" fontAlgn="b"/>
                      <a:endParaRPr lang="en-GB" sz="3200" b="1" i="0" u="none" strike="noStrike" dirty="0">
                        <a:solidFill>
                          <a:srgbClr val="000000"/>
                        </a:solidFill>
                        <a:effectLst/>
                        <a:latin typeface="Calibri"/>
                      </a:endParaRPr>
                    </a:p>
                  </a:txBody>
                  <a:tcPr marL="11134" marR="11134" marT="10504" marB="0" anchor="b"/>
                </a:tc>
              </a:tr>
              <a:tr h="408954">
                <a:tc>
                  <a:txBody>
                    <a:bodyPr/>
                    <a:lstStyle/>
                    <a:p>
                      <a:pPr algn="l" fontAlgn="b"/>
                      <a:r>
                        <a:rPr lang="en-GB" sz="2800" b="1" i="0" u="none" strike="noStrike" dirty="0" smtClean="0">
                          <a:solidFill>
                            <a:srgbClr val="000000"/>
                          </a:solidFill>
                          <a:effectLst/>
                          <a:latin typeface="Calibri"/>
                        </a:rPr>
                        <a:t>Pint</a:t>
                      </a:r>
                      <a:r>
                        <a:rPr lang="en-GB" sz="2800" b="1" i="0" u="none" strike="noStrike" baseline="0" dirty="0" smtClean="0">
                          <a:solidFill>
                            <a:srgbClr val="000000"/>
                          </a:solidFill>
                          <a:effectLst/>
                          <a:latin typeface="Calibri"/>
                        </a:rPr>
                        <a:t> </a:t>
                      </a:r>
                      <a:r>
                        <a:rPr lang="en-GB" sz="2800" b="1" i="0" u="none" strike="noStrike" dirty="0" smtClean="0">
                          <a:solidFill>
                            <a:srgbClr val="000000"/>
                          </a:solidFill>
                          <a:effectLst/>
                          <a:latin typeface="Calibri"/>
                        </a:rPr>
                        <a:t>Beer</a:t>
                      </a:r>
                      <a:endParaRPr lang="en-GB" sz="2800" b="1" i="0" u="none" strike="noStrike" dirty="0">
                        <a:solidFill>
                          <a:srgbClr val="000000"/>
                        </a:solidFill>
                        <a:effectLst/>
                        <a:latin typeface="Calibri"/>
                      </a:endParaRPr>
                    </a:p>
                  </a:txBody>
                  <a:tcPr marL="11134" marR="11134" marT="10504" marB="0" anchor="b"/>
                </a:tc>
                <a:tc>
                  <a:txBody>
                    <a:bodyPr/>
                    <a:lstStyle/>
                    <a:p>
                      <a:pPr algn="r" fontAlgn="b"/>
                      <a:r>
                        <a:rPr lang="en-GB" sz="2800" b="0" i="0" u="none" strike="noStrike" dirty="0">
                          <a:solidFill>
                            <a:schemeClr val="tx1"/>
                          </a:solidFill>
                          <a:effectLst/>
                          <a:latin typeface="Calibri"/>
                        </a:rPr>
                        <a:t>568</a:t>
                      </a:r>
                    </a:p>
                  </a:txBody>
                  <a:tcPr marL="11134" marR="11134" marT="10504" marB="0" anchor="b"/>
                </a:tc>
                <a:tc>
                  <a:txBody>
                    <a:bodyPr/>
                    <a:lstStyle/>
                    <a:p>
                      <a:pPr algn="r" fontAlgn="b"/>
                      <a:r>
                        <a:rPr lang="en-GB" sz="2800" b="0" i="0" u="none" strike="noStrike" dirty="0">
                          <a:solidFill>
                            <a:srgbClr val="000000"/>
                          </a:solidFill>
                          <a:effectLst/>
                          <a:latin typeface="Calibri"/>
                        </a:rPr>
                        <a:t>56.8</a:t>
                      </a:r>
                    </a:p>
                  </a:txBody>
                  <a:tcPr marL="11134" marR="11134" marT="10504" marB="0" anchor="b"/>
                </a:tc>
                <a:tc>
                  <a:txBody>
                    <a:bodyPr/>
                    <a:lstStyle/>
                    <a:p>
                      <a:pPr algn="r" fontAlgn="b"/>
                      <a:r>
                        <a:rPr lang="en-GB" sz="2800" b="0" i="0" u="none" strike="noStrike">
                          <a:solidFill>
                            <a:srgbClr val="000000"/>
                          </a:solidFill>
                          <a:effectLst/>
                          <a:latin typeface="Calibri"/>
                        </a:rPr>
                        <a:t>4%</a:t>
                      </a:r>
                    </a:p>
                  </a:txBody>
                  <a:tcPr marL="11134" marR="11134" marT="10504" marB="0" anchor="b"/>
                </a:tc>
                <a:tc>
                  <a:txBody>
                    <a:bodyPr/>
                    <a:lstStyle/>
                    <a:p>
                      <a:pPr algn="r" fontAlgn="b"/>
                      <a:r>
                        <a:rPr lang="en-GB" sz="2800" b="0" i="0" u="none" strike="noStrike">
                          <a:solidFill>
                            <a:srgbClr val="000000"/>
                          </a:solidFill>
                          <a:effectLst/>
                          <a:latin typeface="Calibri"/>
                        </a:rPr>
                        <a:t>22.7</a:t>
                      </a:r>
                    </a:p>
                  </a:txBody>
                  <a:tcPr marL="11134" marR="11134" marT="10504" marB="0" anchor="b"/>
                </a:tc>
                <a:tc>
                  <a:txBody>
                    <a:bodyPr/>
                    <a:lstStyle/>
                    <a:p>
                      <a:pPr algn="r" fontAlgn="b"/>
                      <a:r>
                        <a:rPr lang="en-GB" sz="2800" b="0" i="0" u="none" strike="noStrike">
                          <a:solidFill>
                            <a:srgbClr val="000000"/>
                          </a:solidFill>
                          <a:effectLst/>
                          <a:latin typeface="Calibri"/>
                        </a:rPr>
                        <a:t>2.3</a:t>
                      </a:r>
                    </a:p>
                  </a:txBody>
                  <a:tcPr marL="11134" marR="11134" marT="10504" marB="0" anchor="b"/>
                </a:tc>
                <a:tc>
                  <a:txBody>
                    <a:bodyPr/>
                    <a:lstStyle/>
                    <a:p>
                      <a:pPr algn="r" fontAlgn="b"/>
                      <a:r>
                        <a:rPr lang="en-GB" sz="3200" b="1" i="0" u="none" strike="noStrike" dirty="0">
                          <a:solidFill>
                            <a:srgbClr val="000000"/>
                          </a:solidFill>
                          <a:effectLst/>
                          <a:latin typeface="Calibri"/>
                        </a:rPr>
                        <a:t>2.3</a:t>
                      </a:r>
                    </a:p>
                  </a:txBody>
                  <a:tcPr marL="11134" marR="11134" marT="10504" marB="0" anchor="b"/>
                </a:tc>
              </a:tr>
              <a:tr h="408954">
                <a:tc>
                  <a:txBody>
                    <a:bodyPr/>
                    <a:lstStyle/>
                    <a:p>
                      <a:pPr algn="l" fontAlgn="b"/>
                      <a:r>
                        <a:rPr lang="en-GB" sz="2800" b="1" i="0" u="none" strike="noStrike" dirty="0">
                          <a:solidFill>
                            <a:srgbClr val="000000"/>
                          </a:solidFill>
                          <a:effectLst/>
                          <a:latin typeface="Calibri"/>
                        </a:rPr>
                        <a:t>Pint Beer</a:t>
                      </a:r>
                    </a:p>
                  </a:txBody>
                  <a:tcPr marL="11134" marR="11134" marT="10504" marB="0" anchor="b"/>
                </a:tc>
                <a:tc>
                  <a:txBody>
                    <a:bodyPr/>
                    <a:lstStyle/>
                    <a:p>
                      <a:pPr algn="r" fontAlgn="b"/>
                      <a:r>
                        <a:rPr lang="en-GB" sz="2800" b="0" i="0" u="none" strike="noStrike" dirty="0">
                          <a:solidFill>
                            <a:schemeClr val="tx1"/>
                          </a:solidFill>
                          <a:effectLst/>
                          <a:latin typeface="Calibri"/>
                        </a:rPr>
                        <a:t>568</a:t>
                      </a:r>
                    </a:p>
                  </a:txBody>
                  <a:tcPr marL="11134" marR="11134" marT="10504" marB="0" anchor="b"/>
                </a:tc>
                <a:tc>
                  <a:txBody>
                    <a:bodyPr/>
                    <a:lstStyle/>
                    <a:p>
                      <a:pPr algn="r" fontAlgn="b"/>
                      <a:r>
                        <a:rPr lang="en-GB" sz="2800" b="0" i="0" u="none" strike="noStrike">
                          <a:solidFill>
                            <a:srgbClr val="000000"/>
                          </a:solidFill>
                          <a:effectLst/>
                          <a:latin typeface="Calibri"/>
                        </a:rPr>
                        <a:t>56.8</a:t>
                      </a:r>
                    </a:p>
                  </a:txBody>
                  <a:tcPr marL="11134" marR="11134" marT="10504" marB="0" anchor="b"/>
                </a:tc>
                <a:tc>
                  <a:txBody>
                    <a:bodyPr/>
                    <a:lstStyle/>
                    <a:p>
                      <a:pPr algn="r" fontAlgn="b"/>
                      <a:r>
                        <a:rPr lang="en-GB" sz="2800" b="0" i="0" u="none" strike="noStrike" dirty="0">
                          <a:solidFill>
                            <a:srgbClr val="000000"/>
                          </a:solidFill>
                          <a:effectLst/>
                          <a:latin typeface="Calibri"/>
                        </a:rPr>
                        <a:t>5.2%</a:t>
                      </a:r>
                    </a:p>
                  </a:txBody>
                  <a:tcPr marL="11134" marR="11134" marT="10504" marB="0" anchor="b"/>
                </a:tc>
                <a:tc>
                  <a:txBody>
                    <a:bodyPr/>
                    <a:lstStyle/>
                    <a:p>
                      <a:pPr algn="r" fontAlgn="b"/>
                      <a:r>
                        <a:rPr lang="en-GB" sz="2800" b="0" i="0" u="none" strike="noStrike">
                          <a:solidFill>
                            <a:srgbClr val="000000"/>
                          </a:solidFill>
                          <a:effectLst/>
                          <a:latin typeface="Calibri"/>
                        </a:rPr>
                        <a:t>29.5</a:t>
                      </a:r>
                    </a:p>
                  </a:txBody>
                  <a:tcPr marL="11134" marR="11134" marT="10504" marB="0" anchor="b"/>
                </a:tc>
                <a:tc>
                  <a:txBody>
                    <a:bodyPr/>
                    <a:lstStyle/>
                    <a:p>
                      <a:pPr algn="r" fontAlgn="b"/>
                      <a:r>
                        <a:rPr lang="en-GB" sz="2800" b="0" i="0" u="none" strike="noStrike">
                          <a:solidFill>
                            <a:srgbClr val="000000"/>
                          </a:solidFill>
                          <a:effectLst/>
                          <a:latin typeface="Calibri"/>
                        </a:rPr>
                        <a:t>3.0</a:t>
                      </a:r>
                    </a:p>
                  </a:txBody>
                  <a:tcPr marL="11134" marR="11134" marT="10504" marB="0" anchor="b"/>
                </a:tc>
                <a:tc>
                  <a:txBody>
                    <a:bodyPr/>
                    <a:lstStyle/>
                    <a:p>
                      <a:pPr algn="r" fontAlgn="b"/>
                      <a:r>
                        <a:rPr lang="en-GB" sz="3200" b="1" i="0" u="none" strike="noStrike" dirty="0">
                          <a:solidFill>
                            <a:srgbClr val="000000"/>
                          </a:solidFill>
                          <a:effectLst/>
                          <a:latin typeface="Calibri"/>
                        </a:rPr>
                        <a:t>3.0</a:t>
                      </a:r>
                    </a:p>
                  </a:txBody>
                  <a:tcPr marL="11134" marR="11134" marT="10504" marB="0" anchor="b"/>
                </a:tc>
              </a:tr>
              <a:tr h="408954">
                <a:tc>
                  <a:txBody>
                    <a:bodyPr/>
                    <a:lstStyle/>
                    <a:p>
                      <a:pPr algn="l" fontAlgn="b"/>
                      <a:r>
                        <a:rPr lang="en-GB" sz="2800" b="1" i="0" u="none" strike="noStrike" dirty="0">
                          <a:solidFill>
                            <a:srgbClr val="000000"/>
                          </a:solidFill>
                          <a:effectLst/>
                          <a:latin typeface="Calibri"/>
                        </a:rPr>
                        <a:t>Wine</a:t>
                      </a:r>
                    </a:p>
                  </a:txBody>
                  <a:tcPr marL="11134" marR="11134" marT="10504" marB="0" anchor="b"/>
                </a:tc>
                <a:tc>
                  <a:txBody>
                    <a:bodyPr/>
                    <a:lstStyle/>
                    <a:p>
                      <a:pPr algn="r" fontAlgn="b"/>
                      <a:r>
                        <a:rPr lang="en-GB" sz="2800" b="0" i="0" u="none" strike="noStrike" dirty="0">
                          <a:solidFill>
                            <a:schemeClr val="tx1"/>
                          </a:solidFill>
                          <a:effectLst/>
                          <a:latin typeface="Calibri"/>
                        </a:rPr>
                        <a:t>175</a:t>
                      </a:r>
                    </a:p>
                  </a:txBody>
                  <a:tcPr marL="11134" marR="11134" marT="10504" marB="0" anchor="b"/>
                </a:tc>
                <a:tc>
                  <a:txBody>
                    <a:bodyPr/>
                    <a:lstStyle/>
                    <a:p>
                      <a:pPr algn="r" fontAlgn="b"/>
                      <a:r>
                        <a:rPr lang="en-GB" sz="2800" b="0" i="0" u="none" strike="noStrike" dirty="0">
                          <a:solidFill>
                            <a:srgbClr val="000000"/>
                          </a:solidFill>
                          <a:effectLst/>
                          <a:latin typeface="Calibri"/>
                        </a:rPr>
                        <a:t>17.5</a:t>
                      </a:r>
                    </a:p>
                  </a:txBody>
                  <a:tcPr marL="11134" marR="11134" marT="10504" marB="0" anchor="b"/>
                </a:tc>
                <a:tc>
                  <a:txBody>
                    <a:bodyPr/>
                    <a:lstStyle/>
                    <a:p>
                      <a:pPr algn="r" fontAlgn="b"/>
                      <a:r>
                        <a:rPr lang="en-GB" sz="2800" b="0" i="0" u="none" strike="noStrike">
                          <a:solidFill>
                            <a:srgbClr val="000000"/>
                          </a:solidFill>
                          <a:effectLst/>
                          <a:latin typeface="Calibri"/>
                        </a:rPr>
                        <a:t>13%</a:t>
                      </a:r>
                    </a:p>
                  </a:txBody>
                  <a:tcPr marL="11134" marR="11134" marT="10504" marB="0" anchor="b"/>
                </a:tc>
                <a:tc>
                  <a:txBody>
                    <a:bodyPr/>
                    <a:lstStyle/>
                    <a:p>
                      <a:pPr algn="r" fontAlgn="b"/>
                      <a:r>
                        <a:rPr lang="en-GB" sz="2800" b="0" i="0" u="none" strike="noStrike">
                          <a:solidFill>
                            <a:srgbClr val="000000"/>
                          </a:solidFill>
                          <a:effectLst/>
                          <a:latin typeface="Calibri"/>
                        </a:rPr>
                        <a:t>22.8</a:t>
                      </a:r>
                    </a:p>
                  </a:txBody>
                  <a:tcPr marL="11134" marR="11134" marT="10504" marB="0" anchor="b"/>
                </a:tc>
                <a:tc>
                  <a:txBody>
                    <a:bodyPr/>
                    <a:lstStyle/>
                    <a:p>
                      <a:pPr algn="r" fontAlgn="b"/>
                      <a:r>
                        <a:rPr lang="en-GB" sz="2800" b="0" i="0" u="none" strike="noStrike">
                          <a:solidFill>
                            <a:srgbClr val="000000"/>
                          </a:solidFill>
                          <a:effectLst/>
                          <a:latin typeface="Calibri"/>
                        </a:rPr>
                        <a:t>2.3</a:t>
                      </a:r>
                    </a:p>
                  </a:txBody>
                  <a:tcPr marL="11134" marR="11134" marT="10504" marB="0" anchor="b"/>
                </a:tc>
                <a:tc>
                  <a:txBody>
                    <a:bodyPr/>
                    <a:lstStyle/>
                    <a:p>
                      <a:pPr algn="r" fontAlgn="b"/>
                      <a:r>
                        <a:rPr lang="en-GB" sz="3200" b="1" i="0" u="none" strike="noStrike" dirty="0">
                          <a:solidFill>
                            <a:srgbClr val="000000"/>
                          </a:solidFill>
                          <a:effectLst/>
                          <a:latin typeface="Calibri"/>
                        </a:rPr>
                        <a:t>2.3</a:t>
                      </a:r>
                    </a:p>
                  </a:txBody>
                  <a:tcPr marL="11134" marR="11134" marT="10504" marB="0" anchor="b"/>
                </a:tc>
              </a:tr>
              <a:tr h="408954">
                <a:tc>
                  <a:txBody>
                    <a:bodyPr/>
                    <a:lstStyle/>
                    <a:p>
                      <a:pPr algn="l" fontAlgn="b"/>
                      <a:r>
                        <a:rPr lang="en-GB" sz="2800" b="1" i="0" u="none" strike="noStrike" dirty="0">
                          <a:solidFill>
                            <a:srgbClr val="000000"/>
                          </a:solidFill>
                          <a:effectLst/>
                          <a:latin typeface="Calibri"/>
                        </a:rPr>
                        <a:t>Wine</a:t>
                      </a:r>
                    </a:p>
                  </a:txBody>
                  <a:tcPr marL="11134" marR="11134" marT="10504" marB="0" anchor="b"/>
                </a:tc>
                <a:tc>
                  <a:txBody>
                    <a:bodyPr/>
                    <a:lstStyle/>
                    <a:p>
                      <a:pPr algn="r" fontAlgn="b"/>
                      <a:r>
                        <a:rPr lang="en-GB" sz="2800" b="0" i="0" u="none" strike="noStrike" dirty="0">
                          <a:solidFill>
                            <a:schemeClr val="tx1"/>
                          </a:solidFill>
                          <a:effectLst/>
                          <a:latin typeface="Calibri"/>
                        </a:rPr>
                        <a:t>250</a:t>
                      </a:r>
                    </a:p>
                  </a:txBody>
                  <a:tcPr marL="11134" marR="11134" marT="10504" marB="0" anchor="b"/>
                </a:tc>
                <a:tc>
                  <a:txBody>
                    <a:bodyPr/>
                    <a:lstStyle/>
                    <a:p>
                      <a:pPr algn="r" fontAlgn="b"/>
                      <a:r>
                        <a:rPr lang="en-GB" sz="2800" b="0" i="0" u="none" strike="noStrike" dirty="0">
                          <a:solidFill>
                            <a:srgbClr val="000000"/>
                          </a:solidFill>
                          <a:effectLst/>
                          <a:latin typeface="Calibri"/>
                        </a:rPr>
                        <a:t>25</a:t>
                      </a:r>
                    </a:p>
                  </a:txBody>
                  <a:tcPr marL="11134" marR="11134" marT="10504" marB="0" anchor="b"/>
                </a:tc>
                <a:tc>
                  <a:txBody>
                    <a:bodyPr/>
                    <a:lstStyle/>
                    <a:p>
                      <a:pPr algn="r" fontAlgn="b"/>
                      <a:r>
                        <a:rPr lang="en-GB" sz="2800" b="0" i="0" u="none" strike="noStrike">
                          <a:solidFill>
                            <a:srgbClr val="000000"/>
                          </a:solidFill>
                          <a:effectLst/>
                          <a:latin typeface="Calibri"/>
                        </a:rPr>
                        <a:t>14%</a:t>
                      </a:r>
                    </a:p>
                  </a:txBody>
                  <a:tcPr marL="11134" marR="11134" marT="10504" marB="0" anchor="b"/>
                </a:tc>
                <a:tc>
                  <a:txBody>
                    <a:bodyPr/>
                    <a:lstStyle/>
                    <a:p>
                      <a:pPr algn="r" fontAlgn="b"/>
                      <a:r>
                        <a:rPr lang="en-GB" sz="2800" b="0" i="0" u="none" strike="noStrike">
                          <a:solidFill>
                            <a:srgbClr val="000000"/>
                          </a:solidFill>
                          <a:effectLst/>
                          <a:latin typeface="Calibri"/>
                        </a:rPr>
                        <a:t>35</a:t>
                      </a:r>
                    </a:p>
                  </a:txBody>
                  <a:tcPr marL="11134" marR="11134" marT="10504" marB="0" anchor="b"/>
                </a:tc>
                <a:tc>
                  <a:txBody>
                    <a:bodyPr/>
                    <a:lstStyle/>
                    <a:p>
                      <a:pPr algn="r" fontAlgn="b"/>
                      <a:r>
                        <a:rPr lang="en-GB" sz="2800" b="0" i="0" u="none" strike="noStrike">
                          <a:solidFill>
                            <a:srgbClr val="000000"/>
                          </a:solidFill>
                          <a:effectLst/>
                          <a:latin typeface="Calibri"/>
                        </a:rPr>
                        <a:t>3.5</a:t>
                      </a:r>
                    </a:p>
                  </a:txBody>
                  <a:tcPr marL="11134" marR="11134" marT="10504" marB="0" anchor="b"/>
                </a:tc>
                <a:tc>
                  <a:txBody>
                    <a:bodyPr/>
                    <a:lstStyle/>
                    <a:p>
                      <a:pPr algn="r" fontAlgn="b"/>
                      <a:r>
                        <a:rPr lang="en-GB" sz="3200" b="1" i="0" u="none" strike="noStrike" dirty="0">
                          <a:solidFill>
                            <a:srgbClr val="000000"/>
                          </a:solidFill>
                          <a:effectLst/>
                          <a:latin typeface="Calibri"/>
                        </a:rPr>
                        <a:t>3.5</a:t>
                      </a:r>
                    </a:p>
                  </a:txBody>
                  <a:tcPr marL="11134" marR="11134" marT="10504" marB="0" anchor="b"/>
                </a:tc>
              </a:tr>
              <a:tr h="408954">
                <a:tc>
                  <a:txBody>
                    <a:bodyPr/>
                    <a:lstStyle/>
                    <a:p>
                      <a:pPr algn="l" fontAlgn="b"/>
                      <a:r>
                        <a:rPr lang="en-GB" sz="2800" b="1" i="0" u="none" strike="noStrike" dirty="0">
                          <a:solidFill>
                            <a:srgbClr val="000000"/>
                          </a:solidFill>
                          <a:effectLst/>
                          <a:latin typeface="Calibri"/>
                        </a:rPr>
                        <a:t>Spirit</a:t>
                      </a:r>
                    </a:p>
                  </a:txBody>
                  <a:tcPr marL="11134" marR="11134" marT="10504" marB="0" anchor="b"/>
                </a:tc>
                <a:tc>
                  <a:txBody>
                    <a:bodyPr/>
                    <a:lstStyle/>
                    <a:p>
                      <a:pPr algn="r" fontAlgn="b"/>
                      <a:r>
                        <a:rPr lang="en-GB" sz="2800" b="0" i="0" u="none" strike="noStrike" dirty="0">
                          <a:solidFill>
                            <a:schemeClr val="tx1"/>
                          </a:solidFill>
                          <a:effectLst/>
                          <a:latin typeface="Calibri"/>
                        </a:rPr>
                        <a:t>25</a:t>
                      </a:r>
                    </a:p>
                  </a:txBody>
                  <a:tcPr marL="11134" marR="11134" marT="10504" marB="0" anchor="b"/>
                </a:tc>
                <a:tc>
                  <a:txBody>
                    <a:bodyPr/>
                    <a:lstStyle/>
                    <a:p>
                      <a:pPr algn="r" fontAlgn="b"/>
                      <a:r>
                        <a:rPr lang="en-GB" sz="2800" b="0" i="0" u="none" strike="noStrike">
                          <a:solidFill>
                            <a:srgbClr val="000000"/>
                          </a:solidFill>
                          <a:effectLst/>
                          <a:latin typeface="Calibri"/>
                        </a:rPr>
                        <a:t>2.5</a:t>
                      </a:r>
                    </a:p>
                  </a:txBody>
                  <a:tcPr marL="11134" marR="11134" marT="10504" marB="0" anchor="b"/>
                </a:tc>
                <a:tc>
                  <a:txBody>
                    <a:bodyPr/>
                    <a:lstStyle/>
                    <a:p>
                      <a:pPr algn="r" fontAlgn="b"/>
                      <a:r>
                        <a:rPr lang="en-GB" sz="2800" b="0" i="0" u="none" strike="noStrike">
                          <a:solidFill>
                            <a:srgbClr val="000000"/>
                          </a:solidFill>
                          <a:effectLst/>
                          <a:latin typeface="Calibri"/>
                        </a:rPr>
                        <a:t>40%</a:t>
                      </a:r>
                    </a:p>
                  </a:txBody>
                  <a:tcPr marL="11134" marR="11134" marT="10504" marB="0" anchor="b"/>
                </a:tc>
                <a:tc>
                  <a:txBody>
                    <a:bodyPr/>
                    <a:lstStyle/>
                    <a:p>
                      <a:pPr algn="r" fontAlgn="b"/>
                      <a:r>
                        <a:rPr lang="en-GB" sz="2800" b="0" i="0" u="none" strike="noStrike">
                          <a:solidFill>
                            <a:srgbClr val="000000"/>
                          </a:solidFill>
                          <a:effectLst/>
                          <a:latin typeface="Calibri"/>
                        </a:rPr>
                        <a:t>10</a:t>
                      </a:r>
                    </a:p>
                  </a:txBody>
                  <a:tcPr marL="11134" marR="11134" marT="10504" marB="0" anchor="b"/>
                </a:tc>
                <a:tc>
                  <a:txBody>
                    <a:bodyPr/>
                    <a:lstStyle/>
                    <a:p>
                      <a:pPr algn="r" fontAlgn="b"/>
                      <a:r>
                        <a:rPr lang="en-GB" sz="2800" b="0" i="0" u="none" strike="noStrike">
                          <a:solidFill>
                            <a:srgbClr val="000000"/>
                          </a:solidFill>
                          <a:effectLst/>
                          <a:latin typeface="Calibri"/>
                        </a:rPr>
                        <a:t>1</a:t>
                      </a:r>
                    </a:p>
                  </a:txBody>
                  <a:tcPr marL="11134" marR="11134" marT="10504" marB="0" anchor="b"/>
                </a:tc>
                <a:tc>
                  <a:txBody>
                    <a:bodyPr/>
                    <a:lstStyle/>
                    <a:p>
                      <a:pPr algn="r" fontAlgn="b"/>
                      <a:r>
                        <a:rPr lang="en-GB" sz="3200" b="1" i="0" u="none" strike="noStrike" dirty="0">
                          <a:solidFill>
                            <a:srgbClr val="000000"/>
                          </a:solidFill>
                          <a:effectLst/>
                          <a:latin typeface="Calibri"/>
                        </a:rPr>
                        <a:t>1</a:t>
                      </a:r>
                    </a:p>
                  </a:txBody>
                  <a:tcPr marL="11134" marR="11134" marT="10504" marB="0" anchor="b"/>
                </a:tc>
              </a:tr>
              <a:tr h="436965">
                <a:tc>
                  <a:txBody>
                    <a:bodyPr/>
                    <a:lstStyle/>
                    <a:p>
                      <a:endParaRPr lang="en-GB" sz="2200" dirty="0"/>
                    </a:p>
                  </a:txBody>
                  <a:tcPr marL="106886" marR="106886" marT="50419" marB="50419"/>
                </a:tc>
                <a:tc>
                  <a:txBody>
                    <a:bodyPr/>
                    <a:lstStyle/>
                    <a:p>
                      <a:endParaRPr lang="en-GB" sz="2200"/>
                    </a:p>
                  </a:txBody>
                  <a:tcPr marL="106886" marR="106886" marT="50419" marB="50419"/>
                </a:tc>
                <a:tc>
                  <a:txBody>
                    <a:bodyPr/>
                    <a:lstStyle/>
                    <a:p>
                      <a:endParaRPr lang="en-GB" sz="2200"/>
                    </a:p>
                  </a:txBody>
                  <a:tcPr marL="106886" marR="106886" marT="50419" marB="50419"/>
                </a:tc>
                <a:tc>
                  <a:txBody>
                    <a:bodyPr/>
                    <a:lstStyle/>
                    <a:p>
                      <a:endParaRPr lang="en-GB" sz="2200" dirty="0"/>
                    </a:p>
                  </a:txBody>
                  <a:tcPr marL="106886" marR="106886" marT="50419" marB="50419"/>
                </a:tc>
                <a:tc>
                  <a:txBody>
                    <a:bodyPr/>
                    <a:lstStyle/>
                    <a:p>
                      <a:endParaRPr lang="en-GB" sz="2200"/>
                    </a:p>
                  </a:txBody>
                  <a:tcPr marL="106886" marR="106886" marT="50419" marB="50419"/>
                </a:tc>
                <a:tc>
                  <a:txBody>
                    <a:bodyPr/>
                    <a:lstStyle/>
                    <a:p>
                      <a:endParaRPr lang="en-GB" sz="2200"/>
                    </a:p>
                  </a:txBody>
                  <a:tcPr marL="106886" marR="106886" marT="50419" marB="50419"/>
                </a:tc>
                <a:tc>
                  <a:txBody>
                    <a:bodyPr/>
                    <a:lstStyle/>
                    <a:p>
                      <a:endParaRPr lang="en-GB" sz="2200" dirty="0"/>
                    </a:p>
                  </a:txBody>
                  <a:tcPr marL="106886" marR="106886" marT="50419" marB="50419"/>
                </a:tc>
              </a:tr>
            </a:tbl>
          </a:graphicData>
        </a:graphic>
      </p:graphicFrame>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8552282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5" y="6957122"/>
            <a:ext cx="9426639" cy="605728"/>
          </a:xfrm>
          <a:prstGeom prst="rect">
            <a:avLst/>
          </a:prstGeom>
        </p:spPr>
        <p:txBody>
          <a:bodyPr lIns="104287" tIns="52144" rIns="104287" bIns="52144"/>
          <a:lstStyle/>
          <a:p>
            <a:pPr>
              <a:defRPr/>
            </a:pP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059" y="3690080"/>
            <a:ext cx="1844005" cy="234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385" y="1477169"/>
            <a:ext cx="1829081" cy="220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5790" y="442098"/>
            <a:ext cx="3787733" cy="941773"/>
          </a:xfrm>
          <a:prstGeom prst="rect">
            <a:avLst/>
          </a:prstGeom>
          <a:noFill/>
          <a:ln w="9525">
            <a:noFill/>
            <a:miter lim="800000"/>
            <a:headEnd/>
            <a:tailEnd/>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933522" y="442097"/>
            <a:ext cx="3703562" cy="925199"/>
          </a:xfrm>
          <a:prstGeom prst="rect">
            <a:avLst/>
          </a:prstGeo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6047" y="3991237"/>
            <a:ext cx="1744820" cy="204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2532" y="1415791"/>
            <a:ext cx="2176586" cy="232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9990" y="4595556"/>
            <a:ext cx="2248978" cy="134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4072" y="3909423"/>
            <a:ext cx="1928764" cy="216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91893" y="3740148"/>
            <a:ext cx="1390395" cy="474626"/>
          </a:xfrm>
          <a:prstGeom prst="rect">
            <a:avLst/>
          </a:prstGeom>
          <a:noFill/>
        </p:spPr>
        <p:txBody>
          <a:bodyPr wrap="none" lIns="104274" tIns="52138" rIns="104274" bIns="52138" rtlCol="0">
            <a:spAutoFit/>
          </a:bodyPr>
          <a:lstStyle/>
          <a:p>
            <a:r>
              <a:rPr lang="en-GB" dirty="0" smtClean="0"/>
              <a:t>3 UNITS</a:t>
            </a:r>
            <a:endParaRPr lang="en-GB" dirty="0"/>
          </a:p>
        </p:txBody>
      </p:sp>
      <p:sp>
        <p:nvSpPr>
          <p:cNvPr id="7" name="Rectangle 6"/>
          <p:cNvSpPr/>
          <p:nvPr/>
        </p:nvSpPr>
        <p:spPr>
          <a:xfrm>
            <a:off x="7420962" y="3771886"/>
            <a:ext cx="1646875" cy="474626"/>
          </a:xfrm>
          <a:prstGeom prst="rect">
            <a:avLst/>
          </a:prstGeom>
        </p:spPr>
        <p:txBody>
          <a:bodyPr wrap="none" lIns="104274" tIns="52138" rIns="104274" bIns="52138">
            <a:spAutoFit/>
          </a:bodyPr>
          <a:lstStyle/>
          <a:p>
            <a:r>
              <a:rPr lang="en-GB" dirty="0"/>
              <a:t>2.3 UNITS</a:t>
            </a:r>
          </a:p>
        </p:txBody>
      </p:sp>
      <p:sp>
        <p:nvSpPr>
          <p:cNvPr id="10" name="Rectangle 9"/>
          <p:cNvSpPr/>
          <p:nvPr/>
        </p:nvSpPr>
        <p:spPr>
          <a:xfrm>
            <a:off x="1175849" y="6093881"/>
            <a:ext cx="1185210" cy="474626"/>
          </a:xfrm>
          <a:prstGeom prst="rect">
            <a:avLst/>
          </a:prstGeom>
        </p:spPr>
        <p:txBody>
          <a:bodyPr wrap="none" lIns="104274" tIns="52138" rIns="104274" bIns="52138">
            <a:spAutoFit/>
          </a:bodyPr>
          <a:lstStyle/>
          <a:p>
            <a:r>
              <a:rPr lang="en-GB" dirty="0"/>
              <a:t>1</a:t>
            </a:r>
            <a:r>
              <a:rPr lang="en-GB" dirty="0" smtClean="0"/>
              <a:t> UNIT</a:t>
            </a:r>
            <a:endParaRPr lang="en-GB" dirty="0"/>
          </a:p>
        </p:txBody>
      </p:sp>
      <p:sp>
        <p:nvSpPr>
          <p:cNvPr id="11" name="Rectangle 10"/>
          <p:cNvSpPr/>
          <p:nvPr/>
        </p:nvSpPr>
        <p:spPr>
          <a:xfrm>
            <a:off x="2945019" y="6074374"/>
            <a:ext cx="1646875" cy="474626"/>
          </a:xfrm>
          <a:prstGeom prst="rect">
            <a:avLst/>
          </a:prstGeom>
        </p:spPr>
        <p:txBody>
          <a:bodyPr wrap="none" lIns="104274" tIns="52138" rIns="104274" bIns="52138">
            <a:spAutoFit/>
          </a:bodyPr>
          <a:lstStyle/>
          <a:p>
            <a:r>
              <a:rPr lang="en-GB" dirty="0" smtClean="0"/>
              <a:t>1.7 </a:t>
            </a:r>
            <a:r>
              <a:rPr lang="en-GB" dirty="0"/>
              <a:t>UNITS</a:t>
            </a:r>
          </a:p>
        </p:txBody>
      </p:sp>
      <p:sp>
        <p:nvSpPr>
          <p:cNvPr id="13" name="Rectangle 12"/>
          <p:cNvSpPr/>
          <p:nvPr/>
        </p:nvSpPr>
        <p:spPr>
          <a:xfrm>
            <a:off x="5656102" y="6035983"/>
            <a:ext cx="1561917" cy="474626"/>
          </a:xfrm>
          <a:prstGeom prst="rect">
            <a:avLst/>
          </a:prstGeom>
        </p:spPr>
        <p:txBody>
          <a:bodyPr wrap="none" lIns="104274" tIns="52138" rIns="104274" bIns="52138">
            <a:spAutoFit/>
          </a:bodyPr>
          <a:lstStyle/>
          <a:p>
            <a:r>
              <a:rPr lang="en-GB" dirty="0" smtClean="0"/>
              <a:t>10 </a:t>
            </a:r>
            <a:r>
              <a:rPr lang="en-GB" dirty="0"/>
              <a:t>UNITS</a:t>
            </a:r>
          </a:p>
        </p:txBody>
      </p:sp>
      <p:sp>
        <p:nvSpPr>
          <p:cNvPr id="16" name="Rectangle 15"/>
          <p:cNvSpPr/>
          <p:nvPr/>
        </p:nvSpPr>
        <p:spPr>
          <a:xfrm>
            <a:off x="8048723" y="6035983"/>
            <a:ext cx="1390395" cy="474626"/>
          </a:xfrm>
          <a:prstGeom prst="rect">
            <a:avLst/>
          </a:prstGeom>
        </p:spPr>
        <p:txBody>
          <a:bodyPr wrap="none" lIns="104274" tIns="52138" rIns="104274" bIns="52138">
            <a:spAutoFit/>
          </a:bodyPr>
          <a:lstStyle/>
          <a:p>
            <a:r>
              <a:rPr lang="en-GB" dirty="0" smtClean="0"/>
              <a:t>2 UNITS</a:t>
            </a:r>
            <a:endParaRPr lang="en-GB" dirty="0"/>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80660" y="1498394"/>
            <a:ext cx="2500934" cy="2554352"/>
          </a:xfrm>
          <a:prstGeom prst="rect">
            <a:avLst/>
          </a:prstGeom>
        </p:spPr>
      </p:pic>
      <p:sp>
        <p:nvSpPr>
          <p:cNvPr id="20" name="Rectangle 19"/>
          <p:cNvSpPr/>
          <p:nvPr/>
        </p:nvSpPr>
        <p:spPr>
          <a:xfrm>
            <a:off x="4276728" y="3678771"/>
            <a:ext cx="1646875" cy="474626"/>
          </a:xfrm>
          <a:prstGeom prst="rect">
            <a:avLst/>
          </a:prstGeom>
        </p:spPr>
        <p:txBody>
          <a:bodyPr wrap="none" lIns="104274" tIns="52138" rIns="104274" bIns="52138">
            <a:spAutoFit/>
          </a:bodyPr>
          <a:lstStyle/>
          <a:p>
            <a:r>
              <a:rPr lang="en-GB" dirty="0"/>
              <a:t>2.3 UNITS</a:t>
            </a:r>
          </a:p>
        </p:txBody>
      </p:sp>
    </p:spTree>
    <p:extLst>
      <p:ext uri="{BB962C8B-B14F-4D97-AF65-F5344CB8AC3E}">
        <p14:creationId xmlns:p14="http://schemas.microsoft.com/office/powerpoint/2010/main" val="23069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1" grpId="0"/>
      <p:bldP spid="13" grpId="0"/>
      <p:bldP spid="16" grpId="0"/>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8015" y="613073"/>
            <a:ext cx="5807858" cy="714679"/>
          </a:xfrm>
        </p:spPr>
        <p:txBody>
          <a:bodyPr/>
          <a:lstStyle/>
          <a:p>
            <a:r>
              <a:rPr lang="en-GB" dirty="0" smtClean="0"/>
              <a:t>Typical night in</a:t>
            </a:r>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pic>
        <p:nvPicPr>
          <p:cNvPr id="6" name="Content Placeholder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99555" y="1941375"/>
            <a:ext cx="5555342" cy="3302311"/>
          </a:xfrm>
          <a:prstGeom prst="rect">
            <a:avLst/>
          </a:prstGeo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913377" y="1921230"/>
            <a:ext cx="6060375" cy="3351353"/>
          </a:xfrm>
          <a:prstGeom prst="rect">
            <a:avLst/>
          </a:prstGeo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Box 9"/>
          <p:cNvSpPr txBox="1"/>
          <p:nvPr/>
        </p:nvSpPr>
        <p:spPr>
          <a:xfrm>
            <a:off x="6568459" y="4785192"/>
            <a:ext cx="1599265" cy="459249"/>
          </a:xfrm>
          <a:prstGeom prst="rect">
            <a:avLst/>
          </a:prstGeom>
          <a:solidFill>
            <a:schemeClr val="bg1"/>
          </a:solidFill>
        </p:spPr>
        <p:txBody>
          <a:bodyPr wrap="square" lIns="104287" tIns="52144" rIns="104287" bIns="52144" rtlCol="0">
            <a:spAutoFit/>
          </a:bodyPr>
          <a:lstStyle/>
          <a:p>
            <a:endParaRPr lang="en-GB" sz="2300" b="1" dirty="0"/>
          </a:p>
        </p:txBody>
      </p:sp>
      <p:sp>
        <p:nvSpPr>
          <p:cNvPr id="11" name="TextBox 10"/>
          <p:cNvSpPr txBox="1"/>
          <p:nvPr/>
        </p:nvSpPr>
        <p:spPr>
          <a:xfrm>
            <a:off x="8121990" y="3004089"/>
            <a:ext cx="2020125" cy="1367190"/>
          </a:xfrm>
          <a:prstGeom prst="rect">
            <a:avLst/>
          </a:prstGeom>
          <a:noFill/>
        </p:spPr>
        <p:txBody>
          <a:bodyPr wrap="square" lIns="104287" tIns="52144" rIns="104287" bIns="52144" rtlCol="0">
            <a:spAutoFit/>
          </a:bodyPr>
          <a:lstStyle/>
          <a:p>
            <a:pPr algn="ctr"/>
            <a:r>
              <a:rPr lang="en-GB" sz="4100" b="1" dirty="0"/>
              <a:t>8.4 </a:t>
            </a:r>
          </a:p>
          <a:p>
            <a:pPr algn="ctr"/>
            <a:r>
              <a:rPr lang="en-GB" sz="4100" b="1" dirty="0"/>
              <a:t>UNITS</a:t>
            </a:r>
          </a:p>
        </p:txBody>
      </p:sp>
      <p:sp>
        <p:nvSpPr>
          <p:cNvPr id="3" name="TextBox 2"/>
          <p:cNvSpPr txBox="1"/>
          <p:nvPr/>
        </p:nvSpPr>
        <p:spPr>
          <a:xfrm>
            <a:off x="893251" y="4785192"/>
            <a:ext cx="2020125" cy="474638"/>
          </a:xfrm>
          <a:prstGeom prst="rect">
            <a:avLst/>
          </a:prstGeom>
          <a:solidFill>
            <a:schemeClr val="bg1"/>
          </a:solidFill>
        </p:spPr>
        <p:txBody>
          <a:bodyPr wrap="square" lIns="104287" tIns="52144" rIns="104287" bIns="52144" rtlCol="0">
            <a:spAutoFit/>
          </a:bodyPr>
          <a:lstStyle/>
          <a:p>
            <a:endParaRPr lang="en-GB" dirty="0"/>
          </a:p>
        </p:txBody>
      </p:sp>
      <p:sp>
        <p:nvSpPr>
          <p:cNvPr id="14" name="TextBox 13"/>
          <p:cNvSpPr txBox="1"/>
          <p:nvPr/>
        </p:nvSpPr>
        <p:spPr>
          <a:xfrm>
            <a:off x="3576710" y="4831350"/>
            <a:ext cx="1767609" cy="474638"/>
          </a:xfrm>
          <a:prstGeom prst="rect">
            <a:avLst/>
          </a:prstGeom>
          <a:solidFill>
            <a:schemeClr val="bg1"/>
          </a:solidFill>
        </p:spPr>
        <p:txBody>
          <a:bodyPr wrap="square" lIns="104287" tIns="52144" rIns="104287" bIns="52144" rtlCol="0">
            <a:spAutoFit/>
          </a:bodyPr>
          <a:lstStyle/>
          <a:p>
            <a:endParaRPr lang="en-GB" dirty="0"/>
          </a:p>
        </p:txBody>
      </p:sp>
      <p:sp>
        <p:nvSpPr>
          <p:cNvPr id="16" name="TextBox 15"/>
          <p:cNvSpPr txBox="1"/>
          <p:nvPr/>
        </p:nvSpPr>
        <p:spPr>
          <a:xfrm>
            <a:off x="3576710" y="4831350"/>
            <a:ext cx="1599265" cy="474638"/>
          </a:xfrm>
          <a:prstGeom prst="rect">
            <a:avLst/>
          </a:prstGeom>
          <a:noFill/>
        </p:spPr>
        <p:txBody>
          <a:bodyPr wrap="square" lIns="104287" tIns="52144" rIns="104287" bIns="52144" rtlCol="0">
            <a:spAutoFit/>
          </a:bodyPr>
          <a:lstStyle/>
          <a:p>
            <a:endParaRPr lang="en-GB" dirty="0"/>
          </a:p>
        </p:txBody>
      </p:sp>
      <p:sp>
        <p:nvSpPr>
          <p:cNvPr id="17" name="TextBox 16"/>
          <p:cNvSpPr txBox="1"/>
          <p:nvPr/>
        </p:nvSpPr>
        <p:spPr>
          <a:xfrm>
            <a:off x="3543990" y="4822837"/>
            <a:ext cx="1599265" cy="474638"/>
          </a:xfrm>
          <a:prstGeom prst="rect">
            <a:avLst/>
          </a:prstGeom>
          <a:solidFill>
            <a:schemeClr val="bg1"/>
          </a:solidFill>
        </p:spPr>
        <p:txBody>
          <a:bodyPr wrap="square" lIns="104287" tIns="52144" rIns="104287" bIns="52144" rtlCol="0">
            <a:spAutoFit/>
          </a:bodyPr>
          <a:lstStyle/>
          <a:p>
            <a:endParaRPr lang="en-GB" dirty="0"/>
          </a:p>
        </p:txBody>
      </p:sp>
      <p:sp>
        <p:nvSpPr>
          <p:cNvPr id="18" name="TextBox 17"/>
          <p:cNvSpPr txBox="1"/>
          <p:nvPr/>
        </p:nvSpPr>
        <p:spPr>
          <a:xfrm>
            <a:off x="6859412" y="3665936"/>
            <a:ext cx="849015" cy="474638"/>
          </a:xfrm>
          <a:prstGeom prst="rect">
            <a:avLst/>
          </a:prstGeom>
          <a:solidFill>
            <a:schemeClr val="bg1"/>
          </a:solidFill>
        </p:spPr>
        <p:txBody>
          <a:bodyPr wrap="square" lIns="104287" tIns="52144" rIns="104287" bIns="52144" rtlCol="0">
            <a:spAutoFit/>
          </a:bodyPr>
          <a:lstStyle/>
          <a:p>
            <a:r>
              <a:rPr lang="en-GB" dirty="0">
                <a:latin typeface="Arial" pitchFamily="34" charset="0"/>
                <a:cs typeface="Arial" pitchFamily="34" charset="0"/>
              </a:rPr>
              <a:t>Half</a:t>
            </a:r>
          </a:p>
        </p:txBody>
      </p:sp>
    </p:spTree>
    <p:extLst>
      <p:ext uri="{BB962C8B-B14F-4D97-AF65-F5344CB8AC3E}">
        <p14:creationId xmlns:p14="http://schemas.microsoft.com/office/powerpoint/2010/main" val="51087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15" y="541065"/>
            <a:ext cx="6361572" cy="714679"/>
          </a:xfrm>
        </p:spPr>
        <p:txBody>
          <a:bodyPr/>
          <a:lstStyle/>
          <a:p>
            <a:r>
              <a:rPr lang="en-GB" dirty="0" smtClean="0"/>
              <a:t>Typical night out</a:t>
            </a:r>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
        <p:nvSpPr>
          <p:cNvPr id="15" name="TextBox 14"/>
          <p:cNvSpPr txBox="1"/>
          <p:nvPr/>
        </p:nvSpPr>
        <p:spPr>
          <a:xfrm>
            <a:off x="7322357" y="4575514"/>
            <a:ext cx="1902852" cy="1367190"/>
          </a:xfrm>
          <a:prstGeom prst="rect">
            <a:avLst/>
          </a:prstGeom>
          <a:noFill/>
        </p:spPr>
        <p:txBody>
          <a:bodyPr wrap="square" lIns="104287" tIns="52144" rIns="104287" bIns="52144" rtlCol="0">
            <a:spAutoFit/>
          </a:bodyPr>
          <a:lstStyle/>
          <a:p>
            <a:pPr algn="ctr"/>
            <a:r>
              <a:rPr lang="en-GB" sz="4100" b="1" dirty="0"/>
              <a:t>14</a:t>
            </a:r>
          </a:p>
          <a:p>
            <a:pPr algn="ctr"/>
            <a:r>
              <a:rPr lang="en-GB" sz="4100" b="1" dirty="0"/>
              <a:t>UNITS</a:t>
            </a:r>
          </a:p>
        </p:txBody>
      </p:sp>
      <p:sp>
        <p:nvSpPr>
          <p:cNvPr id="3" name="TextBox 2"/>
          <p:cNvSpPr txBox="1"/>
          <p:nvPr/>
        </p:nvSpPr>
        <p:spPr>
          <a:xfrm>
            <a:off x="1236448" y="3607633"/>
            <a:ext cx="8047398" cy="474638"/>
          </a:xfrm>
          <a:prstGeom prst="rect">
            <a:avLst/>
          </a:prstGeom>
          <a:solidFill>
            <a:schemeClr val="bg1"/>
          </a:solidFill>
        </p:spPr>
        <p:txBody>
          <a:bodyPr wrap="square" lIns="104287" tIns="52144" rIns="104287" bIns="52144" rtlCol="0">
            <a:spAutoFit/>
          </a:bodyPr>
          <a:lstStyle/>
          <a:p>
            <a:endParaRPr lang="en-GB" dirty="0"/>
          </a:p>
        </p:txBody>
      </p:sp>
      <p:sp>
        <p:nvSpPr>
          <p:cNvPr id="10" name="TextBox 9"/>
          <p:cNvSpPr txBox="1"/>
          <p:nvPr/>
        </p:nvSpPr>
        <p:spPr>
          <a:xfrm>
            <a:off x="4502600" y="5212338"/>
            <a:ext cx="1178406" cy="474638"/>
          </a:xfrm>
          <a:prstGeom prst="rect">
            <a:avLst/>
          </a:prstGeom>
          <a:solidFill>
            <a:schemeClr val="bg1"/>
          </a:solidFill>
        </p:spPr>
        <p:txBody>
          <a:bodyPr wrap="square" lIns="104287" tIns="52144" rIns="104287" bIns="52144" rtlCol="0">
            <a:spAutoFit/>
          </a:bodyPr>
          <a:lstStyle/>
          <a:p>
            <a:r>
              <a:rPr lang="en-GB" dirty="0" smtClean="0">
                <a:latin typeface="Arial" pitchFamily="34" charset="0"/>
                <a:cs typeface="Arial" pitchFamily="34" charset="0"/>
              </a:rPr>
              <a:t>Half</a:t>
            </a:r>
            <a:endParaRPr lang="en-GB" dirty="0">
              <a:latin typeface="Arial" pitchFamily="34" charset="0"/>
              <a:cs typeface="Arial" pitchFamily="34" charset="0"/>
            </a:endParaRPr>
          </a:p>
        </p:txBody>
      </p:sp>
      <p:sp>
        <p:nvSpPr>
          <p:cNvPr id="12" name="Content Placeholder 11"/>
          <p:cNvSpPr>
            <a:spLocks noGrp="1"/>
          </p:cNvSpPr>
          <p:nvPr>
            <p:ph idx="1"/>
          </p:nvPr>
        </p:nvSpPr>
        <p:spPr>
          <a:xfrm>
            <a:off x="633558" y="6322508"/>
            <a:ext cx="7320089" cy="387216"/>
          </a:xfrm>
        </p:spPr>
        <p:txBody>
          <a:bodyPr/>
          <a:lstStyle/>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787" y="1521485"/>
            <a:ext cx="1654892" cy="208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6032" y="1530390"/>
            <a:ext cx="1655834" cy="20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2355" y="1530390"/>
            <a:ext cx="1647827" cy="207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5067" y="3771371"/>
            <a:ext cx="1904551" cy="23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791186" y="5237361"/>
            <a:ext cx="1142336" cy="474638"/>
          </a:xfrm>
          <a:prstGeom prst="rect">
            <a:avLst/>
          </a:prstGeom>
          <a:solidFill>
            <a:schemeClr val="bg1"/>
          </a:solidFill>
        </p:spPr>
        <p:txBody>
          <a:bodyPr wrap="square" lIns="104287" tIns="52144" rIns="104287" bIns="52144" rtlCol="0">
            <a:spAutoFit/>
          </a:bodyPr>
          <a:lstStyle/>
          <a:p>
            <a:r>
              <a:rPr lang="en-GB" dirty="0" smtClean="0"/>
              <a:t>Half</a:t>
            </a:r>
            <a:endParaRPr lang="en-GB" dirty="0"/>
          </a:p>
        </p:txBody>
      </p:sp>
    </p:spTree>
    <p:extLst>
      <p:ext uri="{BB962C8B-B14F-4D97-AF65-F5344CB8AC3E}">
        <p14:creationId xmlns:p14="http://schemas.microsoft.com/office/powerpoint/2010/main" val="112482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159742" y="6957122"/>
            <a:ext cx="10528895" cy="605728"/>
          </a:xfrm>
        </p:spPr>
        <p:txBody>
          <a:bodyPr/>
          <a:lstStyle/>
          <a:p>
            <a:pPr>
              <a:defRPr/>
            </a:pPr>
            <a:r>
              <a:rPr lang="en-US" dirty="0" smtClean="0"/>
              <a:t>  </a:t>
            </a:r>
            <a:endParaRPr lang="en-US" dirty="0"/>
          </a:p>
        </p:txBody>
      </p:sp>
      <p:sp>
        <p:nvSpPr>
          <p:cNvPr id="4" name="Footer Placeholder 3"/>
          <p:cNvSpPr>
            <a:spLocks noGrp="1"/>
          </p:cNvSpPr>
          <p:nvPr>
            <p:ph type="ftr" sz="quarter" idx="15"/>
          </p:nvPr>
        </p:nvSpPr>
        <p:spPr>
          <a:xfrm>
            <a:off x="0" y="6724650"/>
            <a:ext cx="8080623" cy="838200"/>
          </a:xfrm>
        </p:spPr>
        <p:txBody>
          <a:bodyPr/>
          <a:lstStyle/>
          <a:p>
            <a:pPr>
              <a:defRPr/>
            </a:pPr>
            <a:endParaRPr lang="en-US" dirty="0" smtClean="0"/>
          </a:p>
          <a:p>
            <a:pPr>
              <a:defRPr/>
            </a:pPr>
            <a:r>
              <a:rPr lang="en-US" sz="1600" b="1" dirty="0"/>
              <a:t>P</a:t>
            </a:r>
            <a:r>
              <a:rPr lang="en-US" sz="1600" b="1" dirty="0" smtClean="0"/>
              <a:t>ublic Health Wales  </a:t>
            </a:r>
            <a:r>
              <a:rPr lang="en-US" sz="1600" dirty="0" smtClean="0"/>
              <a:t>Alcohol Brief Interventions Training </a:t>
            </a:r>
            <a:r>
              <a:rPr lang="en-US" sz="1600" i="1" dirty="0" smtClean="0"/>
              <a:t>the </a:t>
            </a:r>
            <a:r>
              <a:rPr lang="en-US" sz="1600" dirty="0" smtClean="0"/>
              <a:t>Trainers  Course </a:t>
            </a:r>
            <a:endParaRPr lang="en-US" sz="1600" dirty="0"/>
          </a:p>
        </p:txBody>
      </p:sp>
      <p:sp>
        <p:nvSpPr>
          <p:cNvPr id="2" name="Rectangle 1"/>
          <p:cNvSpPr/>
          <p:nvPr/>
        </p:nvSpPr>
        <p:spPr bwMode="auto">
          <a:xfrm>
            <a:off x="159743" y="0"/>
            <a:ext cx="1728192" cy="9731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8194"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208" b="1208"/>
          <a:stretch>
            <a:fillRect/>
          </a:stretch>
        </p:blipFill>
        <p:spPr bwMode="auto">
          <a:xfrm>
            <a:off x="735807" y="181025"/>
            <a:ext cx="9577064" cy="623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3980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560" y="469057"/>
            <a:ext cx="6004892" cy="714679"/>
          </a:xfrm>
        </p:spPr>
        <p:txBody>
          <a:bodyPr/>
          <a:lstStyle/>
          <a:p>
            <a:r>
              <a:rPr lang="en-GB" dirty="0" smtClean="0"/>
              <a:t>Special night out</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195" y="1947879"/>
            <a:ext cx="2117015" cy="220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40" y="1803343"/>
            <a:ext cx="2185743" cy="234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7819" y="2584311"/>
            <a:ext cx="1844509" cy="160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97569" y="4734331"/>
            <a:ext cx="2256939" cy="1367190"/>
          </a:xfrm>
          <a:prstGeom prst="rect">
            <a:avLst/>
          </a:prstGeom>
          <a:noFill/>
        </p:spPr>
        <p:txBody>
          <a:bodyPr wrap="square" lIns="104287" tIns="52144" rIns="104287" bIns="52144" rtlCol="0">
            <a:spAutoFit/>
          </a:bodyPr>
          <a:lstStyle/>
          <a:p>
            <a:pPr algn="ctr"/>
            <a:r>
              <a:rPr lang="en-GB" sz="4100" dirty="0"/>
              <a:t>10 UNITS</a:t>
            </a:r>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1006" y="1615780"/>
            <a:ext cx="2020125" cy="2569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267846" y="3225564"/>
            <a:ext cx="1010062" cy="474638"/>
          </a:xfrm>
          <a:prstGeom prst="rect">
            <a:avLst/>
          </a:prstGeom>
          <a:solidFill>
            <a:schemeClr val="bg1"/>
          </a:solidFill>
        </p:spPr>
        <p:txBody>
          <a:bodyPr wrap="square" lIns="104287" tIns="52144" rIns="104287" bIns="52144" rtlCol="0">
            <a:spAutoFit/>
          </a:bodyPr>
          <a:lstStyle/>
          <a:p>
            <a:r>
              <a:rPr lang="en-GB" dirty="0" smtClean="0"/>
              <a:t>Half</a:t>
            </a:r>
            <a:endParaRPr lang="en-GB" dirty="0"/>
          </a:p>
        </p:txBody>
      </p:sp>
    </p:spTree>
    <p:extLst>
      <p:ext uri="{BB962C8B-B14F-4D97-AF65-F5344CB8AC3E}">
        <p14:creationId xmlns:p14="http://schemas.microsoft.com/office/powerpoint/2010/main" val="254163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Alcohol and Calories</a:t>
            </a:r>
            <a:endParaRPr lang="en-GB"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59943" y="1333153"/>
            <a:ext cx="6696744" cy="515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6386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3759" y="253033"/>
            <a:ext cx="8229600" cy="709591"/>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solidFill>
                  <a:srgbClr val="423F74"/>
                </a:solidFill>
                <a:effectLst/>
                <a:uLnTx/>
                <a:uFillTx/>
                <a:latin typeface="+mj-lt"/>
                <a:ea typeface="+mj-ea"/>
                <a:cs typeface="+mj-cs"/>
              </a:rPr>
              <a:t>UK Lower-risk Guideline </a:t>
            </a:r>
            <a:r>
              <a:rPr kumimoji="0" lang="en-GB" sz="4000" b="0" i="0" u="none" strike="noStrike" kern="0" cap="none" spc="0" normalizeH="0" baseline="0" noProof="0" dirty="0" err="1" smtClean="0">
                <a:ln>
                  <a:noFill/>
                </a:ln>
                <a:solidFill>
                  <a:srgbClr val="423F74"/>
                </a:solidFill>
                <a:effectLst/>
                <a:uLnTx/>
                <a:uFillTx/>
                <a:latin typeface="+mj-lt"/>
                <a:ea typeface="+mj-ea"/>
                <a:cs typeface="+mj-cs"/>
              </a:rPr>
              <a:t>GuidelineEngland</a:t>
            </a:r>
            <a:endParaRPr kumimoji="0" lang="en-GB" sz="4000" b="0" i="0" u="none" strike="noStrike" kern="0" cap="none" spc="0" normalizeH="0" baseline="0" noProof="0" dirty="0">
              <a:ln>
                <a:noFill/>
              </a:ln>
              <a:solidFill>
                <a:srgbClr val="423F74"/>
              </a:solidFill>
              <a:effectLst/>
              <a:uLnTx/>
              <a:uFillTx/>
              <a:latin typeface="+mj-lt"/>
              <a:ea typeface="+mj-ea"/>
              <a:cs typeface="+mj-cs"/>
            </a:endParaRPr>
          </a:p>
        </p:txBody>
      </p:sp>
      <p:graphicFrame>
        <p:nvGraphicFramePr>
          <p:cNvPr id="10" name="Table 9"/>
          <p:cNvGraphicFramePr>
            <a:graphicFrameLocks noGrp="1"/>
          </p:cNvGraphicFramePr>
          <p:nvPr/>
        </p:nvGraphicFramePr>
        <p:xfrm>
          <a:off x="303759" y="973113"/>
          <a:ext cx="9937104" cy="3593600"/>
        </p:xfrm>
        <a:graphic>
          <a:graphicData uri="http://schemas.openxmlformats.org/drawingml/2006/table">
            <a:tbl>
              <a:tblPr firstRow="1" bandRow="1">
                <a:tableStyleId>{5C22544A-7EE6-4342-B048-85BDC9FD1C3A}</a:tableStyleId>
              </a:tblPr>
              <a:tblGrid>
                <a:gridCol w="3312368"/>
                <a:gridCol w="3312368"/>
                <a:gridCol w="3312368"/>
              </a:tblGrid>
              <a:tr h="576064">
                <a:tc>
                  <a:txBody>
                    <a:bodyPr/>
                    <a:lstStyle/>
                    <a:p>
                      <a:r>
                        <a:rPr lang="en-GB" sz="2000" i="1" dirty="0" smtClean="0"/>
                        <a:t>Risk</a:t>
                      </a:r>
                      <a:endParaRPr lang="en-GB" sz="2000" i="1" dirty="0"/>
                    </a:p>
                  </a:txBody>
                  <a:tcPr>
                    <a:lnL w="12700" cap="flat" cmpd="sng" algn="ctr">
                      <a:solidFill>
                        <a:srgbClr val="FF0000"/>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solidFill>
                  </a:tcPr>
                </a:tc>
                <a:tc>
                  <a:txBody>
                    <a:bodyPr/>
                    <a:lstStyle/>
                    <a:p>
                      <a:r>
                        <a:rPr lang="en-GB" sz="2000" i="1" dirty="0" smtClean="0"/>
                        <a:t>Men</a:t>
                      </a:r>
                      <a:endParaRPr lang="en-GB" sz="2000" i="1"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solidFill>
                  </a:tcPr>
                </a:tc>
                <a:tc>
                  <a:txBody>
                    <a:bodyPr/>
                    <a:lstStyle/>
                    <a:p>
                      <a:r>
                        <a:rPr lang="en-GB" sz="2000" i="1" dirty="0" smtClean="0"/>
                        <a:t>Women</a:t>
                      </a:r>
                      <a:endParaRPr lang="en-GB" sz="2000" i="1" dirty="0"/>
                    </a:p>
                  </a:txBody>
                  <a:tcPr>
                    <a:lnL w="12700" cap="flat" cmpd="sng" algn="ctr">
                      <a:solidFill>
                        <a:schemeClr val="bg2">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solidFill>
                  </a:tcPr>
                </a:tc>
              </a:tr>
              <a:tr h="694934">
                <a:tc>
                  <a:txBody>
                    <a:bodyPr/>
                    <a:lstStyle/>
                    <a:p>
                      <a:r>
                        <a:rPr lang="en-GB" sz="2000" b="1" dirty="0" smtClean="0">
                          <a:latin typeface="+mj-lt"/>
                        </a:rPr>
                        <a:t>Lower risk</a:t>
                      </a:r>
                      <a:endParaRPr lang="en-GB" sz="2000" b="1" dirty="0">
                        <a:latin typeface="+mj-lt"/>
                      </a:endParaRPr>
                    </a:p>
                  </a:txBody>
                  <a:tcPr>
                    <a:lnL w="12700" cap="flat" cmpd="sng" algn="ctr">
                      <a:solidFill>
                        <a:srgbClr val="FF0000"/>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alpha val="23922"/>
                      </a:srgb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smtClean="0">
                          <a:ln>
                            <a:noFill/>
                          </a:ln>
                          <a:solidFill>
                            <a:srgbClr val="000000"/>
                          </a:solidFill>
                          <a:effectLst/>
                          <a:uLnTx/>
                          <a:uFillTx/>
                          <a:latin typeface="+mj-lt"/>
                          <a:ea typeface="Times New Roman" pitchFamily="18" charset="0"/>
                          <a:cs typeface="Frutiger-BlackCn"/>
                        </a:rPr>
                        <a:t>Both men and women should not regularly drink more than 14 units per week, spread over three or more days</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alpha val="23922"/>
                      </a:srgbClr>
                    </a:solidFill>
                  </a:tcPr>
                </a:tc>
                <a:tc hMerge="1">
                  <a:txBody>
                    <a:bodyPr/>
                    <a:lstStyle/>
                    <a:p>
                      <a:endParaRPr lang="en-GB" dirty="0"/>
                    </a:p>
                  </a:txBody>
                  <a:tcPr>
                    <a:lnL w="12700" cap="flat" cmpd="sng" algn="ctr">
                      <a:solidFill>
                        <a:schemeClr val="bg2">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alpha val="23922"/>
                      </a:srgbClr>
                    </a:solidFill>
                  </a:tcPr>
                </a:tc>
              </a:tr>
              <a:tr h="694934">
                <a:tc>
                  <a:txBody>
                    <a:bodyPr/>
                    <a:lstStyle/>
                    <a:p>
                      <a:r>
                        <a:rPr lang="en-GB" sz="2000" b="1" dirty="0" smtClean="0">
                          <a:latin typeface="+mj-lt"/>
                        </a:rPr>
                        <a:t>Increasing</a:t>
                      </a:r>
                      <a:r>
                        <a:rPr lang="en-GB" sz="2000" b="1" baseline="0" dirty="0" smtClean="0">
                          <a:latin typeface="+mj-lt"/>
                        </a:rPr>
                        <a:t> risk</a:t>
                      </a:r>
                      <a:endParaRPr lang="en-GB" sz="2000" b="1" dirty="0">
                        <a:latin typeface="+mj-lt"/>
                      </a:endParaRPr>
                    </a:p>
                  </a:txBody>
                  <a:tcPr>
                    <a:lnL w="12700" cap="flat" cmpd="sng" algn="ctr">
                      <a:solidFill>
                        <a:srgbClr val="FF0000"/>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alpha val="23922"/>
                      </a:srgbClr>
                    </a:solidFill>
                  </a:tcPr>
                </a:tc>
                <a:tc>
                  <a:txBody>
                    <a:bodyPr/>
                    <a:lstStyle>
                      <a:lvl1pPr algn="l" eaLnBrk="0" hangingPunct="0">
                        <a:spcBef>
                          <a:spcPct val="20000"/>
                        </a:spcBef>
                        <a:buClr>
                          <a:schemeClr val="tx1"/>
                        </a:buClr>
                        <a:defRPr sz="2000">
                          <a:solidFill>
                            <a:schemeClr val="tx1"/>
                          </a:solidFill>
                          <a:latin typeface="Arial" pitchFamily="34" charset="0"/>
                        </a:defRPr>
                      </a:lvl1pPr>
                      <a:lvl2pPr marL="742950" indent="-285750" algn="l" eaLnBrk="0" hangingPunct="0">
                        <a:spcBef>
                          <a:spcPct val="20000"/>
                        </a:spcBef>
                        <a:buClr>
                          <a:schemeClr val="tx1"/>
                        </a:buClr>
                        <a:defRPr sz="2000">
                          <a:solidFill>
                            <a:schemeClr val="tx1"/>
                          </a:solidFill>
                          <a:latin typeface="Arial" pitchFamily="34" charset="0"/>
                        </a:defRPr>
                      </a:lvl2pPr>
                      <a:lvl3pPr marL="1143000" indent="-228600" algn="l" eaLnBrk="0" hangingPunct="0">
                        <a:spcBef>
                          <a:spcPct val="20000"/>
                        </a:spcBef>
                        <a:buClr>
                          <a:schemeClr val="tx1"/>
                        </a:buClr>
                        <a:defRPr sz="2000">
                          <a:solidFill>
                            <a:schemeClr val="tx1"/>
                          </a:solidFill>
                          <a:latin typeface="Arial" pitchFamily="34" charset="0"/>
                        </a:defRPr>
                      </a:lvl3pPr>
                      <a:lvl4pPr marL="1600200" indent="-228600" algn="l" eaLnBrk="0" hangingPunct="0">
                        <a:spcBef>
                          <a:spcPct val="20000"/>
                        </a:spcBef>
                        <a:buClr>
                          <a:schemeClr val="tx1"/>
                        </a:buClr>
                        <a:defRPr sz="2000">
                          <a:solidFill>
                            <a:schemeClr val="tx1"/>
                          </a:solidFill>
                          <a:latin typeface="Arial" pitchFamily="34" charset="0"/>
                        </a:defRPr>
                      </a:lvl4pPr>
                      <a:lvl5pPr marL="2057400" indent="-228600" algn="l" eaLnBrk="0" hangingPunct="0">
                        <a:spcBef>
                          <a:spcPct val="20000"/>
                        </a:spcBef>
                        <a:buClr>
                          <a:schemeClr val="tx1"/>
                        </a:buCl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mj-lt"/>
                          <a:ea typeface="Times New Roman" pitchFamily="18" charset="0"/>
                          <a:cs typeface="Frutiger-BlackCn"/>
                        </a:rPr>
                        <a:t>Regularly drinking 15-50 units per week</a:t>
                      </a:r>
                    </a:p>
                  </a:txBody>
                  <a:tcPr marL="91449" marR="91449" marT="45724" marB="45724"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alpha val="23922"/>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smtClean="0">
                          <a:ln>
                            <a:noFill/>
                          </a:ln>
                          <a:solidFill>
                            <a:srgbClr val="000000"/>
                          </a:solidFill>
                          <a:effectLst/>
                          <a:uLnTx/>
                          <a:uFillTx/>
                          <a:latin typeface="+mj-lt"/>
                          <a:ea typeface="Times New Roman" pitchFamily="18" charset="0"/>
                          <a:cs typeface="Frutiger-BlackCn"/>
                        </a:rPr>
                        <a:t>Regularly drinking 15-35 units per week</a:t>
                      </a:r>
                    </a:p>
                  </a:txBody>
                  <a:tcPr marL="91449" marR="91449" marT="45724" marB="45724" horzOverflow="overflow">
                    <a:lnL w="12700" cap="flat" cmpd="sng" algn="ctr">
                      <a:solidFill>
                        <a:schemeClr val="bg2">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alpha val="23922"/>
                      </a:srgbClr>
                    </a:solidFill>
                  </a:tcPr>
                </a:tc>
              </a:tr>
              <a:tr h="694934">
                <a:tc>
                  <a:txBody>
                    <a:bodyPr/>
                    <a:lstStyle/>
                    <a:p>
                      <a:r>
                        <a:rPr lang="en-GB" sz="2000" b="1" dirty="0" smtClean="0">
                          <a:latin typeface="+mj-lt"/>
                        </a:rPr>
                        <a:t>Higher risk</a:t>
                      </a:r>
                      <a:endParaRPr lang="en-GB" sz="2000" b="1" dirty="0">
                        <a:latin typeface="+mj-lt"/>
                      </a:endParaRPr>
                    </a:p>
                  </a:txBody>
                  <a:tcPr>
                    <a:lnL w="12700" cap="flat" cmpd="sng" algn="ctr">
                      <a:solidFill>
                        <a:srgbClr val="FF0000"/>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33CCCC">
                        <a:alpha val="23922"/>
                      </a:srgbClr>
                    </a:solidFill>
                  </a:tcPr>
                </a:tc>
                <a:tc>
                  <a:txBody>
                    <a:bodyPr/>
                    <a:lstStyle>
                      <a:lvl1pPr algn="l" eaLnBrk="0" hangingPunct="0">
                        <a:spcBef>
                          <a:spcPct val="20000"/>
                        </a:spcBef>
                        <a:buClr>
                          <a:schemeClr val="tx1"/>
                        </a:buClr>
                        <a:defRPr sz="2000">
                          <a:solidFill>
                            <a:schemeClr val="tx1"/>
                          </a:solidFill>
                          <a:latin typeface="Arial" pitchFamily="34" charset="0"/>
                        </a:defRPr>
                      </a:lvl1pPr>
                      <a:lvl2pPr marL="742950" indent="-285750" algn="l" eaLnBrk="0" hangingPunct="0">
                        <a:spcBef>
                          <a:spcPct val="20000"/>
                        </a:spcBef>
                        <a:buClr>
                          <a:schemeClr val="tx1"/>
                        </a:buClr>
                        <a:defRPr sz="2000">
                          <a:solidFill>
                            <a:schemeClr val="tx1"/>
                          </a:solidFill>
                          <a:latin typeface="Arial" pitchFamily="34" charset="0"/>
                        </a:defRPr>
                      </a:lvl2pPr>
                      <a:lvl3pPr marL="1143000" indent="-228600" algn="l" eaLnBrk="0" hangingPunct="0">
                        <a:spcBef>
                          <a:spcPct val="20000"/>
                        </a:spcBef>
                        <a:buClr>
                          <a:schemeClr val="tx1"/>
                        </a:buClr>
                        <a:defRPr sz="2000">
                          <a:solidFill>
                            <a:schemeClr val="tx1"/>
                          </a:solidFill>
                          <a:latin typeface="Arial" pitchFamily="34" charset="0"/>
                        </a:defRPr>
                      </a:lvl3pPr>
                      <a:lvl4pPr marL="1600200" indent="-228600" algn="l" eaLnBrk="0" hangingPunct="0">
                        <a:spcBef>
                          <a:spcPct val="20000"/>
                        </a:spcBef>
                        <a:buClr>
                          <a:schemeClr val="tx1"/>
                        </a:buClr>
                        <a:defRPr sz="2000">
                          <a:solidFill>
                            <a:schemeClr val="tx1"/>
                          </a:solidFill>
                          <a:latin typeface="Arial" pitchFamily="34" charset="0"/>
                        </a:defRPr>
                      </a:lvl4pPr>
                      <a:lvl5pPr marL="2057400" indent="-228600" algn="l" eaLnBrk="0" hangingPunct="0">
                        <a:spcBef>
                          <a:spcPct val="20000"/>
                        </a:spcBef>
                        <a:buClr>
                          <a:schemeClr val="tx1"/>
                        </a:buCl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mj-lt"/>
                          <a:ea typeface="Times New Roman" pitchFamily="18" charset="0"/>
                          <a:cs typeface="Frutiger-BlackCn"/>
                        </a:rPr>
                        <a:t>More than 8 units per day on a regular basis or more than 50 units per week</a:t>
                      </a:r>
                    </a:p>
                  </a:txBody>
                  <a:tcPr marL="91449" marR="91449" marT="45724" marB="45724"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33CCCC">
                        <a:alpha val="23922"/>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cap="none" normalizeH="0" baseline="0" dirty="0" smtClean="0">
                          <a:ln>
                            <a:noFill/>
                          </a:ln>
                          <a:solidFill>
                            <a:schemeClr val="tx1"/>
                          </a:solidFill>
                          <a:effectLst/>
                          <a:latin typeface="+mj-lt"/>
                          <a:ea typeface="Times New Roman" pitchFamily="18" charset="0"/>
                          <a:cs typeface="Frutiger-BlackCn"/>
                        </a:rPr>
                        <a:t>More than 6 units per day on a regular basis or more than 35 units per week</a:t>
                      </a:r>
                    </a:p>
                  </a:txBody>
                  <a:tcPr marL="91449" marR="91449" marT="45724" marB="45724" horzOverflow="overflow">
                    <a:lnL w="12700" cap="flat" cmpd="sng" algn="ctr">
                      <a:solidFill>
                        <a:schemeClr val="bg2">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33CCCC">
                        <a:alpha val="23922"/>
                      </a:srgbClr>
                    </a:solidFill>
                  </a:tcPr>
                </a:tc>
              </a:tr>
            </a:tbl>
          </a:graphicData>
        </a:graphic>
      </p:graphicFrame>
      <p:pic>
        <p:nvPicPr>
          <p:cNvPr id="79874" name="Picture 2" descr="http://cdn.theatlantic.com/static/mt/assets/food/AlcoholGlassSS-Post.jpg">
            <a:hlinkClick r:id="rId3"/>
          </p:cNvPr>
          <p:cNvPicPr>
            <a:picLocks noChangeAspect="1" noChangeArrowheads="1"/>
          </p:cNvPicPr>
          <p:nvPr/>
        </p:nvPicPr>
        <p:blipFill>
          <a:blip r:embed="rId4" cstate="print"/>
          <a:srcRect l="43440"/>
          <a:stretch>
            <a:fillRect/>
          </a:stretch>
        </p:blipFill>
        <p:spPr bwMode="auto">
          <a:xfrm>
            <a:off x="4192191" y="4645521"/>
            <a:ext cx="2520280" cy="1851301"/>
          </a:xfrm>
          <a:prstGeom prst="rect">
            <a:avLst/>
          </a:prstGeom>
          <a:noFill/>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0782" y="280964"/>
            <a:ext cx="10487856" cy="857256"/>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rgbClr val="423F74"/>
                </a:solidFill>
                <a:effectLst/>
                <a:uLnTx/>
                <a:uFillTx/>
                <a:latin typeface="+mj-lt"/>
                <a:ea typeface="+mj-ea"/>
                <a:cs typeface="+mj-cs"/>
              </a:rPr>
              <a:t>How much impact can</a:t>
            </a:r>
            <a:r>
              <a:rPr kumimoji="0" lang="en-GB" sz="3600" b="0" i="0" u="none" strike="noStrike" kern="0" cap="none" spc="0" normalizeH="0" noProof="0" dirty="0" smtClean="0">
                <a:ln>
                  <a:noFill/>
                </a:ln>
                <a:solidFill>
                  <a:srgbClr val="423F74"/>
                </a:solidFill>
                <a:effectLst/>
                <a:uLnTx/>
                <a:uFillTx/>
                <a:latin typeface="+mj-lt"/>
                <a:ea typeface="+mj-ea"/>
                <a:cs typeface="+mj-cs"/>
              </a:rPr>
              <a:t> </a:t>
            </a:r>
            <a:r>
              <a:rPr kumimoji="0" lang="en-GB" sz="3600" b="0" i="0" strike="noStrike" kern="0" cap="none" spc="0" normalizeH="0" noProof="0" dirty="0" smtClean="0">
                <a:ln>
                  <a:solidFill>
                    <a:srgbClr val="FF0000"/>
                  </a:solidFill>
                </a:ln>
                <a:solidFill>
                  <a:srgbClr val="423F74"/>
                </a:solidFill>
                <a:effectLst>
                  <a:outerShdw blurRad="38100" dist="38100" dir="2700000" algn="tl">
                    <a:srgbClr val="000000">
                      <a:alpha val="43137"/>
                    </a:srgbClr>
                  </a:outerShdw>
                </a:effectLst>
                <a:uLnTx/>
                <a:uFillTx/>
                <a:latin typeface="+mj-lt"/>
                <a:ea typeface="+mj-ea"/>
                <a:cs typeface="+mj-cs"/>
              </a:rPr>
              <a:t>YOU</a:t>
            </a:r>
            <a:r>
              <a:rPr kumimoji="0" lang="en-GB" sz="3600" b="0" i="0" u="none" strike="noStrike" kern="0" cap="none" spc="0" normalizeH="0" noProof="0" dirty="0" smtClean="0">
                <a:ln>
                  <a:noFill/>
                </a:ln>
                <a:solidFill>
                  <a:srgbClr val="423F74"/>
                </a:solidFill>
                <a:effectLst/>
                <a:uLnTx/>
                <a:uFillTx/>
                <a:latin typeface="+mj-lt"/>
                <a:ea typeface="+mj-ea"/>
                <a:cs typeface="+mj-cs"/>
              </a:rPr>
              <a:t> reall</a:t>
            </a:r>
            <a:r>
              <a:rPr lang="en-GB" sz="3600" kern="0" dirty="0" smtClean="0">
                <a:solidFill>
                  <a:srgbClr val="423F74"/>
                </a:solidFill>
                <a:latin typeface="+mj-lt"/>
                <a:ea typeface="+mj-ea"/>
                <a:cs typeface="+mj-cs"/>
              </a:rPr>
              <a:t>y have?</a:t>
            </a:r>
            <a:endParaRPr kumimoji="0" lang="en-GB" sz="3600" b="0" i="0" u="none" strike="noStrike" kern="0" cap="none" spc="0" normalizeH="0" baseline="0" noProof="0" dirty="0">
              <a:ln>
                <a:noFill/>
              </a:ln>
              <a:solidFill>
                <a:srgbClr val="423F74"/>
              </a:solidFill>
              <a:effectLst/>
              <a:uLnTx/>
              <a:uFillTx/>
              <a:latin typeface="+mj-lt"/>
              <a:ea typeface="+mj-ea"/>
              <a:cs typeface="+mj-cs"/>
            </a:endParaRPr>
          </a:p>
        </p:txBody>
      </p:sp>
      <p:pic>
        <p:nvPicPr>
          <p:cNvPr id="1026" name="Picture 2" descr="http://www.everyvotecounts.org.uk/images/pix/one-in-eight.jpg"/>
          <p:cNvPicPr>
            <a:picLocks noChangeAspect="1" noChangeArrowheads="1"/>
          </p:cNvPicPr>
          <p:nvPr/>
        </p:nvPicPr>
        <p:blipFill>
          <a:blip r:embed="rId3" cstate="print"/>
          <a:srcRect/>
          <a:stretch>
            <a:fillRect/>
          </a:stretch>
        </p:blipFill>
        <p:spPr bwMode="auto">
          <a:xfrm>
            <a:off x="6987393" y="1281095"/>
            <a:ext cx="2357454" cy="17680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486535" y="1995475"/>
            <a:ext cx="6215106" cy="1077218"/>
          </a:xfrm>
          <a:prstGeom prst="rect">
            <a:avLst/>
          </a:prstGeom>
          <a:ln>
            <a:solidFill>
              <a:srgbClr val="00B0F0"/>
            </a:solidFill>
          </a:ln>
        </p:spPr>
        <p:txBody>
          <a:bodyPr wrap="square">
            <a:spAutoFit/>
          </a:bodyPr>
          <a:lstStyle/>
          <a:p>
            <a:pPr eaLnBrk="1" hangingPunct="1">
              <a:buClr>
                <a:srgbClr val="7030A0"/>
              </a:buClr>
            </a:pPr>
            <a:r>
              <a:rPr lang="en-GB" sz="2800" dirty="0" smtClean="0">
                <a:latin typeface="Calibri" pitchFamily="34" charset="0"/>
                <a:cs typeface="Arial" pitchFamily="34" charset="0"/>
              </a:rPr>
              <a:t>The Numbers Needed to Treat (</a:t>
            </a:r>
            <a:r>
              <a:rPr lang="en-GB" sz="2800" b="1" dirty="0" smtClean="0">
                <a:latin typeface="Calibri" pitchFamily="34" charset="0"/>
                <a:cs typeface="Arial" pitchFamily="34" charset="0"/>
              </a:rPr>
              <a:t>NNT</a:t>
            </a:r>
            <a:r>
              <a:rPr lang="en-GB" sz="2800" dirty="0" smtClean="0">
                <a:latin typeface="Calibri" pitchFamily="34" charset="0"/>
                <a:cs typeface="Arial" pitchFamily="34" charset="0"/>
              </a:rPr>
              <a:t>) for Alcohol Brief Interventions = </a:t>
            </a:r>
            <a:r>
              <a:rPr lang="en-GB" sz="3600" b="1" dirty="0" smtClean="0">
                <a:ln>
                  <a:solidFill>
                    <a:srgbClr val="FF0000"/>
                  </a:solidFill>
                </a:ln>
                <a:latin typeface="Calibri" pitchFamily="34" charset="0"/>
                <a:cs typeface="Arial" pitchFamily="34" charset="0"/>
              </a:rPr>
              <a:t>8</a:t>
            </a:r>
            <a:endParaRPr lang="en-GB" sz="2800" dirty="0" smtClean="0">
              <a:latin typeface="Calibri" pitchFamily="34" charset="0"/>
              <a:cs typeface="Arial" pitchFamily="34" charset="0"/>
            </a:endParaRPr>
          </a:p>
        </p:txBody>
      </p:sp>
      <p:sp>
        <p:nvSpPr>
          <p:cNvPr id="6" name="TextBox 5"/>
          <p:cNvSpPr txBox="1"/>
          <p:nvPr/>
        </p:nvSpPr>
        <p:spPr>
          <a:xfrm>
            <a:off x="629411" y="3709987"/>
            <a:ext cx="5786478" cy="1815882"/>
          </a:xfrm>
          <a:prstGeom prst="rect">
            <a:avLst/>
          </a:prstGeom>
          <a:noFill/>
          <a:ln>
            <a:solidFill>
              <a:srgbClr val="00B0F0"/>
            </a:solidFill>
          </a:ln>
        </p:spPr>
        <p:txBody>
          <a:bodyPr wrap="square" rtlCol="0">
            <a:spAutoFit/>
          </a:bodyPr>
          <a:lstStyle/>
          <a:p>
            <a:r>
              <a:rPr lang="en-GB" sz="2800" dirty="0" smtClean="0">
                <a:latin typeface="Calibri" pitchFamily="34" charset="0"/>
                <a:cs typeface="Arial" pitchFamily="34" charset="0"/>
              </a:rPr>
              <a:t>The average </a:t>
            </a:r>
            <a:r>
              <a:rPr lang="en-GB" sz="2800" b="1" dirty="0" smtClean="0">
                <a:latin typeface="Calibri" pitchFamily="34" charset="0"/>
                <a:cs typeface="Arial" pitchFamily="34" charset="0"/>
              </a:rPr>
              <a:t>reduction</a:t>
            </a:r>
            <a:r>
              <a:rPr lang="en-GB" sz="2800" dirty="0" smtClean="0">
                <a:latin typeface="Calibri" pitchFamily="34" charset="0"/>
                <a:cs typeface="Arial" pitchFamily="34" charset="0"/>
              </a:rPr>
              <a:t> in alcohol consumption (per week) is 38 grams, which equates to </a:t>
            </a:r>
            <a:r>
              <a:rPr lang="en-GB" sz="2800" dirty="0" smtClean="0">
                <a:ln>
                  <a:solidFill>
                    <a:srgbClr val="FF0000"/>
                  </a:solidFill>
                </a:ln>
                <a:latin typeface="Calibri" pitchFamily="34" charset="0"/>
                <a:cs typeface="Arial" pitchFamily="34" charset="0"/>
              </a:rPr>
              <a:t>4-5 units.</a:t>
            </a:r>
          </a:p>
          <a:p>
            <a:endParaRPr lang="en-GB" sz="2800" dirty="0"/>
          </a:p>
        </p:txBody>
      </p:sp>
      <p:pic>
        <p:nvPicPr>
          <p:cNvPr id="7" name="Picture 11" descr="http://www.scientificamerican.com/media/inline/beer-batter-is-better_1.jpg"/>
          <p:cNvPicPr>
            <a:picLocks noChangeAspect="1" noChangeArrowheads="1"/>
          </p:cNvPicPr>
          <p:nvPr/>
        </p:nvPicPr>
        <p:blipFill>
          <a:blip r:embed="rId4" cstate="print"/>
          <a:srcRect/>
          <a:stretch>
            <a:fillRect/>
          </a:stretch>
        </p:blipFill>
        <p:spPr bwMode="auto">
          <a:xfrm>
            <a:off x="6487327" y="3352797"/>
            <a:ext cx="928694" cy="842496"/>
          </a:xfrm>
          <a:prstGeom prst="rect">
            <a:avLst/>
          </a:prstGeom>
          <a:noFill/>
        </p:spPr>
      </p:pic>
      <p:pic>
        <p:nvPicPr>
          <p:cNvPr id="9" name="Picture 13" descr="http://dailycoffeenews.com/wp-content/uploads/2011/12/red-wine-glass.jpeg"/>
          <p:cNvPicPr>
            <a:picLocks noChangeAspect="1" noChangeArrowheads="1"/>
          </p:cNvPicPr>
          <p:nvPr/>
        </p:nvPicPr>
        <p:blipFill>
          <a:blip r:embed="rId5" cstate="print"/>
          <a:srcRect/>
          <a:stretch>
            <a:fillRect/>
          </a:stretch>
        </p:blipFill>
        <p:spPr bwMode="auto">
          <a:xfrm>
            <a:off x="8130401" y="4638681"/>
            <a:ext cx="765421" cy="857256"/>
          </a:xfrm>
          <a:prstGeom prst="rect">
            <a:avLst/>
          </a:prstGeom>
          <a:noFill/>
        </p:spPr>
      </p:pic>
      <p:pic>
        <p:nvPicPr>
          <p:cNvPr id="10" name="Picture 10" descr="http://topnews.in/healthcare/sites/default/files/Large.Glass_.Wine_.jpg"/>
          <p:cNvPicPr>
            <a:picLocks noChangeAspect="1" noChangeArrowheads="1"/>
          </p:cNvPicPr>
          <p:nvPr/>
        </p:nvPicPr>
        <p:blipFill>
          <a:blip r:embed="rId6" cstate="print"/>
          <a:srcRect/>
          <a:stretch>
            <a:fillRect/>
          </a:stretch>
        </p:blipFill>
        <p:spPr bwMode="auto">
          <a:xfrm>
            <a:off x="6630203" y="4424367"/>
            <a:ext cx="714380" cy="1146582"/>
          </a:xfrm>
          <a:prstGeom prst="rect">
            <a:avLst/>
          </a:prstGeom>
          <a:noFill/>
        </p:spPr>
      </p:pic>
      <p:pic>
        <p:nvPicPr>
          <p:cNvPr id="1028" name="Picture 4" descr="http://www.countychinashop.co.uk/cshop/images/T/dr2453.jpg"/>
          <p:cNvPicPr>
            <a:picLocks noChangeAspect="1" noChangeArrowheads="1"/>
          </p:cNvPicPr>
          <p:nvPr/>
        </p:nvPicPr>
        <p:blipFill>
          <a:blip r:embed="rId7" cstate="print"/>
          <a:srcRect/>
          <a:stretch>
            <a:fillRect/>
          </a:stretch>
        </p:blipFill>
        <p:spPr bwMode="auto">
          <a:xfrm>
            <a:off x="8130401" y="3424235"/>
            <a:ext cx="807561" cy="714381"/>
          </a:xfrm>
          <a:prstGeom prst="rect">
            <a:avLst/>
          </a:prstGeom>
          <a:noFill/>
        </p:spPr>
      </p:pic>
      <p:pic>
        <p:nvPicPr>
          <p:cNvPr id="13" name="Picture 17" descr="http://www.drinkstuff.com/productimg/42311.jpg"/>
          <p:cNvPicPr>
            <a:picLocks noChangeAspect="1" noChangeArrowheads="1"/>
          </p:cNvPicPr>
          <p:nvPr/>
        </p:nvPicPr>
        <p:blipFill>
          <a:blip r:embed="rId8" cstate="print"/>
          <a:srcRect/>
          <a:stretch>
            <a:fillRect/>
          </a:stretch>
        </p:blipFill>
        <p:spPr bwMode="auto">
          <a:xfrm>
            <a:off x="9059095" y="5781689"/>
            <a:ext cx="581142" cy="500067"/>
          </a:xfrm>
          <a:prstGeom prst="rect">
            <a:avLst/>
          </a:prstGeom>
          <a:noFill/>
        </p:spPr>
      </p:pic>
      <p:pic>
        <p:nvPicPr>
          <p:cNvPr id="14" name="Picture 17" descr="http://www.drinkstuff.com/productimg/42311.jpg"/>
          <p:cNvPicPr>
            <a:picLocks noChangeAspect="1" noChangeArrowheads="1"/>
          </p:cNvPicPr>
          <p:nvPr/>
        </p:nvPicPr>
        <p:blipFill>
          <a:blip r:embed="rId8" cstate="print"/>
          <a:srcRect/>
          <a:stretch>
            <a:fillRect/>
          </a:stretch>
        </p:blipFill>
        <p:spPr bwMode="auto">
          <a:xfrm>
            <a:off x="8487591" y="5781689"/>
            <a:ext cx="581142" cy="500067"/>
          </a:xfrm>
          <a:prstGeom prst="rect">
            <a:avLst/>
          </a:prstGeom>
          <a:noFill/>
        </p:spPr>
      </p:pic>
      <p:pic>
        <p:nvPicPr>
          <p:cNvPr id="15" name="Picture 17" descr="http://www.drinkstuff.com/productimg/42311.jpg"/>
          <p:cNvPicPr>
            <a:picLocks noChangeAspect="1" noChangeArrowheads="1"/>
          </p:cNvPicPr>
          <p:nvPr/>
        </p:nvPicPr>
        <p:blipFill>
          <a:blip r:embed="rId8" cstate="print"/>
          <a:srcRect/>
          <a:stretch>
            <a:fillRect/>
          </a:stretch>
        </p:blipFill>
        <p:spPr bwMode="auto">
          <a:xfrm>
            <a:off x="7916087" y="5781689"/>
            <a:ext cx="581142" cy="500067"/>
          </a:xfrm>
          <a:prstGeom prst="rect">
            <a:avLst/>
          </a:prstGeom>
          <a:noFill/>
        </p:spPr>
      </p:pic>
      <p:pic>
        <p:nvPicPr>
          <p:cNvPr id="16" name="Picture 17" descr="http://www.drinkstuff.com/productimg/42311.jpg"/>
          <p:cNvPicPr>
            <a:picLocks noChangeAspect="1" noChangeArrowheads="1"/>
          </p:cNvPicPr>
          <p:nvPr/>
        </p:nvPicPr>
        <p:blipFill>
          <a:blip r:embed="rId8" cstate="print"/>
          <a:srcRect/>
          <a:stretch>
            <a:fillRect/>
          </a:stretch>
        </p:blipFill>
        <p:spPr bwMode="auto">
          <a:xfrm>
            <a:off x="7344583" y="5781689"/>
            <a:ext cx="581142" cy="500067"/>
          </a:xfrm>
          <a:prstGeom prst="rect">
            <a:avLst/>
          </a:prstGeom>
          <a:noFill/>
        </p:spPr>
      </p:pic>
      <p:pic>
        <p:nvPicPr>
          <p:cNvPr id="17" name="Picture 17" descr="http://www.drinkstuff.com/productimg/42311.jpg"/>
          <p:cNvPicPr>
            <a:picLocks noChangeAspect="1" noChangeArrowheads="1"/>
          </p:cNvPicPr>
          <p:nvPr/>
        </p:nvPicPr>
        <p:blipFill>
          <a:blip r:embed="rId8" cstate="print"/>
          <a:srcRect/>
          <a:stretch>
            <a:fillRect/>
          </a:stretch>
        </p:blipFill>
        <p:spPr bwMode="auto">
          <a:xfrm>
            <a:off x="6701641" y="5781689"/>
            <a:ext cx="581142" cy="500067"/>
          </a:xfrm>
          <a:prstGeom prst="rect">
            <a:avLst/>
          </a:prstGeom>
          <a:noFill/>
        </p:spPr>
      </p:pic>
      <p:pic>
        <p:nvPicPr>
          <p:cNvPr id="18" name="Picture 11" descr="http://www.scientificamerican.com/media/inline/beer-batter-is-better_1.jpg"/>
          <p:cNvPicPr>
            <a:picLocks noChangeAspect="1" noChangeArrowheads="1"/>
          </p:cNvPicPr>
          <p:nvPr/>
        </p:nvPicPr>
        <p:blipFill>
          <a:blip r:embed="rId4" cstate="print"/>
          <a:srcRect/>
          <a:stretch>
            <a:fillRect/>
          </a:stretch>
        </p:blipFill>
        <p:spPr bwMode="auto">
          <a:xfrm>
            <a:off x="7344583" y="3352797"/>
            <a:ext cx="928694" cy="842496"/>
          </a:xfrm>
          <a:prstGeom prst="rect">
            <a:avLst/>
          </a:prstGeom>
          <a:noFill/>
        </p:spPr>
      </p:pic>
      <p:pic>
        <p:nvPicPr>
          <p:cNvPr id="19" name="Picture 10" descr="http://topnews.in/healthcare/sites/default/files/Large.Glass_.Wine_.jpg"/>
          <p:cNvPicPr>
            <a:picLocks noChangeAspect="1" noChangeArrowheads="1"/>
          </p:cNvPicPr>
          <p:nvPr/>
        </p:nvPicPr>
        <p:blipFill>
          <a:blip r:embed="rId6" cstate="print"/>
          <a:srcRect/>
          <a:stretch>
            <a:fillRect/>
          </a:stretch>
        </p:blipFill>
        <p:spPr bwMode="auto">
          <a:xfrm>
            <a:off x="7416021" y="4424367"/>
            <a:ext cx="714380" cy="1146582"/>
          </a:xfrm>
          <a:prstGeom prst="rect">
            <a:avLst/>
          </a:prstGeom>
          <a:noFill/>
        </p:spPr>
      </p:pic>
      <p:sp>
        <p:nvSpPr>
          <p:cNvPr id="20" name="TextBox 19"/>
          <p:cNvSpPr txBox="1"/>
          <p:nvPr/>
        </p:nvSpPr>
        <p:spPr>
          <a:xfrm>
            <a:off x="8559029" y="5210185"/>
            <a:ext cx="857256" cy="461665"/>
          </a:xfrm>
          <a:prstGeom prst="rect">
            <a:avLst/>
          </a:prstGeom>
          <a:noFill/>
        </p:spPr>
        <p:txBody>
          <a:bodyPr wrap="square" rtlCol="0">
            <a:spAutoFit/>
          </a:bodyPr>
          <a:lstStyle/>
          <a:p>
            <a:pPr algn="ctr"/>
            <a:r>
              <a:rPr lang="en-GB" dirty="0" smtClean="0">
                <a:solidFill>
                  <a:srgbClr val="423F74"/>
                </a:solidFill>
              </a:rPr>
              <a:t>or</a:t>
            </a:r>
            <a:endParaRPr lang="en-GB" dirty="0">
              <a:solidFill>
                <a:srgbClr val="423F74"/>
              </a:solidFill>
            </a:endParaRPr>
          </a:p>
        </p:txBody>
      </p:sp>
      <p:sp>
        <p:nvSpPr>
          <p:cNvPr id="21" name="TextBox 20"/>
          <p:cNvSpPr txBox="1"/>
          <p:nvPr/>
        </p:nvSpPr>
        <p:spPr>
          <a:xfrm>
            <a:off x="8559029" y="4138615"/>
            <a:ext cx="857256" cy="461665"/>
          </a:xfrm>
          <a:prstGeom prst="rect">
            <a:avLst/>
          </a:prstGeom>
          <a:noFill/>
        </p:spPr>
        <p:txBody>
          <a:bodyPr wrap="square" rtlCol="0">
            <a:spAutoFit/>
          </a:bodyPr>
          <a:lstStyle/>
          <a:p>
            <a:pPr algn="ctr"/>
            <a:r>
              <a:rPr lang="en-GB" dirty="0" smtClean="0">
                <a:solidFill>
                  <a:srgbClr val="423F74"/>
                </a:solidFill>
              </a:rPr>
              <a:t>or</a:t>
            </a:r>
            <a:endParaRPr lang="en-GB" dirty="0">
              <a:solidFill>
                <a:srgbClr val="423F74"/>
              </a:solidFill>
            </a:endParaRPr>
          </a:p>
        </p:txBody>
      </p:sp>
      <p:pic>
        <p:nvPicPr>
          <p:cNvPr id="24" name="Picture 2"/>
          <p:cNvPicPr>
            <a:picLocks noChangeAspect="1" noChangeArrowheads="1"/>
          </p:cNvPicPr>
          <p:nvPr/>
        </p:nvPicPr>
        <p:blipFill>
          <a:blip r:embed="rId9" cstate="print"/>
          <a:srcRect/>
          <a:stretch>
            <a:fillRect/>
          </a:stretch>
        </p:blipFill>
        <p:spPr bwMode="auto">
          <a:xfrm>
            <a:off x="2986865" y="852467"/>
            <a:ext cx="1843857" cy="1143008"/>
          </a:xfrm>
          <a:prstGeom prst="rect">
            <a:avLst/>
          </a:prstGeom>
          <a:noFill/>
          <a:ln w="9525">
            <a:noFill/>
            <a:miter lim="800000"/>
            <a:headEnd/>
            <a:tailEnd/>
          </a:ln>
          <a:effectLst/>
        </p:spPr>
      </p:pic>
      <p:sp>
        <p:nvSpPr>
          <p:cNvPr id="22" name="TextBox 21"/>
          <p:cNvSpPr txBox="1"/>
          <p:nvPr/>
        </p:nvSpPr>
        <p:spPr>
          <a:xfrm>
            <a:off x="0" y="5581625"/>
            <a:ext cx="6784479" cy="1169551"/>
          </a:xfrm>
          <a:prstGeom prst="rect">
            <a:avLst/>
          </a:prstGeom>
          <a:noFill/>
        </p:spPr>
        <p:txBody>
          <a:bodyPr wrap="square" rtlCol="0">
            <a:spAutoFit/>
          </a:bodyPr>
          <a:lstStyle/>
          <a:p>
            <a:r>
              <a:rPr lang="en-GB" sz="1400" b="1" dirty="0" err="1" smtClean="0"/>
              <a:t>Kaner</a:t>
            </a:r>
            <a:r>
              <a:rPr lang="en-GB" sz="1400" b="1" dirty="0" smtClean="0"/>
              <a:t> et al (2009) Effectiveness of brief alcohol interventions in primary care populations (Review)</a:t>
            </a:r>
          </a:p>
          <a:p>
            <a:r>
              <a:rPr lang="en-GB" sz="1400" b="1" dirty="0" err="1" smtClean="0"/>
              <a:t>Raistrick</a:t>
            </a:r>
            <a:r>
              <a:rPr lang="en-GB" sz="1400" b="1" dirty="0" smtClean="0"/>
              <a:t> et al (2006) Review of the effectiveness of treatment for alcohol problems</a:t>
            </a:r>
          </a:p>
          <a:p>
            <a:endParaRPr lang="en-GB" sz="14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tmcthemovingcrew.com/wp-content/uploads/2011/06/refer-friend-to-TMC.gif"/>
          <p:cNvPicPr>
            <a:picLocks noChangeAspect="1" noChangeArrowheads="1"/>
          </p:cNvPicPr>
          <p:nvPr/>
        </p:nvPicPr>
        <p:blipFill>
          <a:blip r:embed="rId3" cstate="print"/>
          <a:srcRect/>
          <a:stretch>
            <a:fillRect/>
          </a:stretch>
        </p:blipFill>
        <p:spPr bwMode="auto">
          <a:xfrm>
            <a:off x="6773079" y="4638681"/>
            <a:ext cx="3697551" cy="1928827"/>
          </a:xfrm>
          <a:prstGeom prst="rect">
            <a:avLst/>
          </a:prstGeom>
          <a:ln>
            <a:noFill/>
          </a:ln>
          <a:effectLst>
            <a:softEdge rad="112500"/>
          </a:effectLst>
        </p:spPr>
      </p:pic>
      <p:sp>
        <p:nvSpPr>
          <p:cNvPr id="4" name="Title 1"/>
          <p:cNvSpPr txBox="1">
            <a:spLocks/>
          </p:cNvSpPr>
          <p:nvPr/>
        </p:nvSpPr>
        <p:spPr>
          <a:xfrm>
            <a:off x="343659" y="209525"/>
            <a:ext cx="9067800" cy="1138219"/>
          </a:xfrm>
          <a:prstGeom prst="rect">
            <a:avLst/>
          </a:prstGeom>
        </p:spPr>
        <p:txBody>
          <a:bodyPr lIns="91428" tIns="45715" rIns="91428" bIns="45715"/>
          <a:lstStyle/>
          <a:p>
            <a:pPr defTabSz="1042860">
              <a:defRPr/>
            </a:pPr>
            <a:r>
              <a:rPr lang="en-GB" sz="4600" kern="0" dirty="0" smtClean="0">
                <a:solidFill>
                  <a:srgbClr val="423F74"/>
                </a:solidFill>
                <a:latin typeface="+mj-lt"/>
                <a:ea typeface="+mj-ea"/>
                <a:cs typeface="+mj-cs"/>
              </a:rPr>
              <a:t>When to Refer on?</a:t>
            </a:r>
            <a:endParaRPr lang="en-GB" sz="4600" kern="0" dirty="0">
              <a:solidFill>
                <a:srgbClr val="423F74"/>
              </a:solidFill>
              <a:latin typeface="+mj-lt"/>
              <a:ea typeface="+mj-ea"/>
              <a:cs typeface="+mj-cs"/>
            </a:endParaRPr>
          </a:p>
        </p:txBody>
      </p:sp>
      <p:sp>
        <p:nvSpPr>
          <p:cNvPr id="5" name="Content Placeholder 2"/>
          <p:cNvSpPr txBox="1">
            <a:spLocks/>
          </p:cNvSpPr>
          <p:nvPr/>
        </p:nvSpPr>
        <p:spPr>
          <a:xfrm>
            <a:off x="200783" y="923905"/>
            <a:ext cx="10215634" cy="4214841"/>
          </a:xfrm>
          <a:prstGeom prst="rect">
            <a:avLst/>
          </a:prstGeom>
        </p:spPr>
        <p:txBody>
          <a:bodyPr lIns="91428" tIns="45715" rIns="91428" bIns="45715"/>
          <a:lstStyle/>
          <a:p>
            <a:pPr marL="390476" indent="-390476" defTabSz="1042860">
              <a:spcBef>
                <a:spcPct val="20000"/>
              </a:spcBef>
              <a:buClr>
                <a:srgbClr val="7030A0"/>
              </a:buClr>
              <a:defRPr/>
            </a:pPr>
            <a:r>
              <a:rPr lang="en-GB" sz="3600" kern="0" dirty="0" smtClean="0">
                <a:latin typeface="Calibri" pitchFamily="34" charset="0"/>
                <a:cs typeface="Arial" pitchFamily="34" charset="0"/>
              </a:rPr>
              <a:t>Clients should be referred to their GP or other</a:t>
            </a:r>
          </a:p>
          <a:p>
            <a:pPr marL="390476" indent="-390476" defTabSz="1042860">
              <a:spcBef>
                <a:spcPct val="20000"/>
              </a:spcBef>
              <a:buClr>
                <a:srgbClr val="7030A0"/>
              </a:buClr>
              <a:defRPr/>
            </a:pPr>
            <a:r>
              <a:rPr lang="en-GB" sz="3600" kern="0" dirty="0" smtClean="0">
                <a:latin typeface="Calibri" pitchFamily="34" charset="0"/>
                <a:cs typeface="Arial" pitchFamily="34" charset="0"/>
              </a:rPr>
              <a:t>specialist services when...</a:t>
            </a:r>
          </a:p>
          <a:p>
            <a:pPr marL="571500" indent="-5715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They express the desire to talk in-depth with someone about alcohol  </a:t>
            </a:r>
          </a:p>
          <a:p>
            <a:pPr marL="390476" indent="-390476" defTabSz="1042860">
              <a:spcBef>
                <a:spcPct val="20000"/>
              </a:spcBef>
              <a:buClr>
                <a:srgbClr val="7030A0"/>
              </a:buClr>
              <a:buFontTx/>
              <a:buChar char="•"/>
              <a:defRPr/>
            </a:pPr>
            <a:r>
              <a:rPr lang="en-GB" sz="2800" kern="0" dirty="0" smtClean="0">
                <a:latin typeface="Calibri" pitchFamily="34" charset="0"/>
                <a:cs typeface="Arial" pitchFamily="34" charset="0"/>
              </a:rPr>
              <a:t>They display alcohol dependence</a:t>
            </a:r>
          </a:p>
          <a:p>
            <a:pPr marL="390476" indent="-390476" defTabSz="1042860">
              <a:spcBef>
                <a:spcPct val="20000"/>
              </a:spcBef>
              <a:buClr>
                <a:srgbClr val="7030A0"/>
              </a:buClr>
              <a:buFontTx/>
              <a:buChar char="•"/>
              <a:defRPr/>
            </a:pPr>
            <a:r>
              <a:rPr lang="en-GB" sz="2800" kern="0" dirty="0" smtClean="0">
                <a:latin typeface="Calibri" pitchFamily="34" charset="0"/>
                <a:cs typeface="Arial" pitchFamily="34" charset="0"/>
              </a:rPr>
              <a:t>Have a high level of alcohol harm, physically and mentally</a:t>
            </a:r>
          </a:p>
          <a:p>
            <a:pPr marL="390476" indent="-390476" defTabSz="1042860">
              <a:spcBef>
                <a:spcPct val="20000"/>
              </a:spcBef>
              <a:buClr>
                <a:srgbClr val="7030A0"/>
              </a:buClr>
              <a:buFontTx/>
              <a:buChar char="•"/>
              <a:defRPr/>
            </a:pPr>
            <a:r>
              <a:rPr lang="en-GB" sz="2800" kern="0" dirty="0" smtClean="0">
                <a:latin typeface="Calibri" pitchFamily="34" charset="0"/>
                <a:cs typeface="Arial" pitchFamily="34" charset="0"/>
              </a:rPr>
              <a:t>When brief intervention does not seem appropriate</a:t>
            </a:r>
          </a:p>
        </p:txBody>
      </p:sp>
      <p:pic>
        <p:nvPicPr>
          <p:cNvPr id="6" name="Picture 2" descr="http://www.wales.nhs.uk/sitesplus/gallery/886/Public-Health-Wales-Logo.jpg"/>
          <p:cNvPicPr>
            <a:picLocks noChangeAspect="1" noChangeArrowheads="1"/>
          </p:cNvPicPr>
          <p:nvPr/>
        </p:nvPicPr>
        <p:blipFill>
          <a:blip r:embed="rId4" cstate="print"/>
          <a:srcRect/>
          <a:stretch>
            <a:fillRect/>
          </a:stretch>
        </p:blipFill>
        <p:spPr bwMode="auto">
          <a:xfrm>
            <a:off x="272221" y="5495937"/>
            <a:ext cx="3509018" cy="945363"/>
          </a:xfrm>
          <a:prstGeom prst="rect">
            <a:avLst/>
          </a:prstGeom>
          <a:noFill/>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17955" y="469057"/>
            <a:ext cx="5468099" cy="923330"/>
          </a:xfrm>
          <a:prstGeom prst="rect">
            <a:avLst/>
          </a:prstGeom>
          <a:noFill/>
        </p:spPr>
        <p:txBody>
          <a:bodyPr wrap="none" lIns="91440" tIns="45720" rIns="91440" bIns="45720">
            <a:spAutoFit/>
          </a:bodyPr>
          <a:lstStyle/>
          <a:p>
            <a:pPr algn="ctr"/>
            <a:r>
              <a:rPr lang="en-US" sz="5400" b="1" cap="none" spc="0" dirty="0" smtClean="0">
                <a:ln w="1905"/>
                <a:solidFill>
                  <a:srgbClr val="009999"/>
                </a:solidFill>
                <a:effectLst>
                  <a:innerShdw blurRad="69850" dist="43180" dir="5400000">
                    <a:srgbClr val="000000">
                      <a:alpha val="65000"/>
                    </a:srgbClr>
                  </a:innerShdw>
                </a:effectLst>
              </a:rPr>
              <a:t>Referral Agency</a:t>
            </a:r>
            <a:endParaRPr lang="en-US" sz="5400" b="1" cap="none" spc="0" dirty="0">
              <a:ln w="1905"/>
              <a:solidFill>
                <a:srgbClr val="009999"/>
              </a:solidFill>
              <a:effectLst>
                <a:innerShdw blurRad="69850" dist="43180" dir="5400000">
                  <a:srgbClr val="000000">
                    <a:alpha val="65000"/>
                  </a:srgbClr>
                </a:innerShdw>
              </a:effectLst>
            </a:endParaRPr>
          </a:p>
        </p:txBody>
      </p:sp>
      <p:pic>
        <p:nvPicPr>
          <p:cNvPr id="4" name="Picture 5" descr="http://www.justamemory.co.uk/catalog/images/214436-england.jpg">
            <a:hlinkClick r:id="rId2"/>
          </p:cNvPr>
          <p:cNvPicPr>
            <a:picLocks noChangeAspect="1" noChangeArrowheads="1"/>
          </p:cNvPicPr>
          <p:nvPr/>
        </p:nvPicPr>
        <p:blipFill>
          <a:blip r:embed="rId3" cstate="print">
            <a:lum bright="70000" contrast="-70000"/>
          </a:blip>
          <a:srcRect/>
          <a:stretch>
            <a:fillRect/>
          </a:stretch>
        </p:blipFill>
        <p:spPr bwMode="auto">
          <a:xfrm>
            <a:off x="6496447" y="1477169"/>
            <a:ext cx="3903179" cy="4717529"/>
          </a:xfrm>
          <a:prstGeom prst="rect">
            <a:avLst/>
          </a:prstGeom>
          <a:noFill/>
        </p:spPr>
      </p:pic>
      <p:pic>
        <p:nvPicPr>
          <p:cNvPr id="1028" name="Picture 4" descr="http://www.ginaleecounselling.co.uk/userfiles/image/counselling.gif"/>
          <p:cNvPicPr>
            <a:picLocks noChangeAspect="1" noChangeArrowheads="1"/>
          </p:cNvPicPr>
          <p:nvPr/>
        </p:nvPicPr>
        <p:blipFill>
          <a:blip r:embed="rId4" cstate="print">
            <a:lum bright="70000" contrast="-70000"/>
          </a:blip>
          <a:srcRect/>
          <a:stretch>
            <a:fillRect/>
          </a:stretch>
        </p:blipFill>
        <p:spPr bwMode="auto">
          <a:xfrm>
            <a:off x="591791" y="1477169"/>
            <a:ext cx="6123719" cy="3997448"/>
          </a:xfrm>
          <a:prstGeom prst="roundRect">
            <a:avLst>
              <a:gd name="adj" fmla="val 16667"/>
            </a:avLst>
          </a:prstGeom>
          <a:ln>
            <a:noFill/>
          </a:ln>
          <a:effectLst>
            <a:outerShdw blurRad="76200" dist="38100" dir="7800000" algn="tl" rotWithShape="0">
              <a:srgbClr val="000000">
                <a:alpha val="12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303759" y="1549177"/>
            <a:ext cx="9577064" cy="427809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8800" b="1" cap="none" spc="0" dirty="0" err="1"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Drinkline</a:t>
            </a:r>
            <a:endParaRPr lang="en-US" sz="8800" b="1" cap="none" spc="0"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endParaRPr>
          </a:p>
          <a:p>
            <a:pPr algn="ctr"/>
            <a:r>
              <a:rPr lang="en-US" sz="8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 0300 1231110</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Mon - Fri 9am – 8pm</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Weekends 11am – 4pm</a:t>
            </a:r>
          </a:p>
        </p:txBody>
      </p:sp>
    </p:spTree>
    <p:extLst>
      <p:ext uri="{BB962C8B-B14F-4D97-AF65-F5344CB8AC3E}">
        <p14:creationId xmlns:p14="http://schemas.microsoft.com/office/powerpoint/2010/main" val="49669755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http://2.bp.blogspot.com/-c2wrqv3zu9k/TgN4EJ0UD8I/AAAAAAAAACs/rN24edKyf9k/s320/teachable_moments_mobile_medium.png"/>
          <p:cNvPicPr>
            <a:picLocks noChangeAspect="1" noChangeArrowheads="1"/>
          </p:cNvPicPr>
          <p:nvPr/>
        </p:nvPicPr>
        <p:blipFill>
          <a:blip r:embed="rId3" cstate="print"/>
          <a:srcRect/>
          <a:stretch>
            <a:fillRect/>
          </a:stretch>
        </p:blipFill>
        <p:spPr bwMode="auto">
          <a:xfrm>
            <a:off x="1272353" y="1423971"/>
            <a:ext cx="4429156" cy="4429157"/>
          </a:xfrm>
          <a:prstGeom prst="rect">
            <a:avLst/>
          </a:prstGeom>
          <a:ln w="127000" cap="rnd">
            <a:solidFill>
              <a:srgbClr val="3399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itle 1"/>
          <p:cNvSpPr txBox="1">
            <a:spLocks/>
          </p:cNvSpPr>
          <p:nvPr/>
        </p:nvSpPr>
        <p:spPr>
          <a:xfrm>
            <a:off x="486535" y="209525"/>
            <a:ext cx="9929882" cy="785813"/>
          </a:xfrm>
          <a:prstGeom prst="rect">
            <a:avLst/>
          </a:prstGeom>
        </p:spPr>
        <p:txBody>
          <a:bodyPr/>
          <a:lstStyle/>
          <a:p>
            <a:pPr algn="ctr" defTabSz="1042988">
              <a:defRPr/>
            </a:pPr>
            <a:r>
              <a:rPr lang="en-GB" sz="4000" kern="0" dirty="0" smtClean="0">
                <a:solidFill>
                  <a:srgbClr val="423F74"/>
                </a:solidFill>
                <a:latin typeface="+mj-lt"/>
                <a:ea typeface="+mj-ea"/>
                <a:cs typeface="+mj-cs"/>
              </a:rPr>
              <a:t>Always be on the look out for</a:t>
            </a:r>
            <a:endParaRPr lang="en-GB" sz="4000" kern="0" dirty="0">
              <a:solidFill>
                <a:srgbClr val="423F74"/>
              </a:solidFill>
              <a:latin typeface="+mj-lt"/>
              <a:ea typeface="+mj-ea"/>
              <a:cs typeface="+mj-cs"/>
            </a:endParaRPr>
          </a:p>
        </p:txBody>
      </p:sp>
      <p:sp>
        <p:nvSpPr>
          <p:cNvPr id="4" name="TextBox 3"/>
          <p:cNvSpPr txBox="1"/>
          <p:nvPr/>
        </p:nvSpPr>
        <p:spPr>
          <a:xfrm>
            <a:off x="6201575" y="852467"/>
            <a:ext cx="4071966" cy="5693866"/>
          </a:xfrm>
          <a:prstGeom prst="rect">
            <a:avLst/>
          </a:prstGeom>
          <a:noFill/>
          <a:ln>
            <a:solidFill>
              <a:srgbClr val="3399FF"/>
            </a:solidFill>
          </a:ln>
        </p:spPr>
        <p:txBody>
          <a:bodyPr wrap="square" rtlCol="0">
            <a:spAutoFit/>
          </a:bodyPr>
          <a:lstStyle/>
          <a:p>
            <a:pPr>
              <a:buFont typeface="Arial" pitchFamily="34" charset="0"/>
              <a:buChar char="•"/>
            </a:pPr>
            <a:r>
              <a:rPr lang="en-GB" sz="2600" dirty="0" smtClean="0"/>
              <a:t> A naturally occurring life transition or health event that motivate or activate individuals to spontaneously adopt risk-reducing health behaviours.</a:t>
            </a:r>
          </a:p>
          <a:p>
            <a:endParaRPr lang="en-GB" sz="2600" dirty="0" smtClean="0"/>
          </a:p>
          <a:p>
            <a:pPr>
              <a:buFont typeface="Arial" pitchFamily="34" charset="0"/>
              <a:buChar char="•"/>
            </a:pPr>
            <a:r>
              <a:rPr lang="en-GB" sz="2600" dirty="0" smtClean="0"/>
              <a:t> Timing formal interventions to take advantage of these naturally occurring events increase the effectiveness of that behaviour change.  </a:t>
            </a:r>
            <a:endParaRPr lang="en-GB"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75767" y="181025"/>
            <a:ext cx="9364663" cy="1080120"/>
          </a:xfrm>
        </p:spPr>
        <p:txBody>
          <a:bodyPr/>
          <a:lstStyle/>
          <a:p>
            <a:r>
              <a:rPr lang="en-GB" dirty="0" smtClean="0"/>
              <a:t>Motivational Interviewing...</a:t>
            </a:r>
            <a:endParaRPr lang="en-GB" dirty="0" smtClean="0">
              <a:solidFill>
                <a:srgbClr val="7030A0"/>
              </a:solidFill>
              <a:latin typeface="Arial" pitchFamily="34" charset="0"/>
              <a:cs typeface="Arial" pitchFamily="34" charset="0"/>
            </a:endParaRPr>
          </a:p>
        </p:txBody>
      </p:sp>
      <p:pic>
        <p:nvPicPr>
          <p:cNvPr id="78850" name="Picture 2" descr="http://www.motivenutrition.com/wp-content/uploads/2012/02/iStock_000006154873XSmall.jpg"/>
          <p:cNvPicPr>
            <a:picLocks noChangeAspect="1" noChangeArrowheads="1"/>
          </p:cNvPicPr>
          <p:nvPr/>
        </p:nvPicPr>
        <p:blipFill>
          <a:blip r:embed="rId3" cstate="print"/>
          <a:srcRect/>
          <a:stretch>
            <a:fillRect/>
          </a:stretch>
        </p:blipFill>
        <p:spPr bwMode="auto">
          <a:xfrm>
            <a:off x="3400103" y="757089"/>
            <a:ext cx="3528392" cy="25493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2"/>
          <p:cNvPicPr>
            <a:picLocks noChangeAspect="1" noChangeArrowheads="1"/>
          </p:cNvPicPr>
          <p:nvPr/>
        </p:nvPicPr>
        <p:blipFill>
          <a:blip r:embed="rId4" cstate="print"/>
          <a:srcRect/>
          <a:stretch>
            <a:fillRect/>
          </a:stretch>
        </p:blipFill>
        <p:spPr bwMode="auto">
          <a:xfrm>
            <a:off x="9423765" y="0"/>
            <a:ext cx="1264873" cy="960259"/>
          </a:xfrm>
          <a:prstGeom prst="rect">
            <a:avLst/>
          </a:prstGeom>
          <a:noFill/>
          <a:ln w="9525">
            <a:noFill/>
            <a:miter lim="800000"/>
            <a:headEnd/>
            <a:tailEnd/>
          </a:ln>
          <a:effectLst/>
        </p:spPr>
      </p:pic>
      <p:sp>
        <p:nvSpPr>
          <p:cNvPr id="6" name="TextBox 5"/>
          <p:cNvSpPr txBox="1"/>
          <p:nvPr/>
        </p:nvSpPr>
        <p:spPr>
          <a:xfrm>
            <a:off x="1383879" y="2989337"/>
            <a:ext cx="8568952" cy="1446550"/>
          </a:xfrm>
          <a:prstGeom prst="rect">
            <a:avLst/>
          </a:prstGeom>
          <a:solidFill>
            <a:srgbClr val="CCCCFF"/>
          </a:solidFill>
        </p:spPr>
        <p:txBody>
          <a:bodyPr wrap="square" rtlCol="0">
            <a:spAutoFit/>
          </a:bodyPr>
          <a:lstStyle/>
          <a:p>
            <a:pPr algn="ctr"/>
            <a:r>
              <a:rPr lang="en-GB" sz="4400" b="1" dirty="0" smtClean="0">
                <a:solidFill>
                  <a:srgbClr val="0000FF"/>
                </a:solidFill>
              </a:rPr>
              <a:t>Patient Centred </a:t>
            </a:r>
          </a:p>
          <a:p>
            <a:pPr algn="ctr"/>
            <a:r>
              <a:rPr lang="en-GB" sz="4400" b="1" dirty="0" smtClean="0">
                <a:solidFill>
                  <a:srgbClr val="0000FF"/>
                </a:solidFill>
              </a:rPr>
              <a:t>Collaborative Conversation</a:t>
            </a:r>
            <a:endParaRPr lang="en-GB" sz="4400" b="1" dirty="0">
              <a:solidFill>
                <a:srgbClr val="0000FF"/>
              </a:solidFill>
            </a:endParaRPr>
          </a:p>
        </p:txBody>
      </p:sp>
      <p:sp>
        <p:nvSpPr>
          <p:cNvPr id="7" name="Rectangle 6"/>
          <p:cNvSpPr/>
          <p:nvPr/>
        </p:nvSpPr>
        <p:spPr>
          <a:xfrm>
            <a:off x="1239863" y="4285481"/>
            <a:ext cx="8985273" cy="1015663"/>
          </a:xfrm>
          <a:prstGeom prst="rect">
            <a:avLst/>
          </a:prstGeom>
        </p:spPr>
        <p:txBody>
          <a:bodyPr wrap="square">
            <a:spAutoFit/>
          </a:bodyPr>
          <a:lstStyle/>
          <a:p>
            <a:pPr algn="ctr"/>
            <a:r>
              <a:rPr lang="en-GB" sz="6000" b="1" dirty="0" smtClean="0">
                <a:solidFill>
                  <a:srgbClr val="7030A0"/>
                </a:solidFill>
                <a:cs typeface="Arial" pitchFamily="34" charset="0"/>
              </a:rPr>
              <a:t>Dancing Not Fighting</a:t>
            </a:r>
            <a:endParaRPr lang="en-GB" sz="6000" b="1" dirty="0"/>
          </a:p>
        </p:txBody>
      </p:sp>
      <p:pic>
        <p:nvPicPr>
          <p:cNvPr id="2" name="Picture 2" descr="C:\Users\Ca123833\AppData\Local\Microsoft\Windows\Temporary Internet Files\Content.IE5\AOFD7GJS\MC900382602[1].jpg"/>
          <p:cNvPicPr>
            <a:picLocks noChangeAspect="1" noChangeArrowheads="1"/>
          </p:cNvPicPr>
          <p:nvPr/>
        </p:nvPicPr>
        <p:blipFill>
          <a:blip r:embed="rId5" cstate="print"/>
          <a:srcRect/>
          <a:stretch>
            <a:fillRect/>
          </a:stretch>
        </p:blipFill>
        <p:spPr bwMode="auto">
          <a:xfrm>
            <a:off x="3112071" y="5221585"/>
            <a:ext cx="977251" cy="1224136"/>
          </a:xfrm>
          <a:prstGeom prst="rect">
            <a:avLst/>
          </a:prstGeom>
          <a:noFill/>
        </p:spPr>
      </p:pic>
      <p:pic>
        <p:nvPicPr>
          <p:cNvPr id="1027" name="Picture 3" descr="C:\Users\Ca123833\AppData\Local\Microsoft\Windows\Temporary Internet Files\Content.IE5\9W19SX9W\MC900389118[1].wmf"/>
          <p:cNvPicPr>
            <a:picLocks noChangeAspect="1" noChangeArrowheads="1"/>
          </p:cNvPicPr>
          <p:nvPr/>
        </p:nvPicPr>
        <p:blipFill>
          <a:blip r:embed="rId6" cstate="print"/>
          <a:srcRect/>
          <a:stretch>
            <a:fillRect/>
          </a:stretch>
        </p:blipFill>
        <p:spPr bwMode="auto">
          <a:xfrm>
            <a:off x="7144519" y="5221585"/>
            <a:ext cx="1224136" cy="1111129"/>
          </a:xfrm>
          <a:prstGeom prst="rect">
            <a:avLst/>
          </a:prstGeom>
          <a:noFill/>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Ca123833\AppData\Local\Microsoft\Windows\Temporary Internet Files\Content.IE5\1XXJYOVM\EKD Antique Frame 3[1].png"/>
          <p:cNvPicPr>
            <a:picLocks noChangeAspect="1" noChangeArrowheads="1"/>
          </p:cNvPicPr>
          <p:nvPr/>
        </p:nvPicPr>
        <p:blipFill>
          <a:blip r:embed="rId3" cstate="print"/>
          <a:srcRect l="9036" t="7927" r="9637" b="6707"/>
          <a:stretch>
            <a:fillRect/>
          </a:stretch>
        </p:blipFill>
        <p:spPr bwMode="auto">
          <a:xfrm rot="5400000">
            <a:off x="2463999" y="-1562894"/>
            <a:ext cx="5760640" cy="10688638"/>
          </a:xfrm>
          <a:prstGeom prst="rect">
            <a:avLst/>
          </a:prstGeom>
          <a:noFill/>
        </p:spPr>
      </p:pic>
      <p:sp>
        <p:nvSpPr>
          <p:cNvPr id="3" name="TextBox 2"/>
          <p:cNvSpPr txBox="1"/>
          <p:nvPr/>
        </p:nvSpPr>
        <p:spPr>
          <a:xfrm>
            <a:off x="231751" y="1"/>
            <a:ext cx="9377888" cy="769441"/>
          </a:xfrm>
          <a:prstGeom prst="rect">
            <a:avLst/>
          </a:prstGeom>
        </p:spPr>
        <p:txBody>
          <a:bodyPr lIns="91428" tIns="45715" rIns="91428" bIns="45715"/>
          <a:lstStyle/>
          <a:p>
            <a:pPr defTabSz="1042860">
              <a:defRPr/>
            </a:pPr>
            <a:r>
              <a:rPr lang="en-GB" sz="4400" kern="0" dirty="0" smtClean="0">
                <a:solidFill>
                  <a:srgbClr val="423F74"/>
                </a:solidFill>
                <a:latin typeface="+mj-lt"/>
                <a:ea typeface="+mj-ea"/>
                <a:cs typeface="+mj-cs"/>
              </a:rPr>
              <a:t>Frames- the Structure of ABI</a:t>
            </a:r>
          </a:p>
        </p:txBody>
      </p:sp>
      <p:sp>
        <p:nvSpPr>
          <p:cNvPr id="8" name="Rectangle 7"/>
          <p:cNvSpPr/>
          <p:nvPr/>
        </p:nvSpPr>
        <p:spPr>
          <a:xfrm>
            <a:off x="231752" y="973114"/>
            <a:ext cx="4750018"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eedback</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4" name="TextBox 13"/>
          <p:cNvSpPr txBox="1"/>
          <p:nvPr/>
        </p:nvSpPr>
        <p:spPr>
          <a:xfrm>
            <a:off x="6496447" y="2115950"/>
            <a:ext cx="4320480" cy="830987"/>
          </a:xfrm>
          <a:prstGeom prst="rect">
            <a:avLst/>
          </a:prstGeom>
          <a:noFill/>
        </p:spPr>
        <p:txBody>
          <a:bodyPr wrap="square" lIns="91428" tIns="45715" rIns="91428" bIns="45715" rtlCol="0">
            <a:spAutoFit/>
          </a:bodyPr>
          <a:lstStyle/>
          <a:p>
            <a:r>
              <a:rPr lang="en-GB" dirty="0" smtClean="0">
                <a:solidFill>
                  <a:srgbClr val="0000FF"/>
                </a:solidFill>
              </a:rPr>
              <a:t>It’s the individuals’ own responsibility to change. </a:t>
            </a:r>
            <a:endParaRPr lang="en-GB" dirty="0">
              <a:solidFill>
                <a:srgbClr val="0000FF"/>
              </a:solidFill>
            </a:endParaRPr>
          </a:p>
        </p:txBody>
      </p:sp>
      <p:sp>
        <p:nvSpPr>
          <p:cNvPr id="15" name="TextBox 14"/>
          <p:cNvSpPr txBox="1"/>
          <p:nvPr/>
        </p:nvSpPr>
        <p:spPr>
          <a:xfrm>
            <a:off x="3760922" y="2996600"/>
            <a:ext cx="4895763" cy="830987"/>
          </a:xfrm>
          <a:prstGeom prst="rect">
            <a:avLst/>
          </a:prstGeom>
          <a:noFill/>
        </p:spPr>
        <p:txBody>
          <a:bodyPr wrap="square" lIns="91428" tIns="45715" rIns="91428" bIns="45715" rtlCol="0">
            <a:spAutoFit/>
          </a:bodyPr>
          <a:lstStyle/>
          <a:p>
            <a:r>
              <a:rPr lang="en-GB" dirty="0" smtClean="0">
                <a:solidFill>
                  <a:srgbClr val="0000FF"/>
                </a:solidFill>
              </a:rPr>
              <a:t>Set a daily (&amp; weekly) limit </a:t>
            </a:r>
          </a:p>
          <a:p>
            <a:r>
              <a:rPr lang="en-GB" dirty="0">
                <a:solidFill>
                  <a:srgbClr val="0000FF"/>
                </a:solidFill>
              </a:rPr>
              <a:t>H</a:t>
            </a:r>
            <a:r>
              <a:rPr lang="en-GB" dirty="0" smtClean="0">
                <a:solidFill>
                  <a:srgbClr val="0000FF"/>
                </a:solidFill>
              </a:rPr>
              <a:t>ave alcohol free days</a:t>
            </a:r>
          </a:p>
        </p:txBody>
      </p:sp>
      <p:sp>
        <p:nvSpPr>
          <p:cNvPr id="28" name="Rectangle 27"/>
          <p:cNvSpPr/>
          <p:nvPr/>
        </p:nvSpPr>
        <p:spPr>
          <a:xfrm>
            <a:off x="4624240" y="1212821"/>
            <a:ext cx="6064399" cy="830987"/>
          </a:xfrm>
          <a:prstGeom prst="rect">
            <a:avLst/>
          </a:prstGeom>
        </p:spPr>
        <p:txBody>
          <a:bodyPr wrap="square" lIns="91428" tIns="45715" rIns="91428" bIns="45715">
            <a:spAutoFit/>
          </a:bodyPr>
          <a:lstStyle/>
          <a:p>
            <a:r>
              <a:rPr lang="en-GB" dirty="0" smtClean="0">
                <a:solidFill>
                  <a:srgbClr val="0000FF"/>
                </a:solidFill>
              </a:rPr>
              <a:t>Tell the person what they scored. Link their drinking to the situation. Be realistic! </a:t>
            </a:r>
            <a:endParaRPr lang="en-GB" b="1" dirty="0">
              <a:solidFill>
                <a:srgbClr val="0000FF"/>
              </a:solidFill>
            </a:endParaRPr>
          </a:p>
        </p:txBody>
      </p:sp>
      <p:sp>
        <p:nvSpPr>
          <p:cNvPr id="32" name="Rectangle 31"/>
          <p:cNvSpPr/>
          <p:nvPr/>
        </p:nvSpPr>
        <p:spPr>
          <a:xfrm>
            <a:off x="231752" y="1851612"/>
            <a:ext cx="7058343"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esponsibility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3" name="Rectangle 32"/>
          <p:cNvSpPr/>
          <p:nvPr/>
        </p:nvSpPr>
        <p:spPr>
          <a:xfrm>
            <a:off x="231751" y="2730110"/>
            <a:ext cx="3518911"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dvice</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4" name="Rectangle 33"/>
          <p:cNvSpPr/>
          <p:nvPr/>
        </p:nvSpPr>
        <p:spPr>
          <a:xfrm>
            <a:off x="231751" y="3608607"/>
            <a:ext cx="2678914"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enu</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5" name="Rectangle 34"/>
          <p:cNvSpPr/>
          <p:nvPr/>
        </p:nvSpPr>
        <p:spPr>
          <a:xfrm>
            <a:off x="231751" y="4487105"/>
            <a:ext cx="4009407"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mpathy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6" name="Rectangle 35"/>
          <p:cNvSpPr/>
          <p:nvPr/>
        </p:nvSpPr>
        <p:spPr>
          <a:xfrm>
            <a:off x="231753" y="5365601"/>
            <a:ext cx="5471345"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elf Efficacy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1" name="Rectangle 40"/>
          <p:cNvSpPr/>
          <p:nvPr/>
        </p:nvSpPr>
        <p:spPr>
          <a:xfrm>
            <a:off x="2967425" y="4023493"/>
            <a:ext cx="4338023" cy="461655"/>
          </a:xfrm>
          <a:prstGeom prst="rect">
            <a:avLst/>
          </a:prstGeom>
        </p:spPr>
        <p:txBody>
          <a:bodyPr wrap="none" lIns="91428" tIns="45715" rIns="91428" bIns="45715">
            <a:spAutoFit/>
          </a:bodyPr>
          <a:lstStyle/>
          <a:p>
            <a:r>
              <a:rPr lang="en-GB" dirty="0" smtClean="0">
                <a:solidFill>
                  <a:srgbClr val="0000FF"/>
                </a:solidFill>
              </a:rPr>
              <a:t>Give them a range of </a:t>
            </a:r>
            <a:r>
              <a:rPr lang="en-GB" b="1" dirty="0" smtClean="0">
                <a:solidFill>
                  <a:srgbClr val="0000FF"/>
                </a:solidFill>
              </a:rPr>
              <a:t>options </a:t>
            </a:r>
          </a:p>
        </p:txBody>
      </p:sp>
      <p:sp>
        <p:nvSpPr>
          <p:cNvPr id="42" name="Rectangle 41"/>
          <p:cNvSpPr/>
          <p:nvPr/>
        </p:nvSpPr>
        <p:spPr>
          <a:xfrm>
            <a:off x="4283969" y="4810270"/>
            <a:ext cx="6192688" cy="461655"/>
          </a:xfrm>
          <a:prstGeom prst="rect">
            <a:avLst/>
          </a:prstGeom>
        </p:spPr>
        <p:txBody>
          <a:bodyPr wrap="square" lIns="91428" tIns="45715" rIns="91428" bIns="45715">
            <a:spAutoFit/>
          </a:bodyPr>
          <a:lstStyle/>
          <a:p>
            <a:r>
              <a:rPr lang="en-GB" dirty="0" smtClean="0">
                <a:solidFill>
                  <a:srgbClr val="0000FF"/>
                </a:solidFill>
              </a:rPr>
              <a:t>Empathic, Non Judgmental</a:t>
            </a:r>
          </a:p>
        </p:txBody>
      </p:sp>
      <p:sp>
        <p:nvSpPr>
          <p:cNvPr id="43" name="Rectangle 42"/>
          <p:cNvSpPr/>
          <p:nvPr/>
        </p:nvSpPr>
        <p:spPr>
          <a:xfrm>
            <a:off x="5560343" y="5653634"/>
            <a:ext cx="5128295" cy="830987"/>
          </a:xfrm>
          <a:prstGeom prst="rect">
            <a:avLst/>
          </a:prstGeom>
        </p:spPr>
        <p:txBody>
          <a:bodyPr wrap="square" lIns="91428" tIns="45715" rIns="91428" bIns="45715">
            <a:spAutoFit/>
          </a:bodyPr>
          <a:lstStyle/>
          <a:p>
            <a:r>
              <a:rPr lang="en-GB" dirty="0" smtClean="0">
                <a:solidFill>
                  <a:srgbClr val="0000FF"/>
                </a:solidFill>
              </a:rPr>
              <a:t>Positive message. Boost their self confidence -“ </a:t>
            </a:r>
            <a:r>
              <a:rPr lang="en-GB" b="1" dirty="0">
                <a:solidFill>
                  <a:srgbClr val="0000FF"/>
                </a:solidFill>
              </a:rPr>
              <a:t>Y</a:t>
            </a:r>
            <a:r>
              <a:rPr lang="en-GB" b="1" dirty="0" smtClean="0">
                <a:solidFill>
                  <a:srgbClr val="0000FF"/>
                </a:solidFill>
              </a:rPr>
              <a:t>ou can do it!</a:t>
            </a:r>
            <a:r>
              <a:rPr lang="en-GB" dirty="0" smtClean="0">
                <a:solidFill>
                  <a:srgbClr val="0000FF"/>
                </a:solidFill>
              </a:rPr>
              <a:t>”</a:t>
            </a:r>
            <a:endParaRPr lang="en-GB" dirty="0">
              <a:solidFill>
                <a:srgbClr val="0000FF"/>
              </a:solidFill>
            </a:endParaRPr>
          </a:p>
        </p:txBody>
      </p:sp>
      <p:grpSp>
        <p:nvGrpSpPr>
          <p:cNvPr id="2" name="Group 50"/>
          <p:cNvGrpSpPr/>
          <p:nvPr/>
        </p:nvGrpSpPr>
        <p:grpSpPr>
          <a:xfrm>
            <a:off x="8224640" y="3925442"/>
            <a:ext cx="2252017" cy="1519783"/>
            <a:chOff x="3203848" y="3284984"/>
            <a:chExt cx="2808312" cy="2232248"/>
          </a:xfrm>
        </p:grpSpPr>
        <p:pic>
          <p:nvPicPr>
            <p:cNvPr id="52" name="Picture 2" descr="http://sr.photos2.fotosearch.com/bthumb/CSP/CSP633/k6331770.jpg">
              <a:hlinkClick r:id="rId4"/>
            </p:cNvPr>
            <p:cNvPicPr>
              <a:picLocks noChangeAspect="1" noChangeArrowheads="1"/>
            </p:cNvPicPr>
            <p:nvPr/>
          </p:nvPicPr>
          <p:blipFill>
            <a:blip r:embed="rId5" cstate="print"/>
            <a:srcRect l="17213" t="47600" r="21760" b="7021"/>
            <a:stretch>
              <a:fillRect/>
            </a:stretch>
          </p:blipFill>
          <p:spPr bwMode="auto">
            <a:xfrm>
              <a:off x="3203848" y="3429000"/>
              <a:ext cx="2808312" cy="2088232"/>
            </a:xfrm>
            <a:prstGeom prst="rect">
              <a:avLst/>
            </a:prstGeom>
            <a:noFill/>
          </p:spPr>
        </p:pic>
        <p:sp>
          <p:nvSpPr>
            <p:cNvPr id="53" name="Rectangle 52"/>
            <p:cNvSpPr/>
            <p:nvPr/>
          </p:nvSpPr>
          <p:spPr>
            <a:xfrm>
              <a:off x="3923928" y="3284984"/>
              <a:ext cx="3600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847" y="525663"/>
            <a:ext cx="9130439" cy="714679"/>
          </a:xfrm>
        </p:spPr>
        <p:txBody>
          <a:bodyPr/>
          <a:lstStyle/>
          <a:p>
            <a:r>
              <a:rPr lang="en-GB" dirty="0" smtClean="0"/>
              <a:t>Giving Brief Advice</a:t>
            </a:r>
            <a:endParaRPr lang="en-GB" dirty="0"/>
          </a:p>
        </p:txBody>
      </p:sp>
      <p:sp>
        <p:nvSpPr>
          <p:cNvPr id="3" name="Content Placeholder 2"/>
          <p:cNvSpPr>
            <a:spLocks noGrp="1"/>
          </p:cNvSpPr>
          <p:nvPr>
            <p:ph idx="1"/>
          </p:nvPr>
        </p:nvSpPr>
        <p:spPr>
          <a:xfrm>
            <a:off x="735807" y="2125241"/>
            <a:ext cx="9085263" cy="4267200"/>
          </a:xfrm>
        </p:spPr>
        <p:txBody>
          <a:bodyPr/>
          <a:lstStyle/>
          <a:p>
            <a:pPr marL="0" indent="0">
              <a:buClr>
                <a:srgbClr val="000000"/>
              </a:buClr>
            </a:pPr>
            <a:r>
              <a:rPr lang="en-GB" dirty="0" smtClean="0">
                <a:solidFill>
                  <a:srgbClr val="000000"/>
                </a:solidFill>
                <a:latin typeface="Arial"/>
              </a:rPr>
              <a:t>What you need to cover...</a:t>
            </a:r>
            <a:endParaRPr lang="en-GB" dirty="0">
              <a:solidFill>
                <a:srgbClr val="000000"/>
              </a:solidFill>
              <a:latin typeface="Arial"/>
            </a:endParaRPr>
          </a:p>
          <a:p>
            <a:pPr marL="912514" lvl="1" indent="-391077">
              <a:buClr>
                <a:srgbClr val="000000"/>
              </a:buClr>
              <a:buFont typeface="Wingdings" pitchFamily="2" charset="2"/>
              <a:buChar char="Ø"/>
            </a:pPr>
            <a:r>
              <a:rPr lang="en-GB" sz="2700" dirty="0" smtClean="0">
                <a:solidFill>
                  <a:srgbClr val="000000"/>
                </a:solidFill>
                <a:latin typeface="Arial"/>
              </a:rPr>
              <a:t>An understanding of units</a:t>
            </a:r>
            <a:endParaRPr lang="en-GB" sz="2700" dirty="0">
              <a:solidFill>
                <a:srgbClr val="000000"/>
              </a:solidFill>
              <a:latin typeface="Arial"/>
            </a:endParaRPr>
          </a:p>
          <a:p>
            <a:pPr marL="912514" lvl="1" indent="-391077">
              <a:buClr>
                <a:srgbClr val="000000"/>
              </a:buClr>
              <a:buFont typeface="Wingdings" pitchFamily="2" charset="2"/>
              <a:buChar char="Ø"/>
            </a:pPr>
            <a:r>
              <a:rPr lang="en-GB" sz="2700" dirty="0" smtClean="0">
                <a:solidFill>
                  <a:srgbClr val="000000"/>
                </a:solidFill>
                <a:latin typeface="Arial"/>
              </a:rPr>
              <a:t>An </a:t>
            </a:r>
            <a:r>
              <a:rPr lang="en-GB" sz="2700" smtClean="0">
                <a:solidFill>
                  <a:srgbClr val="000000"/>
                </a:solidFill>
                <a:latin typeface="Arial"/>
              </a:rPr>
              <a:t>understanding of risk </a:t>
            </a:r>
            <a:r>
              <a:rPr lang="en-GB" sz="2700" dirty="0">
                <a:solidFill>
                  <a:srgbClr val="000000"/>
                </a:solidFill>
                <a:latin typeface="Arial"/>
              </a:rPr>
              <a:t>levels</a:t>
            </a:r>
          </a:p>
          <a:p>
            <a:pPr marL="912514" lvl="1" indent="-391077">
              <a:buClr>
                <a:srgbClr val="000000"/>
              </a:buClr>
              <a:buFont typeface="Wingdings" pitchFamily="2" charset="2"/>
              <a:buChar char="Ø"/>
            </a:pPr>
            <a:r>
              <a:rPr lang="en-GB" sz="2700" dirty="0">
                <a:solidFill>
                  <a:srgbClr val="000000"/>
                </a:solidFill>
                <a:latin typeface="Arial"/>
              </a:rPr>
              <a:t>Knowing where they sit on the risk scale</a:t>
            </a:r>
          </a:p>
          <a:p>
            <a:pPr marL="912514" lvl="1" indent="-391077">
              <a:buClr>
                <a:srgbClr val="000000"/>
              </a:buClr>
              <a:buFont typeface="Wingdings" pitchFamily="2" charset="2"/>
              <a:buChar char="Ø"/>
            </a:pPr>
            <a:r>
              <a:rPr lang="en-GB" sz="2700" b="1" dirty="0">
                <a:solidFill>
                  <a:srgbClr val="000000"/>
                </a:solidFill>
                <a:latin typeface="Arial"/>
              </a:rPr>
              <a:t>Benefits of cutting down</a:t>
            </a:r>
          </a:p>
          <a:p>
            <a:pPr marL="912514" lvl="1" indent="-391077">
              <a:buClr>
                <a:srgbClr val="000000"/>
              </a:buClr>
              <a:buFont typeface="Wingdings" pitchFamily="2" charset="2"/>
              <a:buChar char="Ø"/>
            </a:pPr>
            <a:r>
              <a:rPr lang="en-GB" sz="2700" b="1" dirty="0">
                <a:solidFill>
                  <a:srgbClr val="000000"/>
                </a:solidFill>
                <a:latin typeface="Arial"/>
              </a:rPr>
              <a:t>Tips for cutting down</a:t>
            </a: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Tree>
    <p:extLst>
      <p:ext uri="{BB962C8B-B14F-4D97-AF65-F5344CB8AC3E}">
        <p14:creationId xmlns:p14="http://schemas.microsoft.com/office/powerpoint/2010/main" val="1845171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070" y="525663"/>
            <a:ext cx="8360729" cy="714679"/>
          </a:xfrm>
        </p:spPr>
        <p:txBody>
          <a:bodyPr>
            <a:normAutofit fontScale="90000"/>
          </a:bodyPr>
          <a:lstStyle/>
          <a:p>
            <a:r>
              <a:rPr lang="en-GB" dirty="0"/>
              <a:t>Drinking “At Risk” </a:t>
            </a:r>
            <a:r>
              <a:rPr lang="en-GB" dirty="0" smtClean="0"/>
              <a:t>groups</a:t>
            </a:r>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5440" y="1214780"/>
            <a:ext cx="7856672" cy="521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3703" y="1638313"/>
            <a:ext cx="903840" cy="597749"/>
          </a:xfrm>
          <a:prstGeom prst="rect">
            <a:avLst/>
          </a:prstGeom>
          <a:solidFill>
            <a:schemeClr val="accent5">
              <a:lumMod val="60000"/>
              <a:lumOff val="40000"/>
            </a:schemeClr>
          </a:solidFill>
        </p:spPr>
        <p:txBody>
          <a:bodyPr wrap="square" lIns="104287" tIns="52144" rIns="104287" bIns="52144" rtlCol="0">
            <a:spAutoFit/>
          </a:bodyPr>
          <a:lstStyle/>
          <a:p>
            <a:pPr algn="ctr" fontAlgn="base">
              <a:spcBef>
                <a:spcPct val="0"/>
              </a:spcBef>
              <a:spcAft>
                <a:spcPct val="0"/>
              </a:spcAft>
            </a:pPr>
            <a:r>
              <a:rPr lang="en-GB" sz="1600" b="1" dirty="0">
                <a:solidFill>
                  <a:srgbClr val="C00000"/>
                </a:solidFill>
                <a:ea typeface="ヒラギノ角ゴ Pro W3" pitchFamily="84" charset="-128"/>
              </a:rPr>
              <a:t>7.1m</a:t>
            </a:r>
          </a:p>
          <a:p>
            <a:pPr algn="ctr" fontAlgn="base">
              <a:spcBef>
                <a:spcPct val="0"/>
              </a:spcBef>
              <a:spcAft>
                <a:spcPct val="0"/>
              </a:spcAft>
            </a:pPr>
            <a:r>
              <a:rPr lang="en-GB" sz="1600" b="1" dirty="0">
                <a:solidFill>
                  <a:srgbClr val="C00000"/>
                </a:solidFill>
                <a:ea typeface="ヒラギノ角ゴ Pro W3" pitchFamily="84" charset="-128"/>
              </a:rPr>
              <a:t>17%</a:t>
            </a:r>
          </a:p>
        </p:txBody>
      </p:sp>
      <p:sp>
        <p:nvSpPr>
          <p:cNvPr id="14" name="TextBox 13"/>
          <p:cNvSpPr txBox="1"/>
          <p:nvPr/>
        </p:nvSpPr>
        <p:spPr>
          <a:xfrm>
            <a:off x="6522725" y="3061345"/>
            <a:ext cx="903840" cy="597749"/>
          </a:xfrm>
          <a:prstGeom prst="rect">
            <a:avLst/>
          </a:prstGeom>
          <a:solidFill>
            <a:schemeClr val="accent5">
              <a:lumMod val="60000"/>
              <a:lumOff val="40000"/>
            </a:schemeClr>
          </a:solidFill>
        </p:spPr>
        <p:txBody>
          <a:bodyPr wrap="square" lIns="104287" tIns="52144" rIns="104287" bIns="52144" rtlCol="0">
            <a:spAutoFit/>
          </a:bodyPr>
          <a:lstStyle/>
          <a:p>
            <a:pPr algn="ctr" fontAlgn="base">
              <a:spcBef>
                <a:spcPct val="0"/>
              </a:spcBef>
              <a:spcAft>
                <a:spcPct val="0"/>
              </a:spcAft>
            </a:pPr>
            <a:r>
              <a:rPr lang="en-GB" sz="1600" b="1" dirty="0">
                <a:solidFill>
                  <a:srgbClr val="C00000"/>
                </a:solidFill>
                <a:ea typeface="ヒラギノ角ゴ Pro W3" pitchFamily="84" charset="-128"/>
              </a:rPr>
              <a:t>7.3m</a:t>
            </a:r>
          </a:p>
          <a:p>
            <a:pPr algn="ctr" fontAlgn="base">
              <a:spcBef>
                <a:spcPct val="0"/>
              </a:spcBef>
              <a:spcAft>
                <a:spcPct val="0"/>
              </a:spcAft>
            </a:pPr>
            <a:r>
              <a:rPr lang="en-GB" sz="1600" b="1" dirty="0">
                <a:solidFill>
                  <a:srgbClr val="C00000"/>
                </a:solidFill>
                <a:ea typeface="ヒラギノ角ゴ Pro W3" pitchFamily="84" charset="-128"/>
              </a:rPr>
              <a:t>17%</a:t>
            </a:r>
          </a:p>
        </p:txBody>
      </p:sp>
      <p:sp>
        <p:nvSpPr>
          <p:cNvPr id="15" name="TextBox 14"/>
          <p:cNvSpPr txBox="1"/>
          <p:nvPr/>
        </p:nvSpPr>
        <p:spPr>
          <a:xfrm>
            <a:off x="6218053" y="4673683"/>
            <a:ext cx="903840" cy="597749"/>
          </a:xfrm>
          <a:prstGeom prst="rect">
            <a:avLst/>
          </a:prstGeom>
          <a:solidFill>
            <a:schemeClr val="accent5">
              <a:lumMod val="60000"/>
              <a:lumOff val="40000"/>
            </a:schemeClr>
          </a:solidFill>
        </p:spPr>
        <p:txBody>
          <a:bodyPr wrap="square" lIns="104287" tIns="52144" rIns="104287" bIns="52144" rtlCol="0">
            <a:spAutoFit/>
          </a:bodyPr>
          <a:lstStyle/>
          <a:p>
            <a:pPr algn="ctr" fontAlgn="base">
              <a:spcBef>
                <a:spcPct val="0"/>
              </a:spcBef>
              <a:spcAft>
                <a:spcPct val="0"/>
              </a:spcAft>
            </a:pPr>
            <a:r>
              <a:rPr lang="en-GB" sz="1600" b="1" dirty="0">
                <a:solidFill>
                  <a:srgbClr val="C00000"/>
                </a:solidFill>
                <a:ea typeface="ヒラギノ角ゴ Pro W3" pitchFamily="84" charset="-128"/>
              </a:rPr>
              <a:t>1.6m</a:t>
            </a:r>
          </a:p>
          <a:p>
            <a:pPr algn="ctr" fontAlgn="base">
              <a:spcBef>
                <a:spcPct val="0"/>
              </a:spcBef>
              <a:spcAft>
                <a:spcPct val="0"/>
              </a:spcAft>
            </a:pPr>
            <a:r>
              <a:rPr lang="en-GB" sz="1600" b="1" dirty="0">
                <a:solidFill>
                  <a:srgbClr val="C00000"/>
                </a:solidFill>
                <a:ea typeface="ヒラギノ角ゴ Pro W3" pitchFamily="84" charset="-128"/>
              </a:rPr>
              <a:t>4%</a:t>
            </a:r>
          </a:p>
        </p:txBody>
      </p:sp>
      <p:sp>
        <p:nvSpPr>
          <p:cNvPr id="16" name="TextBox 15"/>
          <p:cNvSpPr txBox="1"/>
          <p:nvPr/>
        </p:nvSpPr>
        <p:spPr>
          <a:xfrm>
            <a:off x="3408366" y="1575867"/>
            <a:ext cx="903840" cy="597749"/>
          </a:xfrm>
          <a:prstGeom prst="rect">
            <a:avLst/>
          </a:prstGeom>
          <a:solidFill>
            <a:schemeClr val="accent5">
              <a:lumMod val="60000"/>
              <a:lumOff val="40000"/>
            </a:schemeClr>
          </a:solidFill>
        </p:spPr>
        <p:txBody>
          <a:bodyPr wrap="square" lIns="104287" tIns="52144" rIns="104287" bIns="52144" rtlCol="0">
            <a:spAutoFit/>
          </a:bodyPr>
          <a:lstStyle/>
          <a:p>
            <a:pPr algn="ctr" fontAlgn="base">
              <a:spcBef>
                <a:spcPct val="0"/>
              </a:spcBef>
              <a:spcAft>
                <a:spcPct val="0"/>
              </a:spcAft>
            </a:pPr>
            <a:r>
              <a:rPr lang="en-GB" sz="1600" b="1" dirty="0">
                <a:solidFill>
                  <a:srgbClr val="C00000"/>
                </a:solidFill>
                <a:ea typeface="ヒラギノ角ゴ Pro W3" pitchFamily="84" charset="-128"/>
              </a:rPr>
              <a:t>25.2m</a:t>
            </a:r>
          </a:p>
          <a:p>
            <a:pPr algn="ctr" fontAlgn="base">
              <a:spcBef>
                <a:spcPct val="0"/>
              </a:spcBef>
              <a:spcAft>
                <a:spcPct val="0"/>
              </a:spcAft>
            </a:pPr>
            <a:r>
              <a:rPr lang="en-GB" sz="1600" b="1" dirty="0">
                <a:solidFill>
                  <a:srgbClr val="C00000"/>
                </a:solidFill>
                <a:ea typeface="ヒラギノ角ゴ Pro W3" pitchFamily="84" charset="-128"/>
              </a:rPr>
              <a:t>59%</a:t>
            </a:r>
          </a:p>
        </p:txBody>
      </p:sp>
      <p:sp>
        <p:nvSpPr>
          <p:cNvPr id="17" name="TextBox 16"/>
          <p:cNvSpPr txBox="1"/>
          <p:nvPr/>
        </p:nvSpPr>
        <p:spPr>
          <a:xfrm>
            <a:off x="7050373" y="1678329"/>
            <a:ext cx="903840" cy="597749"/>
          </a:xfrm>
          <a:prstGeom prst="rect">
            <a:avLst/>
          </a:prstGeom>
          <a:solidFill>
            <a:schemeClr val="accent5">
              <a:lumMod val="60000"/>
              <a:lumOff val="40000"/>
            </a:schemeClr>
          </a:solidFill>
        </p:spPr>
        <p:txBody>
          <a:bodyPr wrap="square" lIns="104287" tIns="52144" rIns="104287" bIns="52144" rtlCol="0">
            <a:spAutoFit/>
          </a:bodyPr>
          <a:lstStyle/>
          <a:p>
            <a:pPr algn="ctr" fontAlgn="base">
              <a:spcBef>
                <a:spcPct val="0"/>
              </a:spcBef>
              <a:spcAft>
                <a:spcPct val="0"/>
              </a:spcAft>
            </a:pPr>
            <a:r>
              <a:rPr lang="en-GB" sz="1600" b="1" dirty="0">
                <a:solidFill>
                  <a:srgbClr val="C00000"/>
                </a:solidFill>
                <a:ea typeface="ヒラギノ角ゴ Pro W3" pitchFamily="84" charset="-128"/>
              </a:rPr>
              <a:t>8.5m</a:t>
            </a:r>
          </a:p>
          <a:p>
            <a:pPr algn="ctr" fontAlgn="base">
              <a:spcBef>
                <a:spcPct val="0"/>
              </a:spcBef>
              <a:spcAft>
                <a:spcPct val="0"/>
              </a:spcAft>
            </a:pPr>
            <a:r>
              <a:rPr lang="en-GB" sz="1600" b="1" dirty="0">
                <a:solidFill>
                  <a:srgbClr val="C00000"/>
                </a:solidFill>
                <a:ea typeface="ヒラギノ角ゴ Pro W3" pitchFamily="84" charset="-128"/>
              </a:rPr>
              <a:t>20%</a:t>
            </a:r>
          </a:p>
        </p:txBody>
      </p:sp>
      <p:sp>
        <p:nvSpPr>
          <p:cNvPr id="19" name="TextBox 18"/>
          <p:cNvSpPr txBox="1"/>
          <p:nvPr/>
        </p:nvSpPr>
        <p:spPr>
          <a:xfrm>
            <a:off x="8374506" y="5606536"/>
            <a:ext cx="903840" cy="597749"/>
          </a:xfrm>
          <a:prstGeom prst="rect">
            <a:avLst/>
          </a:prstGeom>
          <a:solidFill>
            <a:schemeClr val="accent5">
              <a:lumMod val="60000"/>
              <a:lumOff val="40000"/>
            </a:schemeClr>
          </a:solidFill>
        </p:spPr>
        <p:txBody>
          <a:bodyPr wrap="square" lIns="104287" tIns="52144" rIns="104287" bIns="52144" rtlCol="0">
            <a:spAutoFit/>
          </a:bodyPr>
          <a:lstStyle/>
          <a:p>
            <a:pPr algn="ctr" fontAlgn="base">
              <a:spcBef>
                <a:spcPct val="0"/>
              </a:spcBef>
              <a:spcAft>
                <a:spcPct val="0"/>
              </a:spcAft>
            </a:pPr>
            <a:r>
              <a:rPr lang="en-GB" sz="1600" b="1" dirty="0">
                <a:solidFill>
                  <a:srgbClr val="C00000"/>
                </a:solidFill>
                <a:ea typeface="ヒラギノ角ゴ Pro W3" pitchFamily="84" charset="-128"/>
              </a:rPr>
              <a:t>1.9m</a:t>
            </a:r>
          </a:p>
          <a:p>
            <a:pPr algn="ctr" fontAlgn="base">
              <a:spcBef>
                <a:spcPct val="0"/>
              </a:spcBef>
              <a:spcAft>
                <a:spcPct val="0"/>
              </a:spcAft>
            </a:pPr>
            <a:r>
              <a:rPr lang="en-GB" sz="1600" b="1" dirty="0">
                <a:solidFill>
                  <a:srgbClr val="C00000"/>
                </a:solidFill>
                <a:ea typeface="ヒラギノ角ゴ Pro W3" pitchFamily="84" charset="-128"/>
              </a:rPr>
              <a:t>4%</a:t>
            </a:r>
          </a:p>
        </p:txBody>
      </p:sp>
      <p:sp>
        <p:nvSpPr>
          <p:cNvPr id="18" name="TextBox 17"/>
          <p:cNvSpPr txBox="1"/>
          <p:nvPr/>
        </p:nvSpPr>
        <p:spPr>
          <a:xfrm>
            <a:off x="1533703" y="6230971"/>
            <a:ext cx="7843064" cy="246221"/>
          </a:xfrm>
          <a:prstGeom prst="rect">
            <a:avLst/>
          </a:prstGeom>
          <a:solidFill>
            <a:schemeClr val="tx2">
              <a:lumMod val="60000"/>
              <a:lumOff val="40000"/>
            </a:schemeClr>
          </a:solidFill>
        </p:spPr>
        <p:txBody>
          <a:bodyPr wrap="square" rtlCol="0">
            <a:spAutoFit/>
          </a:bodyPr>
          <a:lstStyle/>
          <a:p>
            <a:pPr fontAlgn="base">
              <a:spcBef>
                <a:spcPct val="50000"/>
              </a:spcBef>
              <a:spcAft>
                <a:spcPct val="0"/>
              </a:spcAft>
            </a:pPr>
            <a:r>
              <a:rPr lang="en-GB" sz="1000" dirty="0">
                <a:solidFill>
                  <a:schemeClr val="bg1"/>
                </a:solidFill>
                <a:ea typeface="ＭＳ Ｐゴシック" pitchFamily="34" charset="-128"/>
              </a:rPr>
              <a:t>Source: Health Survey for England 2013 (ONS) &amp; Adult Psychiatric Morbidity Survey 2007</a:t>
            </a:r>
          </a:p>
        </p:txBody>
      </p:sp>
    </p:spTree>
    <p:extLst>
      <p:ext uri="{BB962C8B-B14F-4D97-AF65-F5344CB8AC3E}">
        <p14:creationId xmlns:p14="http://schemas.microsoft.com/office/powerpoint/2010/main" val="39034490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Advice</a:t>
            </a:r>
            <a:endParaRPr lang="en-GB" sz="4400" kern="0" dirty="0" smtClean="0">
              <a:solidFill>
                <a:srgbClr val="00B050"/>
              </a:solidFill>
              <a:latin typeface="+mj-lt"/>
              <a:ea typeface="+mj-ea"/>
              <a:cs typeface="+mj-cs"/>
            </a:endParaRPr>
          </a:p>
        </p:txBody>
      </p:sp>
      <p:grpSp>
        <p:nvGrpSpPr>
          <p:cNvPr id="2" name="Group 6"/>
          <p:cNvGrpSpPr/>
          <p:nvPr/>
        </p:nvGrpSpPr>
        <p:grpSpPr>
          <a:xfrm>
            <a:off x="557973" y="1138219"/>
            <a:ext cx="9715568" cy="5000660"/>
            <a:chOff x="557973" y="995343"/>
            <a:chExt cx="9628006" cy="4714908"/>
          </a:xfrm>
        </p:grpSpPr>
        <p:sp>
          <p:nvSpPr>
            <p:cNvPr id="5" name="Content Placeholder 2"/>
            <p:cNvSpPr txBox="1">
              <a:spLocks/>
            </p:cNvSpPr>
            <p:nvPr/>
          </p:nvSpPr>
          <p:spPr>
            <a:xfrm>
              <a:off x="557973" y="995343"/>
              <a:ext cx="3900488" cy="4714908"/>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solidFill>
                      <a:srgbClr val="3399FF"/>
                    </a:solidFill>
                  </a:ln>
                  <a:solidFill>
                    <a:srgbClr val="7030A0"/>
                  </a:solidFill>
                  <a:effectLst/>
                  <a:uLnTx/>
                  <a:uFillTx/>
                  <a:latin typeface="Calibri" pitchFamily="34" charset="0"/>
                  <a:ea typeface="+mn-ea"/>
                  <a:cs typeface="+mn-cs"/>
                </a:rPr>
                <a:t>Health Advice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Feel better in the mornings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More energy!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Improved skin</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Fitter, faster</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Weight control</a:t>
              </a:r>
            </a:p>
          </p:txBody>
        </p:sp>
        <p:pic>
          <p:nvPicPr>
            <p:cNvPr id="6" name="Picture 5"/>
            <p:cNvPicPr>
              <a:picLocks noChangeAspect="1" noChangeArrowheads="1"/>
            </p:cNvPicPr>
            <p:nvPr/>
          </p:nvPicPr>
          <p:blipFill>
            <a:blip r:embed="rId3" cstate="print"/>
            <a:srcRect/>
            <a:stretch>
              <a:fillRect/>
            </a:stretch>
          </p:blipFill>
          <p:spPr bwMode="auto">
            <a:xfrm>
              <a:off x="4558501" y="1423971"/>
              <a:ext cx="5627478" cy="4208465"/>
            </a:xfrm>
            <a:prstGeom prst="rect">
              <a:avLst/>
            </a:prstGeom>
            <a:noFill/>
            <a:ln w="9525">
              <a:solidFill>
                <a:srgbClr val="3399FF"/>
              </a:solidFill>
              <a:miter lim="800000"/>
              <a:headEnd/>
              <a:tailEnd/>
            </a:ln>
          </p:spPr>
        </p:pic>
      </p:grpSp>
      <p:pic>
        <p:nvPicPr>
          <p:cNvPr id="29697" name="Picture 1" descr="C:\Users\Ca123833\AppData\Local\Microsoft\Windows\Temporary Internet Files\Content.IE5\9W19SX9W\MP900422130[1].jpg"/>
          <p:cNvPicPr>
            <a:picLocks noChangeAspect="1" noChangeArrowheads="1"/>
          </p:cNvPicPr>
          <p:nvPr/>
        </p:nvPicPr>
        <p:blipFill>
          <a:blip r:embed="rId4" cstate="print"/>
          <a:srcRect/>
          <a:stretch>
            <a:fillRect/>
          </a:stretch>
        </p:blipFill>
        <p:spPr bwMode="auto">
          <a:xfrm>
            <a:off x="8008615" y="0"/>
            <a:ext cx="2319983" cy="1621185"/>
          </a:xfrm>
          <a:prstGeom prst="rect">
            <a:avLst/>
          </a:prstGeom>
          <a:noFill/>
        </p:spPr>
      </p:pic>
      <p:pic>
        <p:nvPicPr>
          <p:cNvPr id="1028" name="Picture 4" descr="C:\Users\Ca123833\AppData\Local\Microsoft\Windows\Temporary Internet Files\Content.IE5\H82YGRV5\MP900227521[1].jpg"/>
          <p:cNvPicPr>
            <a:picLocks noChangeAspect="1" noChangeArrowheads="1"/>
          </p:cNvPicPr>
          <p:nvPr/>
        </p:nvPicPr>
        <p:blipFill>
          <a:blip r:embed="rId5" cstate="print"/>
          <a:srcRect/>
          <a:stretch>
            <a:fillRect/>
          </a:stretch>
        </p:blipFill>
        <p:spPr bwMode="auto">
          <a:xfrm>
            <a:off x="303759" y="5725641"/>
            <a:ext cx="2382220" cy="1584176"/>
          </a:xfrm>
          <a:prstGeom prst="rect">
            <a:avLst/>
          </a:prstGeom>
          <a:noFill/>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afpp.org.uk/_uploads/imgpool/Benefits.jpg"/>
          <p:cNvPicPr>
            <a:picLocks noChangeAspect="1" noChangeArrowheads="1"/>
          </p:cNvPicPr>
          <p:nvPr/>
        </p:nvPicPr>
        <p:blipFill>
          <a:blip r:embed="rId3" cstate="print"/>
          <a:srcRect/>
          <a:stretch>
            <a:fillRect/>
          </a:stretch>
        </p:blipFill>
        <p:spPr bwMode="auto">
          <a:xfrm>
            <a:off x="6844517" y="3495673"/>
            <a:ext cx="2912536" cy="2904143"/>
          </a:xfrm>
          <a:prstGeom prst="rect">
            <a:avLst/>
          </a:prstGeom>
          <a:noFill/>
        </p:spPr>
      </p:pic>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Benefits</a:t>
            </a:r>
            <a:endParaRPr lang="en-GB" sz="4400" kern="0" dirty="0" smtClean="0">
              <a:solidFill>
                <a:srgbClr val="00B050"/>
              </a:solidFill>
              <a:latin typeface="+mj-lt"/>
              <a:ea typeface="+mj-ea"/>
              <a:cs typeface="+mj-cs"/>
            </a:endParaRPr>
          </a:p>
        </p:txBody>
      </p:sp>
      <p:sp>
        <p:nvSpPr>
          <p:cNvPr id="6" name="Content Placeholder 2"/>
          <p:cNvSpPr txBox="1">
            <a:spLocks/>
          </p:cNvSpPr>
          <p:nvPr/>
        </p:nvSpPr>
        <p:spPr>
          <a:xfrm>
            <a:off x="557973" y="1138219"/>
            <a:ext cx="9644130" cy="5000660"/>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Psychological, Social and </a:t>
            </a:r>
            <a:r>
              <a:rPr lang="en-GB" sz="4000" kern="0" noProof="0" dirty="0" smtClean="0">
                <a:solidFill>
                  <a:srgbClr val="7030A0"/>
                </a:solidFill>
                <a:latin typeface="Calibri" pitchFamily="34" charset="0"/>
                <a:ea typeface="+mn-ea"/>
                <a:cs typeface="+mn-cs"/>
              </a:rPr>
              <a:t>F</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inancial</a:t>
            </a:r>
            <a:r>
              <a:rPr lang="en-GB" sz="4000" kern="0" dirty="0" smtClean="0">
                <a:solidFill>
                  <a:srgbClr val="7030A0"/>
                </a:solidFill>
                <a:latin typeface="Calibri" pitchFamily="34" charset="0"/>
                <a:ea typeface="+mn-ea"/>
                <a:cs typeface="+mn-cs"/>
              </a:rPr>
              <a:t> </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Benefits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Lower risk of accident or injury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Less chance of getting into fights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Developing better relationships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Improved Self esteem</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time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money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Seen in a different light at work</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http://www.sxc.hu/pic/m/b/br/brokenarts/252413_note_pad.jpg"/>
          <p:cNvPicPr>
            <a:picLocks noChangeAspect="1" noChangeArrowheads="1"/>
          </p:cNvPicPr>
          <p:nvPr/>
        </p:nvPicPr>
        <p:blipFill>
          <a:blip r:embed="rId3" cstate="print"/>
          <a:srcRect/>
          <a:stretch>
            <a:fillRect/>
          </a:stretch>
        </p:blipFill>
        <p:spPr bwMode="auto">
          <a:xfrm>
            <a:off x="1629543" y="1066781"/>
            <a:ext cx="4947320" cy="5281836"/>
          </a:xfrm>
          <a:prstGeom prst="rect">
            <a:avLst/>
          </a:prstGeom>
          <a:noFill/>
        </p:spPr>
      </p:pic>
      <p:sp>
        <p:nvSpPr>
          <p:cNvPr id="4" name="Title 1"/>
          <p:cNvSpPr txBox="1">
            <a:spLocks/>
          </p:cNvSpPr>
          <p:nvPr/>
        </p:nvSpPr>
        <p:spPr>
          <a:xfrm>
            <a:off x="415097" y="209525"/>
            <a:ext cx="10273541"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8" name="Rectangle 7"/>
          <p:cNvSpPr/>
          <p:nvPr/>
        </p:nvSpPr>
        <p:spPr bwMode="auto">
          <a:xfrm>
            <a:off x="0" y="0"/>
            <a:ext cx="415097" cy="42383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9" name="Content Placeholder 2"/>
          <p:cNvSpPr txBox="1">
            <a:spLocks/>
          </p:cNvSpPr>
          <p:nvPr/>
        </p:nvSpPr>
        <p:spPr bwMode="auto">
          <a:xfrm>
            <a:off x="1843857" y="1852599"/>
            <a:ext cx="4643470" cy="4668838"/>
          </a:xfrm>
          <a:prstGeom prst="rect">
            <a:avLst/>
          </a:prstGeom>
          <a:noFill/>
          <a:ln w="9525">
            <a:noFill/>
            <a:miter lim="800000"/>
            <a:headEnd/>
            <a:tailEnd/>
          </a:ln>
        </p:spPr>
        <p:txBody>
          <a:bodyPr/>
          <a:lstStyle/>
          <a:p>
            <a:pPr marL="342900" indent="-342900" algn="ctr">
              <a:spcBef>
                <a:spcPct val="20000"/>
              </a:spcBef>
              <a:buFont typeface="Arial" pitchFamily="34" charset="0"/>
              <a:buNone/>
            </a:pPr>
            <a:r>
              <a:rPr lang="en-GB" sz="2800" b="1" dirty="0">
                <a:latin typeface="Calibri" pitchFamily="34" charset="0"/>
                <a:cs typeface="Arial" pitchFamily="34" charset="0"/>
              </a:rPr>
              <a:t>Simple and Straight </a:t>
            </a:r>
            <a:r>
              <a:rPr lang="en-GB" sz="2800" b="1" dirty="0" smtClean="0">
                <a:latin typeface="Calibri" pitchFamily="34" charset="0"/>
                <a:cs typeface="Arial" pitchFamily="34" charset="0"/>
              </a:rPr>
              <a:t>Away</a:t>
            </a:r>
          </a:p>
          <a:p>
            <a:pPr marL="342900" indent="-342900" algn="ctr">
              <a:spcBef>
                <a:spcPct val="20000"/>
              </a:spcBef>
              <a:buFont typeface="Arial" pitchFamily="34" charset="0"/>
              <a:buNone/>
            </a:pPr>
            <a:endParaRPr lang="en-GB" sz="2800" dirty="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“Have </a:t>
            </a:r>
            <a:r>
              <a:rPr lang="en-GB" sz="2800" i="1" dirty="0">
                <a:solidFill>
                  <a:srgbClr val="FF0000"/>
                </a:solidFill>
                <a:latin typeface="Calibri" pitchFamily="34" charset="0"/>
                <a:cs typeface="Arial" pitchFamily="34" charset="0"/>
              </a:rPr>
              <a:t>drink free </a:t>
            </a:r>
            <a:r>
              <a:rPr lang="en-GB" sz="2800" i="1" dirty="0">
                <a:latin typeface="Calibri" pitchFamily="34" charset="0"/>
                <a:cs typeface="Arial" pitchFamily="34" charset="0"/>
              </a:rPr>
              <a:t>days </a:t>
            </a:r>
            <a:endParaRPr lang="en-GB" sz="2800" i="1" dirty="0" smtClean="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every week”</a:t>
            </a:r>
          </a:p>
          <a:p>
            <a:pPr marL="342900" indent="-342900" algn="ctr">
              <a:spcBef>
                <a:spcPct val="20000"/>
              </a:spcBef>
              <a:buClr>
                <a:srgbClr val="7030A0"/>
              </a:buClr>
            </a:pPr>
            <a:endParaRPr lang="en-GB" sz="2800" i="1" dirty="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“Keep </a:t>
            </a:r>
            <a:r>
              <a:rPr lang="en-GB" sz="2800" i="1" dirty="0">
                <a:solidFill>
                  <a:srgbClr val="FF0000"/>
                </a:solidFill>
                <a:latin typeface="Calibri" pitchFamily="34" charset="0"/>
                <a:cs typeface="Arial" pitchFamily="34" charset="0"/>
              </a:rPr>
              <a:t>track</a:t>
            </a:r>
            <a:r>
              <a:rPr lang="en-GB" sz="2800" i="1" dirty="0">
                <a:latin typeface="Calibri" pitchFamily="34" charset="0"/>
                <a:cs typeface="Arial" pitchFamily="34" charset="0"/>
              </a:rPr>
              <a:t> of how much </a:t>
            </a:r>
            <a:endParaRPr lang="en-GB" sz="2800" i="1" dirty="0" smtClean="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you drink”</a:t>
            </a:r>
            <a:endParaRPr lang="en-GB" sz="2800" i="1" dirty="0">
              <a:latin typeface="Calibri" pitchFamily="34" charset="0"/>
              <a:cs typeface="Arial" pitchFamily="34" charset="0"/>
            </a:endParaRPr>
          </a:p>
          <a:p>
            <a:pPr marL="342900" indent="-342900" algn="ctr">
              <a:spcBef>
                <a:spcPct val="20000"/>
              </a:spcBef>
              <a:buFont typeface="Arial" pitchFamily="34" charset="0"/>
              <a:buNone/>
            </a:pPr>
            <a:endParaRPr lang="en-GB" sz="2800" dirty="0">
              <a:latin typeface="Calibri" pitchFamily="34" charset="0"/>
            </a:endParaRPr>
          </a:p>
        </p:txBody>
      </p:sp>
      <p:pic>
        <p:nvPicPr>
          <p:cNvPr id="47112" name="Picture 8" descr="http://www.patrolstore.com/media/catalog/product/cache/1/image/600x/9df78eab33525d08d6e5fb8d27136e95/t/a/tally-counter-scenic.jpg"/>
          <p:cNvPicPr>
            <a:picLocks noChangeAspect="1" noChangeArrowheads="1"/>
          </p:cNvPicPr>
          <p:nvPr/>
        </p:nvPicPr>
        <p:blipFill>
          <a:blip r:embed="rId4" cstate="print"/>
          <a:srcRect/>
          <a:stretch>
            <a:fillRect/>
          </a:stretch>
        </p:blipFill>
        <p:spPr bwMode="auto">
          <a:xfrm>
            <a:off x="6630203" y="3995739"/>
            <a:ext cx="2143140" cy="2143140"/>
          </a:xfrm>
          <a:prstGeom prst="rect">
            <a:avLst/>
          </a:prstGeom>
          <a:noFill/>
          <a:ln>
            <a:solidFill>
              <a:srgbClr val="3399FF"/>
            </a:solidFill>
          </a:ln>
        </p:spPr>
      </p:pic>
      <p:pic>
        <p:nvPicPr>
          <p:cNvPr id="47114" name="Picture 10" descr="http://krissacurran.files.wordpress.com/2012/01/pint-glass.jpg"/>
          <p:cNvPicPr>
            <a:picLocks noChangeAspect="1" noChangeArrowheads="1"/>
          </p:cNvPicPr>
          <p:nvPr/>
        </p:nvPicPr>
        <p:blipFill>
          <a:blip r:embed="rId5" cstate="print"/>
          <a:srcRect/>
          <a:stretch>
            <a:fillRect/>
          </a:stretch>
        </p:blipFill>
        <p:spPr bwMode="auto">
          <a:xfrm>
            <a:off x="6773079" y="1852599"/>
            <a:ext cx="1851795" cy="1851795"/>
          </a:xfrm>
          <a:prstGeom prst="rect">
            <a:avLst/>
          </a:prstGeom>
          <a:noFill/>
          <a:ln>
            <a:solidFill>
              <a:srgbClr val="3399FF"/>
            </a:solidFill>
          </a:ln>
        </p:spPr>
      </p:pic>
      <p:sp>
        <p:nvSpPr>
          <p:cNvPr id="10" name="Bent-Up Arrow 9"/>
          <p:cNvSpPr/>
          <p:nvPr/>
        </p:nvSpPr>
        <p:spPr bwMode="auto">
          <a:xfrm rot="5400000">
            <a:off x="1308072" y="-826326"/>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343" y="2689225"/>
            <a:ext cx="4572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271" y="973113"/>
            <a:ext cx="5544616" cy="121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4598" y="2189038"/>
            <a:ext cx="4896544" cy="4524315"/>
          </a:xfrm>
          <a:prstGeom prst="rect">
            <a:avLst/>
          </a:prstGeom>
        </p:spPr>
        <p:txBody>
          <a:bodyPr wrap="square">
            <a:spAutoFit/>
          </a:bodyPr>
          <a:lstStyle/>
          <a:p>
            <a:r>
              <a:rPr lang="en-GB" b="1" dirty="0" smtClean="0"/>
              <a:t>It </a:t>
            </a:r>
            <a:r>
              <a:rPr lang="en-GB" b="1" dirty="0"/>
              <a:t>may seem like you don't drink much, but a drink or two most evenings can do harm to your body. From making you gain weight to increasing your risk of cancer, alcohol can have serious effects on your body.</a:t>
            </a:r>
          </a:p>
          <a:p>
            <a:endParaRPr lang="en-GB" b="1" dirty="0"/>
          </a:p>
          <a:p>
            <a:r>
              <a:rPr lang="en-GB" b="1" dirty="0"/>
              <a:t>The more you drink, and the more often, the greater the risk to your health.</a:t>
            </a:r>
          </a:p>
          <a:p>
            <a:endParaRPr lang="en-GB"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855" y="428341"/>
            <a:ext cx="2232248" cy="17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4402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0782" y="253033"/>
            <a:ext cx="10487856" cy="857256"/>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dirty="0" smtClean="0">
                <a:solidFill>
                  <a:srgbClr val="423F74"/>
                </a:solidFill>
                <a:latin typeface="+mj-lt"/>
                <a:ea typeface="+mj-ea"/>
                <a:cs typeface="+mj-cs"/>
              </a:rPr>
              <a:t>One Drink, One Click App</a:t>
            </a:r>
          </a:p>
        </p:txBody>
      </p:sp>
      <p:pic>
        <p:nvPicPr>
          <p:cNvPr id="3074" name="Picture 2"/>
          <p:cNvPicPr>
            <a:picLocks noChangeAspect="1" noChangeArrowheads="1"/>
          </p:cNvPicPr>
          <p:nvPr/>
        </p:nvPicPr>
        <p:blipFill>
          <a:blip r:embed="rId2" cstate="print"/>
          <a:srcRect/>
          <a:stretch>
            <a:fillRect/>
          </a:stretch>
        </p:blipFill>
        <p:spPr bwMode="auto">
          <a:xfrm>
            <a:off x="807815" y="2413273"/>
            <a:ext cx="2376264" cy="39711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1095847" y="1045121"/>
            <a:ext cx="8424936" cy="1815882"/>
          </a:xfrm>
          <a:prstGeom prst="rect">
            <a:avLst/>
          </a:prstGeom>
          <a:solidFill>
            <a:srgbClr val="0070C0"/>
          </a:solidFill>
        </p:spPr>
        <p:txBody>
          <a:bodyPr wrap="square" rtlCol="0">
            <a:spAutoFit/>
          </a:bodyPr>
          <a:lstStyle/>
          <a:p>
            <a:pPr algn="ctr"/>
            <a:r>
              <a:rPr lang="en-GB" sz="2800" b="1" dirty="0" smtClean="0">
                <a:solidFill>
                  <a:srgbClr val="FFC000"/>
                </a:solidFill>
              </a:rPr>
              <a:t>Launched February 2015</a:t>
            </a:r>
          </a:p>
          <a:p>
            <a:pPr algn="ctr"/>
            <a:r>
              <a:rPr lang="en-GB" sz="2800" b="1" dirty="0" smtClean="0">
                <a:solidFill>
                  <a:srgbClr val="FFC000"/>
                </a:solidFill>
              </a:rPr>
              <a:t>Available Free for an iOS i-Phone</a:t>
            </a:r>
          </a:p>
          <a:p>
            <a:pPr algn="ctr"/>
            <a:r>
              <a:rPr lang="en-GB" sz="2800" b="1" dirty="0" smtClean="0">
                <a:solidFill>
                  <a:srgbClr val="FFC000"/>
                </a:solidFill>
              </a:rPr>
              <a:t>Available from Apple- ‘One Drink- One Click’</a:t>
            </a:r>
          </a:p>
          <a:p>
            <a:pPr algn="ctr"/>
            <a:endParaRPr lang="en-GB" sz="2800" b="1" dirty="0">
              <a:solidFill>
                <a:srgbClr val="FFC000"/>
              </a:solidFill>
            </a:endParaRPr>
          </a:p>
        </p:txBody>
      </p:sp>
      <p:pic>
        <p:nvPicPr>
          <p:cNvPr id="3075" name="Picture 3"/>
          <p:cNvPicPr>
            <a:picLocks noChangeAspect="1" noChangeArrowheads="1"/>
          </p:cNvPicPr>
          <p:nvPr/>
        </p:nvPicPr>
        <p:blipFill>
          <a:blip r:embed="rId3" cstate="print"/>
          <a:srcRect/>
          <a:stretch>
            <a:fillRect/>
          </a:stretch>
        </p:blipFill>
        <p:spPr bwMode="auto">
          <a:xfrm>
            <a:off x="4084179" y="2413273"/>
            <a:ext cx="2520280" cy="40324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6" name="Picture 4"/>
          <p:cNvPicPr>
            <a:picLocks noChangeAspect="1" noChangeArrowheads="1"/>
          </p:cNvPicPr>
          <p:nvPr/>
        </p:nvPicPr>
        <p:blipFill>
          <a:blip r:embed="rId4" cstate="print"/>
          <a:srcRect/>
          <a:stretch>
            <a:fillRect/>
          </a:stretch>
        </p:blipFill>
        <p:spPr bwMode="auto">
          <a:xfrm>
            <a:off x="7504559" y="2413273"/>
            <a:ext cx="2520280" cy="41044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7" name="Picture 5"/>
          <p:cNvPicPr>
            <a:picLocks noChangeAspect="1" noChangeArrowheads="1"/>
          </p:cNvPicPr>
          <p:nvPr/>
        </p:nvPicPr>
        <p:blipFill>
          <a:blip r:embed="rId5" cstate="print"/>
          <a:srcRect/>
          <a:stretch>
            <a:fillRect/>
          </a:stretch>
        </p:blipFill>
        <p:spPr bwMode="auto">
          <a:xfrm>
            <a:off x="3544119" y="6513512"/>
            <a:ext cx="3443288" cy="1049338"/>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847" y="109017"/>
            <a:ext cx="8743478" cy="1219200"/>
          </a:xfrm>
        </p:spPr>
        <p:txBody>
          <a:bodyPr/>
          <a:lstStyle/>
          <a:p>
            <a:r>
              <a:rPr lang="en-GB" dirty="0" err="1" smtClean="0"/>
              <a:t>Drinkaware</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9863" y="1189137"/>
            <a:ext cx="8094861" cy="505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47" y="1045121"/>
            <a:ext cx="8677250" cy="542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6693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986601" y="1209657"/>
            <a:ext cx="4143404" cy="4668839"/>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r>
              <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“Swap your usual for...</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smaller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lower strength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soft drink </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later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meal time only drink”</a:t>
            </a:r>
          </a:p>
        </p:txBody>
      </p:sp>
      <p:sp>
        <p:nvSpPr>
          <p:cNvPr id="6" name="Content Placeholder 2"/>
          <p:cNvSpPr txBox="1">
            <a:spLocks/>
          </p:cNvSpPr>
          <p:nvPr/>
        </p:nvSpPr>
        <p:spPr bwMode="auto">
          <a:xfrm>
            <a:off x="5272881" y="1138219"/>
            <a:ext cx="4272781" cy="4740277"/>
          </a:xfrm>
          <a:prstGeom prst="rect">
            <a:avLst/>
          </a:prstGeom>
          <a:noFill/>
          <a:ln w="9525">
            <a:solidFill>
              <a:srgbClr val="3399FF"/>
            </a:solidFill>
            <a:miter lim="800000"/>
            <a:headEnd/>
            <a:tailEnd/>
          </a:ln>
        </p:spPr>
        <p:txBody>
          <a:bodyPr/>
          <a:lstStyle/>
          <a:p>
            <a:pPr marL="342900" indent="-342900" algn="ctr">
              <a:spcBef>
                <a:spcPct val="20000"/>
              </a:spcBef>
              <a:buClr>
                <a:srgbClr val="7030A0"/>
              </a:buClr>
              <a:buFont typeface="Arial" pitchFamily="34" charset="0"/>
              <a:buNone/>
            </a:pPr>
            <a:r>
              <a:rPr lang="en-GB" sz="3200" dirty="0" smtClean="0">
                <a:solidFill>
                  <a:srgbClr val="7030A0"/>
                </a:solidFill>
                <a:latin typeface="Calibri" pitchFamily="34" charset="0"/>
                <a:cs typeface="Arial" pitchFamily="34" charset="0"/>
              </a:rPr>
              <a:t>“Drink </a:t>
            </a:r>
            <a:r>
              <a:rPr lang="en-GB" sz="3200" dirty="0">
                <a:solidFill>
                  <a:srgbClr val="7030A0"/>
                </a:solidFill>
                <a:latin typeface="Calibri" pitchFamily="34" charset="0"/>
                <a:cs typeface="Arial" pitchFamily="34" charset="0"/>
              </a:rPr>
              <a:t>to relax? Try...</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Exercise</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Pamper time</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Music, movies, books</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Use the money saved to do something </a:t>
            </a:r>
            <a:r>
              <a:rPr lang="en-GB" sz="3200" dirty="0" smtClean="0">
                <a:latin typeface="Calibri" pitchFamily="34" charset="0"/>
                <a:cs typeface="Arial" pitchFamily="34" charset="0"/>
              </a:rPr>
              <a:t>new”</a:t>
            </a:r>
            <a:endParaRPr lang="en-GB" sz="3200" dirty="0">
              <a:latin typeface="Calibri" pitchFamily="34" charset="0"/>
              <a:cs typeface="Arial" pitchFamily="34" charset="0"/>
            </a:endParaRPr>
          </a:p>
        </p:txBody>
      </p:sp>
      <p:sp>
        <p:nvSpPr>
          <p:cNvPr id="7" name="Bent-Up Arrow 6"/>
          <p:cNvSpPr/>
          <p:nvPr/>
        </p:nvSpPr>
        <p:spPr bwMode="auto">
          <a:xfrm rot="5400000">
            <a:off x="1308072" y="-826326"/>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pic>
        <p:nvPicPr>
          <p:cNvPr id="51202" name="Picture 2" descr="http://chamonixvue.files.wordpress.com/2012/02/orgchange.jpg"/>
          <p:cNvPicPr>
            <a:picLocks noChangeAspect="1" noChangeArrowheads="1"/>
          </p:cNvPicPr>
          <p:nvPr/>
        </p:nvPicPr>
        <p:blipFill>
          <a:blip r:embed="rId3" cstate="print"/>
          <a:srcRect/>
          <a:stretch>
            <a:fillRect/>
          </a:stretch>
        </p:blipFill>
        <p:spPr bwMode="auto">
          <a:xfrm>
            <a:off x="8130401" y="4710119"/>
            <a:ext cx="2357454" cy="1768091"/>
          </a:xfrm>
          <a:prstGeom prst="rect">
            <a:avLst/>
          </a:prstGeom>
          <a:noFill/>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92390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843725" y="923905"/>
            <a:ext cx="8658228" cy="4929222"/>
          </a:xfrm>
          <a:prstGeom prst="rect">
            <a:avLst/>
          </a:prstGeom>
          <a:ln>
            <a:solidFill>
              <a:srgbClr val="3399FF"/>
            </a:solidFill>
          </a:ln>
        </p:spPr>
        <p:txBody>
          <a:bodyPr rtlCol="0">
            <a:normAutofit fontScale="92500" lnSpcReduction="20000"/>
          </a:bodyPr>
          <a:lstStyle/>
          <a:p>
            <a:pPr marL="390525" marR="0" lvl="0" indent="-390525" defTabSz="1042988" rtl="0" eaLnBrk="1" fontAlgn="auto" latinLnBrk="0" hangingPunct="1">
              <a:lnSpc>
                <a:spcPct val="100000"/>
              </a:lnSpc>
              <a:spcBef>
                <a:spcPct val="20000"/>
              </a:spcBef>
              <a:spcAft>
                <a:spcPts val="0"/>
              </a:spcAft>
              <a:buClrTx/>
              <a:buSzTx/>
              <a:buFont typeface="Arial" pitchFamily="34" charset="0"/>
              <a:buNone/>
              <a:tabLst/>
              <a:defRPr/>
            </a:pPr>
            <a:r>
              <a:rPr kumimoji="0" lang="en-GB" sz="35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Tips for a Night Out</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Make a plan – set yourself pre-night out limits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Set a budget – only take a set amount of cash out with you</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Start later – but don’t start at home</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Take your time – don’t get in rounds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Sit one out – have a soft drink when its your round</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Stay hydrated – have a few glasses</a:t>
            </a:r>
            <a:r>
              <a:rPr kumimoji="0" lang="en-GB" sz="35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a:t>
            </a:r>
            <a:r>
              <a:rPr kumimoji="0" lang="en-GB" sz="3500" b="0" i="0" u="none" strike="noStrike" kern="0" cap="none" spc="0" normalizeH="0" noProof="0" smtClean="0">
                <a:ln>
                  <a:noFill/>
                </a:ln>
                <a:solidFill>
                  <a:schemeClr val="tx1"/>
                </a:solidFill>
                <a:effectLst/>
                <a:uLnTx/>
                <a:uFillTx/>
                <a:latin typeface="Calibri" pitchFamily="34" charset="0"/>
                <a:ea typeface="+mn-ea"/>
                <a:cs typeface="Arial" pitchFamily="34" charset="0"/>
              </a:rPr>
              <a:t>of water</a:t>
            </a:r>
            <a:r>
              <a:rPr kumimoji="0" lang="en-GB" sz="3500" b="0" i="0" u="none" strike="noStrike" kern="0" cap="none" spc="0" normalizeH="0" baseline="0" noProof="0" smtClean="0">
                <a:ln>
                  <a:noFill/>
                </a:ln>
                <a:solidFill>
                  <a:schemeClr val="tx1"/>
                </a:solidFill>
                <a:effectLst/>
                <a:uLnTx/>
                <a:uFillTx/>
                <a:latin typeface="Calibri" pitchFamily="34" charset="0"/>
                <a:ea typeface="+mn-ea"/>
                <a:cs typeface="Arial" pitchFamily="34" charset="0"/>
              </a:rPr>
              <a:t> </a:t>
            </a: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through the night</a:t>
            </a:r>
          </a:p>
          <a:p>
            <a:pPr marL="390525" marR="0" lvl="0" indent="-390525" defTabSz="1042988" rtl="0" eaLnBrk="1" fontAlgn="auto" latinLnBrk="0" hangingPunct="1">
              <a:lnSpc>
                <a:spcPct val="100000"/>
              </a:lnSpc>
              <a:spcBef>
                <a:spcPct val="20000"/>
              </a:spcBef>
              <a:spcAft>
                <a:spcPts val="0"/>
              </a:spcAft>
              <a:buClrTx/>
              <a:buSzTx/>
              <a:buFontTx/>
              <a:buChar char="•"/>
              <a:tabLst/>
              <a:defRPr/>
            </a:pPr>
            <a:endParaRPr kumimoji="0" lang="en-GB" sz="36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52226" name="Picture 2" descr="http://merrymakingevents.files.wordpress.com/2010/09/silhouette20dancing20people.jpg"/>
          <p:cNvPicPr>
            <a:picLocks noChangeAspect="1" noChangeArrowheads="1"/>
          </p:cNvPicPr>
          <p:nvPr/>
        </p:nvPicPr>
        <p:blipFill>
          <a:blip r:embed="rId3" cstate="print"/>
          <a:srcRect/>
          <a:stretch>
            <a:fillRect/>
          </a:stretch>
        </p:blipFill>
        <p:spPr bwMode="auto">
          <a:xfrm>
            <a:off x="5426995" y="5067309"/>
            <a:ext cx="2483500" cy="1347753"/>
          </a:xfrm>
          <a:prstGeom prst="rect">
            <a:avLst/>
          </a:prstGeom>
          <a:noFill/>
        </p:spPr>
      </p:pic>
      <p:sp>
        <p:nvSpPr>
          <p:cNvPr id="6" name="Bent-Up Arrow 5"/>
          <p:cNvSpPr/>
          <p:nvPr/>
        </p:nvSpPr>
        <p:spPr bwMode="auto">
          <a:xfrm rot="5400000">
            <a:off x="1308072" y="-897764"/>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solidFill>
                  <a:schemeClr val="bg1">
                    <a:lumMod val="50000"/>
                  </a:schemeClr>
                </a:solidFill>
              </a:rPr>
              <a:t>Why Alcohol?  What are the issues?</a:t>
            </a:r>
            <a:endParaRPr lang="en-GB" dirty="0">
              <a:solidFill>
                <a:schemeClr val="bg1">
                  <a:lumMod val="50000"/>
                </a:schemeClr>
              </a:solidFill>
            </a:endParaRPr>
          </a:p>
          <a:p>
            <a:pPr marL="521437" indent="-521437">
              <a:buFont typeface="Arial" pitchFamily="34" charset="0"/>
              <a:buChar char="•"/>
            </a:pPr>
            <a:r>
              <a:rPr lang="en-GB" dirty="0">
                <a:solidFill>
                  <a:schemeClr val="bg1">
                    <a:lumMod val="50000"/>
                  </a:schemeClr>
                </a:solidFill>
              </a:rPr>
              <a:t>What can </a:t>
            </a:r>
            <a:r>
              <a:rPr lang="en-GB" dirty="0" smtClean="0">
                <a:solidFill>
                  <a:schemeClr val="bg1">
                    <a:lumMod val="50000"/>
                  </a:schemeClr>
                </a:solidFill>
              </a:rPr>
              <a:t>you </a:t>
            </a:r>
            <a:r>
              <a:rPr lang="en-GB" dirty="0">
                <a:solidFill>
                  <a:schemeClr val="bg1">
                    <a:lumMod val="50000"/>
                  </a:schemeClr>
                </a:solidFill>
              </a:rPr>
              <a:t>do about it?</a:t>
            </a:r>
          </a:p>
          <a:p>
            <a:pPr marL="521437" indent="-521437">
              <a:buFont typeface="Arial" pitchFamily="34" charset="0"/>
              <a:buChar char="•"/>
            </a:pPr>
            <a:r>
              <a:rPr lang="en-GB" dirty="0">
                <a:solidFill>
                  <a:schemeClr val="bg1">
                    <a:lumMod val="50000"/>
                  </a:schemeClr>
                </a:solidFill>
              </a:rPr>
              <a:t>How do you do it?</a:t>
            </a:r>
          </a:p>
          <a:p>
            <a:pPr marL="521437" indent="-521437">
              <a:buFont typeface="Arial" pitchFamily="34" charset="0"/>
              <a:buChar char="•"/>
            </a:pPr>
            <a:r>
              <a:rPr lang="en-GB" b="1" dirty="0"/>
              <a:t>What are the barriers?</a:t>
            </a:r>
          </a:p>
          <a:p>
            <a:pPr marL="521437" indent="-521437">
              <a:buFont typeface="Arial" pitchFamily="34" charset="0"/>
              <a:buChar char="•"/>
            </a:pPr>
            <a:r>
              <a:rPr lang="en-GB" dirty="0">
                <a:solidFill>
                  <a:schemeClr val="bg1">
                    <a:lumMod val="50000"/>
                  </a:schemeClr>
                </a:solidFill>
              </a:rPr>
              <a:t>Discussion</a:t>
            </a: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12067229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barriers exist to delivery?</a:t>
            </a:r>
            <a:endParaRPr lang="en-GB" dirty="0"/>
          </a:p>
        </p:txBody>
      </p:sp>
      <p:sp>
        <p:nvSpPr>
          <p:cNvPr id="3" name="Content Placeholder 2"/>
          <p:cNvSpPr>
            <a:spLocks noGrp="1"/>
          </p:cNvSpPr>
          <p:nvPr>
            <p:ph idx="1"/>
          </p:nvPr>
        </p:nvSpPr>
        <p:spPr/>
        <p:txBody>
          <a:bodyPr/>
          <a:lstStyle/>
          <a:p>
            <a:r>
              <a:rPr lang="en-GB" dirty="0" smtClean="0"/>
              <a:t>And what facilitators exist?</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7775" y="325041"/>
            <a:ext cx="8580179" cy="648072"/>
          </a:xfrm>
        </p:spPr>
        <p:txBody>
          <a:bodyPr/>
          <a:lstStyle/>
          <a:p>
            <a:r>
              <a:rPr lang="en-GB" dirty="0" smtClean="0"/>
              <a:t>Where do you sit?</a:t>
            </a:r>
            <a:endParaRPr lang="en-GB" dirty="0"/>
          </a:p>
        </p:txBody>
      </p:sp>
      <p:pic>
        <p:nvPicPr>
          <p:cNvPr id="2108" name="Picture 6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9903" y="1045121"/>
            <a:ext cx="7560840" cy="530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863" y="541065"/>
            <a:ext cx="9154767" cy="540460"/>
          </a:xfrm>
        </p:spPr>
        <p:txBody>
          <a:bodyPr/>
          <a:lstStyle/>
          <a:p>
            <a:r>
              <a:rPr lang="en-GB" dirty="0" smtClean="0"/>
              <a:t>Challenges – grouped into</a:t>
            </a:r>
            <a:endParaRPr lang="en-GB" dirty="0"/>
          </a:p>
        </p:txBody>
      </p:sp>
      <p:sp>
        <p:nvSpPr>
          <p:cNvPr id="3" name="Content Placeholder 2"/>
          <p:cNvSpPr>
            <a:spLocks noGrp="1"/>
          </p:cNvSpPr>
          <p:nvPr>
            <p:ph idx="1"/>
          </p:nvPr>
        </p:nvSpPr>
        <p:spPr>
          <a:xfrm>
            <a:off x="663799" y="1261145"/>
            <a:ext cx="9384119" cy="4482191"/>
          </a:xfrm>
        </p:spPr>
        <p:txBody>
          <a:bodyPr/>
          <a:lstStyle/>
          <a:p>
            <a:pPr>
              <a:buFont typeface="Wingdings" panose="05000000000000000000" pitchFamily="2" charset="2"/>
              <a:buChar char="Ø"/>
            </a:pPr>
            <a:r>
              <a:rPr lang="en-GB" sz="2700" dirty="0"/>
              <a:t>Systems issues </a:t>
            </a:r>
          </a:p>
          <a:p>
            <a:pPr lvl="3">
              <a:buFont typeface="Wingdings" panose="05000000000000000000" pitchFamily="2" charset="2"/>
              <a:buChar char="Ø"/>
            </a:pPr>
            <a:r>
              <a:rPr lang="en-GB" sz="2500" dirty="0"/>
              <a:t>GP record systems </a:t>
            </a:r>
          </a:p>
          <a:p>
            <a:pPr lvl="3">
              <a:buFont typeface="Wingdings" panose="05000000000000000000" pitchFamily="2" charset="2"/>
              <a:buChar char="Ø"/>
            </a:pPr>
            <a:r>
              <a:rPr lang="en-GB" sz="2500" dirty="0"/>
              <a:t>Insufficient time</a:t>
            </a:r>
          </a:p>
          <a:p>
            <a:pPr lvl="3">
              <a:buFont typeface="Wingdings" panose="05000000000000000000" pitchFamily="2" charset="2"/>
              <a:buChar char="Ø"/>
            </a:pPr>
            <a:r>
              <a:rPr lang="en-GB" sz="2500" dirty="0"/>
              <a:t>Payments</a:t>
            </a:r>
          </a:p>
          <a:p>
            <a:pPr lvl="3">
              <a:buFont typeface="Wingdings" panose="05000000000000000000" pitchFamily="2" charset="2"/>
              <a:buChar char="Ø"/>
            </a:pPr>
            <a:r>
              <a:rPr lang="en-GB" sz="2500" dirty="0"/>
              <a:t>Creating demand for services at capacity</a:t>
            </a:r>
          </a:p>
          <a:p>
            <a:pPr>
              <a:buFont typeface="Wingdings" panose="05000000000000000000" pitchFamily="2" charset="2"/>
              <a:buChar char="Ø"/>
            </a:pPr>
            <a:r>
              <a:rPr lang="en-GB" sz="2700" dirty="0"/>
              <a:t>Training </a:t>
            </a:r>
          </a:p>
          <a:p>
            <a:pPr lvl="3">
              <a:buFont typeface="Wingdings" panose="05000000000000000000" pitchFamily="2" charset="2"/>
              <a:buChar char="Ø"/>
            </a:pPr>
            <a:r>
              <a:rPr lang="en-GB" sz="2500" dirty="0"/>
              <a:t>Using the screening tools</a:t>
            </a:r>
          </a:p>
          <a:p>
            <a:pPr lvl="3">
              <a:buFont typeface="Wingdings" panose="05000000000000000000" pitchFamily="2" charset="2"/>
              <a:buChar char="Ø"/>
            </a:pPr>
            <a:r>
              <a:rPr lang="en-GB" sz="2500" dirty="0"/>
              <a:t>Delivering the brief advice</a:t>
            </a:r>
          </a:p>
          <a:p>
            <a:pPr>
              <a:buFont typeface="Wingdings" panose="05000000000000000000" pitchFamily="2" charset="2"/>
              <a:buChar char="Ø"/>
            </a:pPr>
            <a:r>
              <a:rPr lang="en-GB" sz="2700" dirty="0"/>
              <a:t>Comfort / confidence</a:t>
            </a:r>
          </a:p>
          <a:p>
            <a:pPr lvl="3">
              <a:buFont typeface="Wingdings" panose="05000000000000000000" pitchFamily="2" charset="2"/>
              <a:buChar char="Ø"/>
            </a:pPr>
            <a:r>
              <a:rPr lang="en-GB" sz="2500" dirty="0"/>
              <a:t>Asking the screening questions</a:t>
            </a:r>
          </a:p>
          <a:p>
            <a:pPr lvl="3">
              <a:buFont typeface="Wingdings" panose="05000000000000000000" pitchFamily="2" charset="2"/>
              <a:buChar char="Ø"/>
            </a:pPr>
            <a:r>
              <a:rPr lang="en-GB" sz="2500" dirty="0"/>
              <a:t>Dealing with a irate or reluctant client</a:t>
            </a:r>
          </a:p>
          <a:p>
            <a:endParaRPr lang="en-GB" dirty="0" smtClean="0"/>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30279511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16" y="525663"/>
            <a:ext cx="9334300" cy="714679"/>
          </a:xfrm>
        </p:spPr>
        <p:txBody>
          <a:bodyPr>
            <a:normAutofit fontScale="90000"/>
          </a:bodyPr>
          <a:lstStyle/>
          <a:p>
            <a:r>
              <a:rPr lang="en-GB" dirty="0" smtClean="0"/>
              <a:t>Assessment tools recording  on </a:t>
            </a:r>
            <a:r>
              <a:rPr lang="en-GB" dirty="0"/>
              <a:t>clinical systems</a:t>
            </a:r>
          </a:p>
        </p:txBody>
      </p:sp>
      <p:sp>
        <p:nvSpPr>
          <p:cNvPr id="3" name="Content Placeholder 2"/>
          <p:cNvSpPr>
            <a:spLocks noGrp="1"/>
          </p:cNvSpPr>
          <p:nvPr>
            <p:ph idx="1"/>
          </p:nvPr>
        </p:nvSpPr>
        <p:spPr>
          <a:xfrm>
            <a:off x="591791" y="1909217"/>
            <a:ext cx="9384119" cy="4482191"/>
          </a:xfrm>
        </p:spPr>
        <p:txBody>
          <a:bodyPr/>
          <a:lstStyle/>
          <a:p>
            <a:pPr>
              <a:buFont typeface="Wingdings" panose="05000000000000000000" pitchFamily="2" charset="2"/>
              <a:buChar char="Ø"/>
            </a:pPr>
            <a:r>
              <a:rPr lang="en-GB" sz="2300" dirty="0"/>
              <a:t>GP system templates on Alcohol Learning Resources</a:t>
            </a:r>
          </a:p>
          <a:p>
            <a:pPr marL="0" indent="0">
              <a:buNone/>
            </a:pPr>
            <a:r>
              <a:rPr lang="en-GB" sz="2300" dirty="0">
                <a:hlinkClick r:id="rId2"/>
              </a:rPr>
              <a:t>http://www.alcohollearningcentre.org.uk/Topics/Browse/PrimaryCare/GPTemplates/</a:t>
            </a:r>
            <a:endParaRPr lang="en-GB" sz="2300" dirty="0"/>
          </a:p>
          <a:p>
            <a:pPr lvl="3"/>
            <a:r>
              <a:rPr lang="en-GB" sz="2700" dirty="0"/>
              <a:t>EMIS LV</a:t>
            </a:r>
          </a:p>
          <a:p>
            <a:pPr lvl="3"/>
            <a:r>
              <a:rPr lang="en-GB" sz="2700" dirty="0"/>
              <a:t>EMIS PCS</a:t>
            </a:r>
          </a:p>
          <a:p>
            <a:pPr lvl="3"/>
            <a:r>
              <a:rPr lang="en-GB" sz="2700" dirty="0"/>
              <a:t>TPP </a:t>
            </a:r>
            <a:r>
              <a:rPr lang="en-GB" sz="2700" dirty="0" err="1"/>
              <a:t>SystmOne</a:t>
            </a:r>
            <a:endParaRPr lang="en-GB" sz="2700" dirty="0"/>
          </a:p>
          <a:p>
            <a:pPr lvl="3"/>
            <a:r>
              <a:rPr lang="en-GB" sz="2700" dirty="0"/>
              <a:t>iSOFT Synergy</a:t>
            </a:r>
          </a:p>
          <a:p>
            <a:pPr lvl="3"/>
            <a:r>
              <a:rPr lang="en-GB" sz="2700" dirty="0" err="1"/>
              <a:t>InPS</a:t>
            </a:r>
            <a:r>
              <a:rPr lang="en-GB" sz="2700" dirty="0"/>
              <a:t> Vision</a:t>
            </a:r>
          </a:p>
          <a:p>
            <a:pPr lvl="3"/>
            <a:r>
              <a:rPr lang="en-GB" sz="2700" dirty="0" err="1"/>
              <a:t>Microtest</a:t>
            </a:r>
            <a:endParaRPr lang="en-GB" sz="27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11182231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807" y="901105"/>
            <a:ext cx="9298783" cy="714679"/>
          </a:xfrm>
        </p:spPr>
        <p:txBody>
          <a:bodyPr>
            <a:normAutofit fontScale="90000"/>
          </a:bodyPr>
          <a:lstStyle/>
          <a:p>
            <a:r>
              <a:rPr lang="en-GB" dirty="0"/>
              <a:t>Insufficient time </a:t>
            </a:r>
            <a:r>
              <a:rPr lang="en-GB" dirty="0" smtClean="0"/>
              <a:t>to deliver  brief advice </a:t>
            </a:r>
            <a:r>
              <a:rPr lang="en-GB" dirty="0"/>
              <a:t/>
            </a:r>
            <a:br>
              <a:rPr lang="en-GB" dirty="0"/>
            </a:br>
            <a:endParaRPr lang="en-GB" dirty="0"/>
          </a:p>
        </p:txBody>
      </p:sp>
      <p:sp>
        <p:nvSpPr>
          <p:cNvPr id="3" name="Content Placeholder 2"/>
          <p:cNvSpPr>
            <a:spLocks noGrp="1"/>
          </p:cNvSpPr>
          <p:nvPr>
            <p:ph idx="1"/>
          </p:nvPr>
        </p:nvSpPr>
        <p:spPr>
          <a:xfrm>
            <a:off x="735807" y="1549177"/>
            <a:ext cx="9384119" cy="4482191"/>
          </a:xfrm>
        </p:spPr>
        <p:txBody>
          <a:bodyPr/>
          <a:lstStyle/>
          <a:p>
            <a:pPr>
              <a:buFont typeface="Wingdings" panose="05000000000000000000" pitchFamily="2" charset="2"/>
              <a:buChar char="Ø"/>
            </a:pPr>
            <a:r>
              <a:rPr lang="en-GB" sz="2700" dirty="0"/>
              <a:t>Screening and feedback on the patient’s AUDIT score and what it means about their level of risk may be the most important part of </a:t>
            </a:r>
            <a:r>
              <a:rPr lang="en-GB" sz="2700" dirty="0" smtClean="0"/>
              <a:t>Identification and Brief Advice </a:t>
            </a:r>
            <a:endParaRPr lang="en-GB" sz="2700" dirty="0"/>
          </a:p>
          <a:p>
            <a:pPr>
              <a:buFont typeface="Wingdings" panose="05000000000000000000" pitchFamily="2" charset="2"/>
              <a:buChar char="Ø"/>
            </a:pPr>
            <a:r>
              <a:rPr lang="en-GB" sz="2700" dirty="0"/>
              <a:t>Brief advice does not have to be extensive.  A simple discussion about:</a:t>
            </a:r>
          </a:p>
          <a:p>
            <a:pPr lvl="3">
              <a:buFont typeface="Wingdings" panose="05000000000000000000" pitchFamily="2" charset="2"/>
              <a:buChar char="Ø"/>
            </a:pPr>
            <a:r>
              <a:rPr lang="en-GB" dirty="0"/>
              <a:t>Benefits of cutting down</a:t>
            </a:r>
          </a:p>
          <a:p>
            <a:pPr lvl="3">
              <a:buFont typeface="Wingdings" panose="05000000000000000000" pitchFamily="2" charset="2"/>
              <a:buChar char="Ø"/>
            </a:pPr>
            <a:r>
              <a:rPr lang="en-GB" dirty="0"/>
              <a:t>Tips for cutting down</a:t>
            </a:r>
          </a:p>
          <a:p>
            <a:pPr>
              <a:buFont typeface="Wingdings" panose="05000000000000000000" pitchFamily="2" charset="2"/>
              <a:buChar char="Ø"/>
            </a:pPr>
            <a:r>
              <a:rPr lang="en-GB" sz="2700" dirty="0"/>
              <a:t>This should take 2-3 minutes</a:t>
            </a:r>
          </a:p>
          <a:p>
            <a:pPr>
              <a:buFont typeface="Wingdings" panose="05000000000000000000" pitchFamily="2" charset="2"/>
              <a:buChar char="Ø"/>
            </a:pPr>
            <a:r>
              <a:rPr lang="en-GB" sz="2700" dirty="0"/>
              <a:t>Give the patient written information to take home to reflect on later</a:t>
            </a: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37019444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807" y="1189137"/>
            <a:ext cx="9433047" cy="714679"/>
          </a:xfrm>
        </p:spPr>
        <p:txBody>
          <a:bodyPr>
            <a:normAutofit fontScale="90000"/>
          </a:bodyPr>
          <a:lstStyle/>
          <a:p>
            <a:r>
              <a:rPr lang="en-GB" dirty="0" smtClean="0"/>
              <a:t>IBA will </a:t>
            </a:r>
            <a:r>
              <a:rPr lang="en-GB" dirty="0"/>
              <a:t>increase demand for alcohol services already at capacity </a:t>
            </a:r>
            <a:br>
              <a:rPr lang="en-GB" dirty="0"/>
            </a:br>
            <a:endParaRPr lang="en-GB" dirty="0"/>
          </a:p>
        </p:txBody>
      </p:sp>
      <p:sp>
        <p:nvSpPr>
          <p:cNvPr id="3" name="Content Placeholder 2"/>
          <p:cNvSpPr>
            <a:spLocks noGrp="1"/>
          </p:cNvSpPr>
          <p:nvPr>
            <p:ph idx="1"/>
          </p:nvPr>
        </p:nvSpPr>
        <p:spPr>
          <a:xfrm>
            <a:off x="735807" y="2197249"/>
            <a:ext cx="9384119" cy="4482191"/>
          </a:xfrm>
        </p:spPr>
        <p:txBody>
          <a:bodyPr/>
          <a:lstStyle/>
          <a:p>
            <a:pPr>
              <a:buFont typeface="Wingdings" panose="05000000000000000000" pitchFamily="2" charset="2"/>
              <a:buChar char="Ø"/>
            </a:pPr>
            <a:r>
              <a:rPr lang="en-GB" sz="2300" dirty="0"/>
              <a:t>Studies have shown that less than 2% of those screened need to be referred to specialist alcohol treatment services</a:t>
            </a:r>
          </a:p>
          <a:p>
            <a:pPr>
              <a:buFont typeface="Wingdings" panose="05000000000000000000" pitchFamily="2" charset="2"/>
              <a:buChar char="Ø"/>
            </a:pPr>
            <a:r>
              <a:rPr lang="en-GB" sz="2300" dirty="0"/>
              <a:t>To date, </a:t>
            </a:r>
            <a:r>
              <a:rPr lang="en-GB" sz="2300" dirty="0" smtClean="0"/>
              <a:t>IBA programmes have </a:t>
            </a:r>
            <a:r>
              <a:rPr lang="en-GB" sz="2300" dirty="0"/>
              <a:t>not created a demand on treatment services that has not been met</a:t>
            </a:r>
          </a:p>
          <a:p>
            <a:pPr>
              <a:buFont typeface="Wingdings" panose="05000000000000000000" pitchFamily="2" charset="2"/>
              <a:buChar char="Ø"/>
            </a:pPr>
            <a:r>
              <a:rPr lang="en-GB" sz="2300" dirty="0"/>
              <a:t>Only those screening 20+ on full AUDIT should be considered for referral</a:t>
            </a:r>
          </a:p>
          <a:p>
            <a:pPr>
              <a:buFont typeface="Wingdings" panose="05000000000000000000" pitchFamily="2" charset="2"/>
              <a:buChar char="Ø"/>
            </a:pPr>
            <a:r>
              <a:rPr lang="en-GB" sz="2300" dirty="0"/>
              <a:t>Many patients will be unwilling or unready to be referred for further assessment</a:t>
            </a:r>
          </a:p>
          <a:p>
            <a:pPr>
              <a:buFont typeface="Wingdings" panose="05000000000000000000" pitchFamily="2" charset="2"/>
              <a:buChar char="Ø"/>
            </a:pPr>
            <a:r>
              <a:rPr lang="en-GB" sz="2300" dirty="0"/>
              <a:t>If a patient is alcohol dependent, they are entitled to have their condition assessed and be offered appropriate treatment</a:t>
            </a: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18770741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807" y="469057"/>
            <a:ext cx="9658823" cy="714679"/>
          </a:xfrm>
        </p:spPr>
        <p:txBody>
          <a:bodyPr>
            <a:normAutofit fontScale="90000"/>
          </a:bodyPr>
          <a:lstStyle/>
          <a:p>
            <a:r>
              <a:rPr lang="en-GB" dirty="0" smtClean="0"/>
              <a:t>Not </a:t>
            </a:r>
            <a:r>
              <a:rPr lang="en-GB" dirty="0"/>
              <a:t>be trained to deliver the alcohol brief intervention</a:t>
            </a:r>
          </a:p>
        </p:txBody>
      </p:sp>
      <p:sp>
        <p:nvSpPr>
          <p:cNvPr id="3" name="Content Placeholder 2"/>
          <p:cNvSpPr>
            <a:spLocks noGrp="1"/>
          </p:cNvSpPr>
          <p:nvPr>
            <p:ph idx="1"/>
          </p:nvPr>
        </p:nvSpPr>
        <p:spPr>
          <a:xfrm>
            <a:off x="546523" y="1796205"/>
            <a:ext cx="9384119" cy="4482191"/>
          </a:xfrm>
        </p:spPr>
        <p:txBody>
          <a:bodyPr/>
          <a:lstStyle/>
          <a:p>
            <a:pPr>
              <a:buFont typeface="Wingdings" panose="05000000000000000000" pitchFamily="2" charset="2"/>
              <a:buChar char="Ø"/>
            </a:pPr>
            <a:r>
              <a:rPr lang="en-GB" sz="2300" dirty="0" smtClean="0"/>
              <a:t>Research </a:t>
            </a:r>
            <a:r>
              <a:rPr lang="en-GB" sz="2300" dirty="0"/>
              <a:t>has shown that effective brief advice can be as simple as:</a:t>
            </a:r>
          </a:p>
          <a:p>
            <a:pPr lvl="3">
              <a:buFont typeface="Wingdings" panose="05000000000000000000" pitchFamily="2" charset="2"/>
              <a:buChar char="Ø"/>
            </a:pPr>
            <a:r>
              <a:rPr lang="en-GB" dirty="0"/>
              <a:t>Feedback about the patient’s AUDIT score and what that score means about their level of risk</a:t>
            </a:r>
          </a:p>
          <a:p>
            <a:pPr lvl="3">
              <a:buFont typeface="Wingdings" panose="05000000000000000000" pitchFamily="2" charset="2"/>
              <a:buChar char="Ø"/>
            </a:pPr>
            <a:r>
              <a:rPr lang="en-GB" dirty="0"/>
              <a:t>Providing further information in the form of a leaflet that the patient can take home</a:t>
            </a:r>
          </a:p>
          <a:p>
            <a:pPr>
              <a:buFont typeface="Wingdings" panose="05000000000000000000" pitchFamily="2" charset="2"/>
              <a:buChar char="Ø"/>
            </a:pPr>
            <a:r>
              <a:rPr lang="en-GB" sz="2300" dirty="0"/>
              <a:t>The brief advice needs to be delivered </a:t>
            </a:r>
            <a:r>
              <a:rPr lang="en-GB" sz="2300" b="1" dirty="0"/>
              <a:t>there and then </a:t>
            </a:r>
            <a:r>
              <a:rPr lang="en-GB" sz="2300" dirty="0"/>
              <a:t>following screening.  Research has shown that referring the patient to someone else for the brief advice will result in fewer than 50% getting that advice.  Patients will not go - </a:t>
            </a:r>
            <a:r>
              <a:rPr lang="en-GB" sz="2300" b="1" dirty="0"/>
              <a:t>You will have missed the opportunity</a:t>
            </a:r>
            <a:endParaRPr lang="en-GB" b="1"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34250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15" y="685081"/>
            <a:ext cx="10890436" cy="714679"/>
          </a:xfrm>
        </p:spPr>
        <p:txBody>
          <a:bodyPr>
            <a:normAutofit fontScale="90000"/>
          </a:bodyPr>
          <a:lstStyle/>
          <a:p>
            <a:r>
              <a:rPr lang="en-GB" dirty="0" smtClean="0"/>
              <a:t>Tension:   AUDIT-C vs FAST vs </a:t>
            </a:r>
            <a:br>
              <a:rPr lang="en-GB" dirty="0" smtClean="0"/>
            </a:br>
            <a:r>
              <a:rPr lang="en-GB" dirty="0" smtClean="0"/>
              <a:t>Full AUDIT</a:t>
            </a:r>
            <a:endParaRPr lang="en-GB" dirty="0"/>
          </a:p>
        </p:txBody>
      </p:sp>
      <p:sp>
        <p:nvSpPr>
          <p:cNvPr id="3" name="Content Placeholder 2"/>
          <p:cNvSpPr>
            <a:spLocks noGrp="1"/>
          </p:cNvSpPr>
          <p:nvPr>
            <p:ph idx="1"/>
          </p:nvPr>
        </p:nvSpPr>
        <p:spPr>
          <a:xfrm>
            <a:off x="663799" y="1909217"/>
            <a:ext cx="9384119" cy="4482191"/>
          </a:xfrm>
        </p:spPr>
        <p:txBody>
          <a:bodyPr/>
          <a:lstStyle/>
          <a:p>
            <a:pPr>
              <a:buFont typeface="Wingdings" panose="05000000000000000000" pitchFamily="2" charset="2"/>
              <a:buChar char="Ø"/>
            </a:pPr>
            <a:r>
              <a:rPr lang="en-GB" sz="2300" dirty="0"/>
              <a:t>No screening tool is perfect</a:t>
            </a:r>
          </a:p>
          <a:p>
            <a:pPr>
              <a:buFont typeface="Wingdings" panose="05000000000000000000" pitchFamily="2" charset="2"/>
              <a:buChar char="Ø"/>
            </a:pPr>
            <a:r>
              <a:rPr lang="en-GB" sz="2300" dirty="0"/>
              <a:t>Full AUDIT (10 questions) is the best tool we have available for identifying the level of alcohol risk</a:t>
            </a:r>
          </a:p>
          <a:p>
            <a:pPr>
              <a:buFont typeface="Wingdings" panose="05000000000000000000" pitchFamily="2" charset="2"/>
              <a:buChar char="Ø"/>
            </a:pPr>
            <a:r>
              <a:rPr lang="en-GB" sz="2300" dirty="0"/>
              <a:t>The initial screening tools (AUDIT-C and FAST) are used to </a:t>
            </a:r>
            <a:r>
              <a:rPr lang="en-GB" sz="2300" b="1" dirty="0"/>
              <a:t>RULE OUT</a:t>
            </a:r>
            <a:r>
              <a:rPr lang="en-GB" sz="2300" dirty="0"/>
              <a:t> patients from further investigation</a:t>
            </a:r>
          </a:p>
          <a:p>
            <a:pPr>
              <a:buFont typeface="Wingdings" panose="05000000000000000000" pitchFamily="2" charset="2"/>
              <a:buChar char="Ø"/>
            </a:pPr>
            <a:r>
              <a:rPr lang="en-GB" sz="2300" dirty="0"/>
              <a:t>AUDIT-C and FAST are both 80% as accurate as Full AUDIT</a:t>
            </a:r>
          </a:p>
          <a:p>
            <a:pPr>
              <a:buFont typeface="Wingdings" panose="05000000000000000000" pitchFamily="2" charset="2"/>
              <a:buChar char="Ø"/>
            </a:pPr>
            <a:r>
              <a:rPr lang="en-GB" sz="2300" dirty="0"/>
              <a:t>If the patient is NEGATIVE on AUDIT-C or FAST – stop there</a:t>
            </a:r>
          </a:p>
          <a:p>
            <a:pPr>
              <a:buFont typeface="Wingdings" panose="05000000000000000000" pitchFamily="2" charset="2"/>
              <a:buChar char="Ø"/>
            </a:pPr>
            <a:r>
              <a:rPr lang="en-GB" sz="2300" dirty="0" smtClean="0"/>
              <a:t>Full </a:t>
            </a:r>
            <a:r>
              <a:rPr lang="en-GB" sz="2300" dirty="0"/>
              <a:t>AUDIT score helps you decide what to do next</a:t>
            </a:r>
          </a:p>
          <a:p>
            <a:endParaRPr lang="en-GB" dirty="0" smtClean="0"/>
          </a:p>
          <a:p>
            <a:endParaRPr lang="en-GB" dirty="0" smtClean="0"/>
          </a:p>
          <a:p>
            <a:endParaRPr lang="en-GB" dirty="0" smtClean="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17687495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23" y="541065"/>
            <a:ext cx="8284358" cy="714679"/>
          </a:xfrm>
        </p:spPr>
        <p:txBody>
          <a:bodyPr>
            <a:normAutofit fontScale="90000"/>
          </a:bodyPr>
          <a:lstStyle/>
          <a:p>
            <a:r>
              <a:rPr lang="en-GB" dirty="0"/>
              <a:t>N</a:t>
            </a:r>
            <a:r>
              <a:rPr lang="en-GB" dirty="0" smtClean="0"/>
              <a:t>ot confident </a:t>
            </a:r>
            <a:r>
              <a:rPr lang="en-GB" dirty="0"/>
              <a:t>asking </a:t>
            </a:r>
            <a:r>
              <a:rPr lang="en-GB" dirty="0" smtClean="0"/>
              <a:t>AUDIT questions</a:t>
            </a:r>
            <a:endParaRPr lang="en-GB" dirty="0"/>
          </a:p>
        </p:txBody>
      </p:sp>
      <p:sp>
        <p:nvSpPr>
          <p:cNvPr id="3" name="Content Placeholder 2"/>
          <p:cNvSpPr>
            <a:spLocks noGrp="1"/>
          </p:cNvSpPr>
          <p:nvPr>
            <p:ph idx="1"/>
          </p:nvPr>
        </p:nvSpPr>
        <p:spPr>
          <a:xfrm>
            <a:off x="663799" y="1621185"/>
            <a:ext cx="9384119" cy="4482191"/>
          </a:xfrm>
        </p:spPr>
        <p:txBody>
          <a:bodyPr/>
          <a:lstStyle/>
          <a:p>
            <a:pPr>
              <a:buFont typeface="Wingdings" panose="05000000000000000000" pitchFamily="2" charset="2"/>
              <a:buChar char="Ø"/>
            </a:pPr>
            <a:r>
              <a:rPr lang="en-GB" sz="2300" dirty="0"/>
              <a:t>No screening tool is perfect </a:t>
            </a:r>
          </a:p>
          <a:p>
            <a:pPr>
              <a:buFont typeface="Wingdings" panose="05000000000000000000" pitchFamily="2" charset="2"/>
              <a:buChar char="Ø"/>
            </a:pPr>
            <a:r>
              <a:rPr lang="en-GB" sz="2300" dirty="0"/>
              <a:t>AUDIT is the best we have </a:t>
            </a:r>
          </a:p>
          <a:p>
            <a:pPr lvl="3">
              <a:buFont typeface="Wingdings" panose="05000000000000000000" pitchFamily="2" charset="2"/>
              <a:buChar char="Ø"/>
            </a:pPr>
            <a:r>
              <a:rPr lang="en-GB" dirty="0"/>
              <a:t>AUDIT was developed by the World Health Organisation</a:t>
            </a:r>
          </a:p>
          <a:p>
            <a:pPr lvl="3">
              <a:buFont typeface="Wingdings" panose="05000000000000000000" pitchFamily="2" charset="2"/>
              <a:buChar char="Ø"/>
            </a:pPr>
            <a:r>
              <a:rPr lang="en-GB" dirty="0"/>
              <a:t>AUDIT is used all over the world</a:t>
            </a:r>
          </a:p>
          <a:p>
            <a:pPr lvl="3">
              <a:buFont typeface="Wingdings" panose="05000000000000000000" pitchFamily="2" charset="2"/>
              <a:buChar char="Ø"/>
            </a:pPr>
            <a:r>
              <a:rPr lang="en-GB" dirty="0"/>
              <a:t>Alternatives (CAGE , MAST) are ONLY about dependence</a:t>
            </a:r>
          </a:p>
          <a:p>
            <a:pPr>
              <a:buFont typeface="Wingdings" panose="05000000000000000000" pitchFamily="2" charset="2"/>
              <a:buChar char="Ø"/>
            </a:pPr>
            <a:r>
              <a:rPr lang="en-GB" sz="2300" dirty="0"/>
              <a:t>10 questions of AUDIT</a:t>
            </a:r>
          </a:p>
          <a:p>
            <a:pPr lvl="3">
              <a:buFont typeface="Wingdings" panose="05000000000000000000" pitchFamily="2" charset="2"/>
              <a:buChar char="Ø"/>
            </a:pPr>
            <a:r>
              <a:rPr lang="en-GB" dirty="0"/>
              <a:t>1-3 all about CONSUMPTION (this is AUDIT-C)</a:t>
            </a:r>
          </a:p>
          <a:p>
            <a:pPr lvl="3">
              <a:buFont typeface="Wingdings" panose="05000000000000000000" pitchFamily="2" charset="2"/>
              <a:buChar char="Ø"/>
            </a:pPr>
            <a:r>
              <a:rPr lang="en-GB" dirty="0"/>
              <a:t>4-6 all about DEPENDENCE</a:t>
            </a:r>
          </a:p>
          <a:p>
            <a:pPr lvl="3">
              <a:buFont typeface="Wingdings" panose="05000000000000000000" pitchFamily="2" charset="2"/>
              <a:buChar char="Ø"/>
            </a:pPr>
            <a:r>
              <a:rPr lang="en-GB" dirty="0"/>
              <a:t>7-10 various CONSEQUENCES of drinking  </a:t>
            </a:r>
          </a:p>
          <a:p>
            <a:pPr>
              <a:buFont typeface="Wingdings" panose="05000000000000000000" pitchFamily="2" charset="2"/>
              <a:buChar char="Ø"/>
            </a:pPr>
            <a:r>
              <a:rPr lang="en-GB" sz="2400" dirty="0" smtClean="0"/>
              <a:t>Give </a:t>
            </a:r>
            <a:r>
              <a:rPr lang="en-GB" sz="2400" dirty="0"/>
              <a:t>feedback about TOTAL score </a:t>
            </a:r>
          </a:p>
          <a:p>
            <a:pPr lvl="2">
              <a:buFont typeface="Wingdings" panose="05000000000000000000" pitchFamily="2" charset="2"/>
              <a:buChar char="Ø"/>
            </a:pPr>
            <a:endParaRPr lang="en-GB" sz="2500" dirty="0"/>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4245688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15" y="446255"/>
            <a:ext cx="9670987" cy="958906"/>
          </a:xfrm>
        </p:spPr>
        <p:txBody>
          <a:bodyPr>
            <a:normAutofit fontScale="90000"/>
          </a:bodyPr>
          <a:lstStyle/>
          <a:p>
            <a:r>
              <a:rPr lang="en-GB" dirty="0" smtClean="0"/>
              <a:t>Dealing with irate client “</a:t>
            </a:r>
            <a:r>
              <a:rPr lang="en-GB" sz="4000" dirty="0" smtClean="0"/>
              <a:t>Why are you talking to me about alcohol?” (1)</a:t>
            </a:r>
            <a:endParaRPr lang="en-GB" sz="4000" dirty="0"/>
          </a:p>
        </p:txBody>
      </p:sp>
      <p:sp>
        <p:nvSpPr>
          <p:cNvPr id="3" name="Content Placeholder 2"/>
          <p:cNvSpPr>
            <a:spLocks noGrp="1"/>
          </p:cNvSpPr>
          <p:nvPr>
            <p:ph idx="1"/>
          </p:nvPr>
        </p:nvSpPr>
        <p:spPr>
          <a:xfrm>
            <a:off x="630695" y="1716796"/>
            <a:ext cx="9682176" cy="5002756"/>
          </a:xfrm>
        </p:spPr>
        <p:txBody>
          <a:bodyPr/>
          <a:lstStyle/>
          <a:p>
            <a:pPr>
              <a:buFont typeface="Wingdings" panose="05000000000000000000" pitchFamily="2" charset="2"/>
              <a:buChar char="Ø"/>
            </a:pPr>
            <a:r>
              <a:rPr lang="en-GB" sz="2800" dirty="0"/>
              <a:t>We talk to everyone about lifestyle factors including:</a:t>
            </a:r>
          </a:p>
          <a:p>
            <a:pPr lvl="3">
              <a:buFont typeface="Wingdings" panose="05000000000000000000" pitchFamily="2" charset="2"/>
              <a:buChar char="Ø"/>
            </a:pPr>
            <a:r>
              <a:rPr lang="en-GB" sz="2800" dirty="0"/>
              <a:t>Smoking</a:t>
            </a:r>
          </a:p>
          <a:p>
            <a:pPr lvl="3">
              <a:buFont typeface="Wingdings" panose="05000000000000000000" pitchFamily="2" charset="2"/>
              <a:buChar char="Ø"/>
            </a:pPr>
            <a:r>
              <a:rPr lang="en-GB" sz="2800" dirty="0"/>
              <a:t>Weight management</a:t>
            </a:r>
          </a:p>
          <a:p>
            <a:pPr lvl="3">
              <a:buFont typeface="Wingdings" panose="05000000000000000000" pitchFamily="2" charset="2"/>
              <a:buChar char="Ø"/>
            </a:pPr>
            <a:r>
              <a:rPr lang="en-GB" sz="2800" dirty="0"/>
              <a:t>Diet </a:t>
            </a:r>
          </a:p>
          <a:p>
            <a:pPr lvl="3">
              <a:buFont typeface="Wingdings" panose="05000000000000000000" pitchFamily="2" charset="2"/>
              <a:buChar char="Ø"/>
            </a:pPr>
            <a:r>
              <a:rPr lang="en-GB" sz="2800" dirty="0"/>
              <a:t>Exercise; and</a:t>
            </a:r>
          </a:p>
          <a:p>
            <a:pPr lvl="3">
              <a:buFont typeface="Wingdings" panose="05000000000000000000" pitchFamily="2" charset="2"/>
              <a:buChar char="Ø"/>
            </a:pPr>
            <a:r>
              <a:rPr lang="en-GB" sz="2800" dirty="0"/>
              <a:t>Alcohol  </a:t>
            </a:r>
          </a:p>
          <a:p>
            <a:pPr>
              <a:buFont typeface="Wingdings" panose="05000000000000000000" pitchFamily="2" charset="2"/>
              <a:buChar char="Ø"/>
            </a:pPr>
            <a:r>
              <a:rPr lang="en-GB" sz="2800" dirty="0"/>
              <a:t>Alcohol is the 3</a:t>
            </a:r>
            <a:r>
              <a:rPr lang="en-GB" sz="2800" baseline="30000" dirty="0"/>
              <a:t>rd</a:t>
            </a:r>
            <a:r>
              <a:rPr lang="en-GB" sz="2800" dirty="0"/>
              <a:t> biggest risk factor for ill health and premature death (behind smoking and </a:t>
            </a:r>
            <a:r>
              <a:rPr lang="en-GB" sz="2800" dirty="0" smtClean="0"/>
              <a:t>high blood </a:t>
            </a:r>
            <a:r>
              <a:rPr lang="en-GB" sz="2800" dirty="0"/>
              <a:t>pressure)</a:t>
            </a:r>
          </a:p>
          <a:p>
            <a:pPr>
              <a:buFont typeface="Wingdings" panose="05000000000000000000" pitchFamily="2" charset="2"/>
              <a:buChar char="Ø"/>
            </a:pPr>
            <a:endParaRPr lang="en-GB" sz="23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26914848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15" y="757089"/>
            <a:ext cx="9598979" cy="547861"/>
          </a:xfrm>
        </p:spPr>
        <p:txBody>
          <a:bodyPr>
            <a:normAutofit fontScale="90000"/>
          </a:bodyPr>
          <a:lstStyle/>
          <a:p>
            <a:r>
              <a:rPr lang="en-GB" dirty="0"/>
              <a:t>Dealing with irate client </a:t>
            </a:r>
            <a:r>
              <a:rPr lang="en-GB" sz="4000" dirty="0"/>
              <a:t>“Why are you talking to me about alcohol?” </a:t>
            </a:r>
            <a:r>
              <a:rPr lang="en-GB" sz="4000" dirty="0" smtClean="0"/>
              <a:t>(2)</a:t>
            </a:r>
            <a:endParaRPr lang="en-GB" sz="4000" dirty="0"/>
          </a:p>
        </p:txBody>
      </p:sp>
      <p:sp>
        <p:nvSpPr>
          <p:cNvPr id="3" name="Content Placeholder 2"/>
          <p:cNvSpPr>
            <a:spLocks noGrp="1"/>
          </p:cNvSpPr>
          <p:nvPr>
            <p:ph idx="1"/>
          </p:nvPr>
        </p:nvSpPr>
        <p:spPr>
          <a:xfrm>
            <a:off x="591791" y="2125241"/>
            <a:ext cx="9384119" cy="4909177"/>
          </a:xfrm>
        </p:spPr>
        <p:txBody>
          <a:bodyPr/>
          <a:lstStyle/>
          <a:p>
            <a:pPr>
              <a:buFont typeface="Wingdings" panose="05000000000000000000" pitchFamily="2" charset="2"/>
              <a:buChar char="Ø"/>
            </a:pPr>
            <a:r>
              <a:rPr lang="en-GB" sz="2000" dirty="0"/>
              <a:t>To measure your level of risk, we use an objective screening questionnaire  -  AUDIT - that is used all over the </a:t>
            </a:r>
            <a:r>
              <a:rPr lang="en-GB" sz="2000" dirty="0" smtClean="0"/>
              <a:t>world</a:t>
            </a:r>
            <a:endParaRPr lang="en-GB" sz="2000" dirty="0"/>
          </a:p>
          <a:p>
            <a:pPr>
              <a:buFont typeface="Wingdings" panose="05000000000000000000" pitchFamily="2" charset="2"/>
              <a:buChar char="Ø"/>
            </a:pPr>
            <a:r>
              <a:rPr lang="en-GB" sz="2000" dirty="0"/>
              <a:t>My job is to: </a:t>
            </a:r>
          </a:p>
          <a:p>
            <a:pPr lvl="3">
              <a:buFont typeface="Wingdings" panose="05000000000000000000" pitchFamily="2" charset="2"/>
              <a:buChar char="Ø"/>
            </a:pPr>
            <a:r>
              <a:rPr lang="en-GB" sz="2000" dirty="0"/>
              <a:t>Give you feedback about your score on this questionnaire  </a:t>
            </a:r>
          </a:p>
          <a:p>
            <a:pPr lvl="3">
              <a:buFont typeface="Wingdings" panose="05000000000000000000" pitchFamily="2" charset="2"/>
              <a:buChar char="Ø"/>
            </a:pPr>
            <a:r>
              <a:rPr lang="en-GB" sz="2000" dirty="0"/>
              <a:t>Explain what that score means as far as your level of risk; and</a:t>
            </a:r>
          </a:p>
          <a:p>
            <a:pPr lvl="3">
              <a:buFont typeface="Wingdings" panose="05000000000000000000" pitchFamily="2" charset="2"/>
              <a:buChar char="Ø"/>
            </a:pPr>
            <a:r>
              <a:rPr lang="en-GB" sz="2000" dirty="0"/>
              <a:t>Provide you with information about how to reduce that risk</a:t>
            </a:r>
          </a:p>
          <a:p>
            <a:pPr>
              <a:buFont typeface="Wingdings" panose="05000000000000000000" pitchFamily="2" charset="2"/>
              <a:buChar char="Ø"/>
            </a:pPr>
            <a:r>
              <a:rPr lang="en-GB" sz="2000" dirty="0"/>
              <a:t>It is up to you what you do with this information</a:t>
            </a:r>
          </a:p>
          <a:p>
            <a:pPr>
              <a:buFont typeface="Wingdings" panose="05000000000000000000" pitchFamily="2" charset="2"/>
              <a:buChar char="Ø"/>
            </a:pPr>
            <a:r>
              <a:rPr lang="en-GB" sz="2000" dirty="0"/>
              <a:t>Offer written information for taking home and reflection later</a:t>
            </a: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39909382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15" y="685081"/>
            <a:ext cx="9330655" cy="1219200"/>
          </a:xfrm>
        </p:spPr>
        <p:txBody>
          <a:bodyPr>
            <a:normAutofit fontScale="90000"/>
          </a:bodyPr>
          <a:lstStyle/>
          <a:p>
            <a:r>
              <a:rPr lang="en-GB" dirty="0" smtClean="0"/>
              <a:t>Patient reluctant </a:t>
            </a:r>
            <a:r>
              <a:rPr lang="en-GB" dirty="0"/>
              <a:t>to take up a referral</a:t>
            </a:r>
            <a:br>
              <a:rPr lang="en-GB" dirty="0"/>
            </a:br>
            <a:endParaRPr lang="en-GB" dirty="0"/>
          </a:p>
        </p:txBody>
      </p:sp>
      <p:sp>
        <p:nvSpPr>
          <p:cNvPr id="3" name="Content Placeholder 2"/>
          <p:cNvSpPr>
            <a:spLocks noGrp="1"/>
          </p:cNvSpPr>
          <p:nvPr>
            <p:ph idx="1"/>
          </p:nvPr>
        </p:nvSpPr>
        <p:spPr>
          <a:xfrm>
            <a:off x="807815" y="1693193"/>
            <a:ext cx="9085263" cy="4267200"/>
          </a:xfrm>
        </p:spPr>
        <p:txBody>
          <a:bodyPr/>
          <a:lstStyle/>
          <a:p>
            <a:pPr>
              <a:buFont typeface="Wingdings" panose="05000000000000000000" pitchFamily="2" charset="2"/>
              <a:buChar char="Ø"/>
            </a:pPr>
            <a:r>
              <a:rPr lang="en-GB" sz="2200" dirty="0"/>
              <a:t>That is OK</a:t>
            </a:r>
          </a:p>
          <a:p>
            <a:pPr>
              <a:buFont typeface="Wingdings" panose="05000000000000000000" pitchFamily="2" charset="2"/>
              <a:buChar char="Ø"/>
            </a:pPr>
            <a:r>
              <a:rPr lang="en-GB" sz="2200" dirty="0"/>
              <a:t>You may have “planted a seed” that will germinate later</a:t>
            </a:r>
          </a:p>
          <a:p>
            <a:pPr>
              <a:buFont typeface="Wingdings" panose="05000000000000000000" pitchFamily="2" charset="2"/>
              <a:buChar char="Ø"/>
            </a:pPr>
            <a:r>
              <a:rPr lang="en-GB" sz="2200" dirty="0" smtClean="0"/>
              <a:t>Your role </a:t>
            </a:r>
            <a:r>
              <a:rPr lang="en-GB" sz="2200" dirty="0"/>
              <a:t>is to: </a:t>
            </a:r>
          </a:p>
          <a:p>
            <a:pPr marL="903461" lvl="3" indent="-391077">
              <a:buFont typeface="Wingdings" panose="05000000000000000000" pitchFamily="2" charset="2"/>
              <a:buChar char="Ø"/>
            </a:pPr>
            <a:r>
              <a:rPr lang="en-GB" sz="2200" dirty="0"/>
              <a:t>Assesses the level of risk </a:t>
            </a:r>
          </a:p>
          <a:p>
            <a:pPr marL="903461" lvl="3" indent="-391077">
              <a:buFont typeface="Wingdings" panose="05000000000000000000" pitchFamily="2" charset="2"/>
              <a:buChar char="Ø"/>
            </a:pPr>
            <a:r>
              <a:rPr lang="en-GB" sz="2200" dirty="0"/>
              <a:t>Give the individual the feedback about that level of risk</a:t>
            </a:r>
          </a:p>
          <a:p>
            <a:pPr marL="903461" lvl="3" indent="-391077">
              <a:buFont typeface="Wingdings" panose="05000000000000000000" pitchFamily="2" charset="2"/>
              <a:buChar char="Ø"/>
            </a:pPr>
            <a:r>
              <a:rPr lang="en-GB" sz="2200" dirty="0"/>
              <a:t>Provide information about how to reduce that level of risk</a:t>
            </a:r>
          </a:p>
          <a:p>
            <a:pPr>
              <a:buFont typeface="Wingdings" panose="05000000000000000000" pitchFamily="2" charset="2"/>
              <a:buChar char="Ø"/>
            </a:pPr>
            <a:r>
              <a:rPr lang="en-GB" sz="2200" dirty="0"/>
              <a:t>It is up to the patient what they do with that information</a:t>
            </a:r>
          </a:p>
          <a:p>
            <a:pPr>
              <a:buFont typeface="Wingdings" panose="05000000000000000000" pitchFamily="2" charset="2"/>
              <a:buChar char="Ø"/>
            </a:pPr>
            <a:r>
              <a:rPr lang="en-GB" sz="2200" dirty="0"/>
              <a:t>The most important thing is to raise the issue and have a brief conversation about alcohol</a:t>
            </a:r>
          </a:p>
          <a:p>
            <a:pPr>
              <a:buFont typeface="Wingdings" panose="05000000000000000000" pitchFamily="2" charset="2"/>
              <a:buChar char="Ø"/>
            </a:pPr>
            <a:endParaRPr lang="en-GB" sz="20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186296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404664"/>
            <a:ext cx="10688639" cy="648072"/>
          </a:xfrm>
        </p:spPr>
        <p:txBody>
          <a:bodyPr>
            <a:normAutofit fontScale="90000"/>
          </a:bodyPr>
          <a:lstStyle/>
          <a:p>
            <a:r>
              <a:rPr lang="en-GB" dirty="0" smtClean="0"/>
              <a:t>Hazardous and harmful drinking </a:t>
            </a:r>
            <a:br>
              <a:rPr lang="en-GB" dirty="0" smtClean="0"/>
            </a:br>
            <a:r>
              <a:rPr lang="en-GB" dirty="0" smtClean="0"/>
              <a:t>(APMS)</a:t>
            </a:r>
            <a:endParaRPr lang="en-GB"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33153"/>
            <a:ext cx="10688637" cy="5106550"/>
          </a:xfrm>
          <a:prstGeom prst="rect">
            <a:avLst/>
          </a:prstGeom>
          <a:noFill/>
          <a:ln>
            <a:solidFill>
              <a:srgbClr val="33CCCC"/>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29543" y="209525"/>
            <a:ext cx="7786742"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kern="0" dirty="0" smtClean="0">
                <a:solidFill>
                  <a:srgbClr val="423F74"/>
                </a:solidFill>
                <a:latin typeface="+mj-lt"/>
                <a:ea typeface="+mj-ea"/>
                <a:cs typeface="+mj-cs"/>
              </a:rPr>
              <a:t>Points to Remember</a:t>
            </a: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sp>
        <p:nvSpPr>
          <p:cNvPr id="6" name="Content Placeholder 2"/>
          <p:cNvSpPr txBox="1">
            <a:spLocks/>
          </p:cNvSpPr>
          <p:nvPr/>
        </p:nvSpPr>
        <p:spPr>
          <a:xfrm>
            <a:off x="272221" y="995343"/>
            <a:ext cx="8215370" cy="5286412"/>
          </a:xfrm>
          <a:prstGeom prst="rect">
            <a:avLst/>
          </a:prstGeom>
          <a:ln>
            <a:solidFill>
              <a:srgbClr val="3399FF"/>
            </a:solidFill>
          </a:ln>
        </p:spPr>
        <p:txBody>
          <a:bodyPr/>
          <a:lstStyle/>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Use a non-confrontational manner</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1"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Do not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use if the client is </a:t>
            </a:r>
            <a:r>
              <a:rPr kumimoji="0" lang="en-GB" sz="4000" b="1"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intoxicated</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Tell the client what you are doing and why</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Discuss confidentiality</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Acknowledge a low score (positive</a:t>
            </a:r>
            <a:r>
              <a:rPr kumimoji="0" lang="en-GB" sz="40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reinforcement)</a:t>
            </a: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endParaRPr>
          </a:p>
          <a:p>
            <a:pPr marL="390525" marR="0" lvl="0" indent="-390525" algn="l" defTabSz="1042988" rtl="0" eaLnBrk="1" fontAlgn="base" latinLnBrk="0" hangingPunct="1">
              <a:lnSpc>
                <a:spcPct val="100000"/>
              </a:lnSpc>
              <a:spcBef>
                <a:spcPct val="20000"/>
              </a:spcBef>
              <a:spcAft>
                <a:spcPct val="0"/>
              </a:spcAft>
              <a:buClrTx/>
              <a:buSzTx/>
              <a:buFontTx/>
              <a:buNone/>
              <a:tabLst/>
              <a:defRPr/>
            </a:pP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Picture 2" descr="http://www.scientificamerican.com/media/inline/2F827F8B-F209-4462-BB830B0F34C748C6_1.jpg"/>
          <p:cNvPicPr>
            <a:picLocks noChangeAspect="1" noChangeArrowheads="1"/>
          </p:cNvPicPr>
          <p:nvPr/>
        </p:nvPicPr>
        <p:blipFill>
          <a:blip r:embed="rId3" cstate="print"/>
          <a:srcRect l="9143" t="3682"/>
          <a:stretch>
            <a:fillRect/>
          </a:stretch>
        </p:blipFill>
        <p:spPr bwMode="auto">
          <a:xfrm>
            <a:off x="8559029" y="2638417"/>
            <a:ext cx="2129609" cy="3738560"/>
          </a:xfrm>
          <a:prstGeom prst="rect">
            <a:avLst/>
          </a:prstGeom>
          <a:noFill/>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69057"/>
            <a:ext cx="9969782"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7030A0"/>
                </a:solidFill>
                <a:latin typeface="+mj-lt"/>
                <a:ea typeface="+mj-ea"/>
                <a:cs typeface="+mj-cs"/>
              </a:rPr>
              <a:t>    Over to you:</a:t>
            </a:r>
          </a:p>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7030A0"/>
                </a:solidFill>
                <a:latin typeface="+mj-lt"/>
                <a:ea typeface="+mj-ea"/>
                <a:cs typeface="+mj-cs"/>
              </a:rPr>
              <a:t>       </a:t>
            </a:r>
          </a:p>
        </p:txBody>
      </p:sp>
      <p:sp>
        <p:nvSpPr>
          <p:cNvPr id="5" name="TextBox 4"/>
          <p:cNvSpPr txBox="1"/>
          <p:nvPr/>
        </p:nvSpPr>
        <p:spPr>
          <a:xfrm>
            <a:off x="3832636" y="1909217"/>
            <a:ext cx="6552243" cy="3416320"/>
          </a:xfrm>
          <a:prstGeom prst="rect">
            <a:avLst/>
          </a:prstGeom>
          <a:noFill/>
          <a:ln>
            <a:solidFill>
              <a:srgbClr val="3399FF"/>
            </a:solidFill>
          </a:ln>
        </p:spPr>
        <p:txBody>
          <a:bodyPr wrap="square" rtlCol="0">
            <a:spAutoFit/>
          </a:bodyPr>
          <a:lstStyle/>
          <a:p>
            <a:pPr>
              <a:lnSpc>
                <a:spcPct val="150000"/>
              </a:lnSpc>
            </a:pPr>
            <a:r>
              <a:rPr lang="en-GB" b="1" dirty="0" smtClean="0">
                <a:latin typeface="Calibri" pitchFamily="34" charset="0"/>
              </a:rPr>
              <a:t>Name: 	</a:t>
            </a:r>
            <a:r>
              <a:rPr lang="en-GB" kern="0" dirty="0" smtClean="0">
                <a:solidFill>
                  <a:srgbClr val="FF0000"/>
                </a:solidFill>
                <a:latin typeface="+mj-lt"/>
                <a:ea typeface="+mj-ea"/>
                <a:cs typeface="+mj-cs"/>
              </a:rPr>
              <a:t>Fictional Person or Character</a:t>
            </a:r>
            <a:endParaRPr lang="en-GB" b="1" dirty="0" smtClean="0">
              <a:solidFill>
                <a:srgbClr val="FF0000"/>
              </a:solidFill>
              <a:latin typeface="Calibri" pitchFamily="34" charset="0"/>
            </a:endParaRPr>
          </a:p>
          <a:p>
            <a:pPr>
              <a:lnSpc>
                <a:spcPct val="150000"/>
              </a:lnSpc>
            </a:pPr>
            <a:r>
              <a:rPr lang="en-GB" b="1" dirty="0" smtClean="0">
                <a:latin typeface="Calibri" pitchFamily="34" charset="0"/>
              </a:rPr>
              <a:t>Age: 		</a:t>
            </a:r>
            <a:endParaRPr lang="en-GB" dirty="0" smtClean="0">
              <a:latin typeface="Calibri" pitchFamily="34" charset="0"/>
            </a:endParaRPr>
          </a:p>
          <a:p>
            <a:pPr>
              <a:lnSpc>
                <a:spcPct val="150000"/>
              </a:lnSpc>
            </a:pPr>
            <a:r>
              <a:rPr lang="en-GB" b="1" dirty="0" smtClean="0">
                <a:latin typeface="Calibri" pitchFamily="34" charset="0"/>
              </a:rPr>
              <a:t>Occupation:	</a:t>
            </a:r>
            <a:endParaRPr lang="en-GB" dirty="0" smtClean="0">
              <a:latin typeface="Calibri" pitchFamily="34" charset="0"/>
            </a:endParaRPr>
          </a:p>
          <a:p>
            <a:pPr>
              <a:lnSpc>
                <a:spcPct val="150000"/>
              </a:lnSpc>
            </a:pPr>
            <a:r>
              <a:rPr lang="en-GB" b="1" dirty="0" smtClean="0">
                <a:latin typeface="Calibri" pitchFamily="34" charset="0"/>
              </a:rPr>
              <a:t>Likes:		</a:t>
            </a:r>
          </a:p>
          <a:p>
            <a:pPr>
              <a:lnSpc>
                <a:spcPct val="150000"/>
              </a:lnSpc>
            </a:pPr>
            <a:r>
              <a:rPr lang="en-GB" b="1" dirty="0" smtClean="0">
                <a:latin typeface="Calibri" pitchFamily="34" charset="0"/>
              </a:rPr>
              <a:t>Teachable Moment:</a:t>
            </a:r>
          </a:p>
          <a:p>
            <a:pPr>
              <a:lnSpc>
                <a:spcPct val="150000"/>
              </a:lnSpc>
            </a:pPr>
            <a:r>
              <a:rPr lang="en-GB" b="1" dirty="0" smtClean="0">
                <a:latin typeface="Calibri" pitchFamily="34" charset="0"/>
              </a:rPr>
              <a:t>What Advice would you give:?</a:t>
            </a:r>
            <a:endParaRPr lang="en-GB" dirty="0" smtClean="0">
              <a:latin typeface="Calibri" pitchFamily="34" charset="0"/>
            </a:endParaRPr>
          </a:p>
        </p:txBody>
      </p:sp>
      <p:sp>
        <p:nvSpPr>
          <p:cNvPr id="6" name="Rectangle 5"/>
          <p:cNvSpPr/>
          <p:nvPr/>
        </p:nvSpPr>
        <p:spPr>
          <a:xfrm>
            <a:off x="231751" y="253033"/>
            <a:ext cx="4392487" cy="400110"/>
          </a:xfrm>
          <a:prstGeom prst="rect">
            <a:avLst/>
          </a:prstGeom>
        </p:spPr>
        <p:txBody>
          <a:bodyPr wrap="square">
            <a:spAutoFit/>
          </a:bodyPr>
          <a:lstStyle/>
          <a:p>
            <a:r>
              <a:rPr lang="en-GB" sz="2000" kern="0" dirty="0" smtClean="0">
                <a:solidFill>
                  <a:srgbClr val="423F74"/>
                </a:solidFill>
                <a:latin typeface="Verdana Bold"/>
                <a:ea typeface="+mj-ea"/>
                <a:cs typeface="+mj-cs"/>
              </a:rPr>
              <a:t>Which Menu of </a:t>
            </a:r>
            <a:r>
              <a:rPr lang="en-GB" sz="2000" kern="0" dirty="0" smtClean="0">
                <a:solidFill>
                  <a:srgbClr val="00B050"/>
                </a:solidFill>
                <a:latin typeface="Verdana Bold"/>
                <a:ea typeface="+mj-ea"/>
                <a:cs typeface="+mj-cs"/>
              </a:rPr>
              <a:t>Options</a:t>
            </a:r>
            <a:endParaRPr lang="en-GB" sz="2000" dirty="0"/>
          </a:p>
        </p:txBody>
      </p:sp>
      <p:sp>
        <p:nvSpPr>
          <p:cNvPr id="7" name="Rectangle 6"/>
          <p:cNvSpPr/>
          <p:nvPr/>
        </p:nvSpPr>
        <p:spPr bwMode="auto">
          <a:xfrm>
            <a:off x="375767" y="1477169"/>
            <a:ext cx="3240360" cy="43204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8" name="Rectangle 7"/>
          <p:cNvSpPr/>
          <p:nvPr/>
        </p:nvSpPr>
        <p:spPr>
          <a:xfrm>
            <a:off x="1167855" y="2197249"/>
            <a:ext cx="1484702" cy="2646878"/>
          </a:xfrm>
          <a:prstGeom prst="rect">
            <a:avLst/>
          </a:prstGeom>
          <a:noFill/>
        </p:spPr>
        <p:txBody>
          <a:bodyPr wrap="none" lIns="91440" tIns="45720" rIns="91440" bIns="45720">
            <a:spAutoFit/>
          </a:bodyPr>
          <a:lstStyle/>
          <a:p>
            <a:pPr algn="ctr"/>
            <a:r>
              <a:rPr lang="en-US" sz="1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1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80963"/>
            <a:ext cx="10688638" cy="1066781"/>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000" kern="0" dirty="0" smtClean="0">
                <a:solidFill>
                  <a:srgbClr val="423F74"/>
                </a:solidFill>
                <a:latin typeface="+mj-lt"/>
                <a:ea typeface="+mj-ea"/>
                <a:cs typeface="+mj-cs"/>
              </a:rPr>
              <a:t>So why do people change? </a:t>
            </a:r>
            <a:endParaRPr kumimoji="0" lang="en-GB" sz="4000" b="0" i="0" u="none" strike="noStrike" kern="0" cap="none" spc="0" normalizeH="0" baseline="0" noProof="0" dirty="0">
              <a:ln>
                <a:noFill/>
              </a:ln>
              <a:solidFill>
                <a:srgbClr val="423F74"/>
              </a:solidFill>
              <a:effectLst/>
              <a:uLnTx/>
              <a:uFillTx/>
              <a:latin typeface="+mj-lt"/>
              <a:ea typeface="+mj-ea"/>
              <a:cs typeface="+mj-cs"/>
            </a:endParaRPr>
          </a:p>
        </p:txBody>
      </p:sp>
      <p:sp>
        <p:nvSpPr>
          <p:cNvPr id="5" name="Rectangle 3" descr="Rectangle: Click to edit Master text styles&#10;Second level&#10;Third level&#10;Fourth level&#10;Fifth level"/>
          <p:cNvSpPr txBox="1">
            <a:spLocks noChangeArrowheads="1"/>
          </p:cNvSpPr>
          <p:nvPr/>
        </p:nvSpPr>
        <p:spPr>
          <a:xfrm>
            <a:off x="557973" y="1352533"/>
            <a:ext cx="8229600" cy="4525963"/>
          </a:xfrm>
          <a:prstGeom prst="rect">
            <a:avLst/>
          </a:prstGeom>
          <a:ln>
            <a:solidFill>
              <a:srgbClr val="3399FF"/>
            </a:solidFill>
          </a:ln>
        </p:spPr>
        <p:txBody>
          <a:bodyPr/>
          <a:lstStyle/>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cs typeface="Arial" pitchFamily="34" charset="0"/>
              </a:rPr>
              <a:t>Formal interventions facilitate </a:t>
            </a:r>
            <a:r>
              <a:rPr kumimoji="0" lang="en-GB" sz="2800" b="0" i="1" u="none" strike="noStrike" kern="0" cap="none" spc="0" normalizeH="0" baseline="0" noProof="0" dirty="0" smtClean="0">
                <a:ln>
                  <a:noFill/>
                </a:ln>
                <a:solidFill>
                  <a:schemeClr val="tx1"/>
                </a:solidFill>
                <a:effectLst/>
                <a:uLnTx/>
                <a:uFillTx/>
                <a:latin typeface="Calibri" pitchFamily="34" charset="0"/>
                <a:cs typeface="Arial" pitchFamily="34" charset="0"/>
              </a:rPr>
              <a:t>natural change</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cs typeface="Arial" pitchFamily="34" charset="0"/>
              </a:rPr>
              <a:t>But the following need to be present before people change their behaviours:</a:t>
            </a:r>
          </a:p>
          <a:p>
            <a:pPr marL="847725" marR="0" lvl="1" indent="-327025" algn="l" defTabSz="1042988" rtl="0" eaLnBrk="1" fontAlgn="base" latinLnBrk="0" hangingPunct="1">
              <a:lnSpc>
                <a:spcPct val="100000"/>
              </a:lnSpc>
              <a:spcBef>
                <a:spcPct val="20000"/>
              </a:spcBef>
              <a:spcAft>
                <a:spcPct val="0"/>
              </a:spcAft>
              <a:buClr>
                <a:srgbClr val="7030A0"/>
              </a:buClr>
              <a:buSzTx/>
              <a:buFont typeface="Arial" pitchFamily="34" charset="0"/>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cs typeface="Arial" pitchFamily="34" charset="0"/>
              </a:rPr>
              <a:t>Readiness to change</a:t>
            </a:r>
          </a:p>
          <a:p>
            <a:pPr marL="847725" marR="0" lvl="1" indent="-327025" algn="l" defTabSz="1042988" rtl="0" eaLnBrk="1" fontAlgn="base" latinLnBrk="0" hangingPunct="1">
              <a:lnSpc>
                <a:spcPct val="100000"/>
              </a:lnSpc>
              <a:spcBef>
                <a:spcPct val="20000"/>
              </a:spcBef>
              <a:spcAft>
                <a:spcPct val="0"/>
              </a:spcAft>
              <a:buClr>
                <a:srgbClr val="7030A0"/>
              </a:buClr>
              <a:buSzTx/>
              <a:buFont typeface="Arial" pitchFamily="34" charset="0"/>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cs typeface="Arial" pitchFamily="34" charset="0"/>
              </a:rPr>
              <a:t>Willingness to change</a:t>
            </a:r>
          </a:p>
          <a:p>
            <a:pPr marL="847725" marR="0" lvl="1" indent="-327025" algn="l" defTabSz="1042988" rtl="0" eaLnBrk="1" fontAlgn="base" latinLnBrk="0" hangingPunct="1">
              <a:lnSpc>
                <a:spcPct val="100000"/>
              </a:lnSpc>
              <a:spcBef>
                <a:spcPct val="20000"/>
              </a:spcBef>
              <a:spcAft>
                <a:spcPct val="0"/>
              </a:spcAft>
              <a:buClr>
                <a:srgbClr val="7030A0"/>
              </a:buClr>
              <a:buSzTx/>
              <a:buFont typeface="Arial" pitchFamily="34" charset="0"/>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cs typeface="Arial" pitchFamily="34" charset="0"/>
              </a:rPr>
              <a:t>Ability to change</a:t>
            </a:r>
          </a:p>
          <a:p>
            <a:pPr marL="847725" marR="0" lvl="1" indent="-327025" algn="l" defTabSz="1042988" rtl="0" eaLnBrk="1" fontAlgn="base" latinLnBrk="0" hangingPunct="1">
              <a:lnSpc>
                <a:spcPct val="100000"/>
              </a:lnSpc>
              <a:spcBef>
                <a:spcPct val="20000"/>
              </a:spcBef>
              <a:spcAft>
                <a:spcPct val="0"/>
              </a:spcAft>
              <a:buClr>
                <a:srgbClr val="7030A0"/>
              </a:buClr>
              <a:buSzTx/>
              <a:buFont typeface="Arial" pitchFamily="34" charset="0"/>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cs typeface="Arial" pitchFamily="34" charset="0"/>
              </a:rPr>
              <a:t>Tipping point</a:t>
            </a:r>
          </a:p>
        </p:txBody>
      </p:sp>
      <p:pic>
        <p:nvPicPr>
          <p:cNvPr id="116738" name="Picture 2" descr="http://3.bp.blogspot.com/_tHFCZKBL-bs/TFaXdVaBxEI/AAAAAAAAAYY/BX87ZlIEzyw/s1600/change+ahead+sign.png"/>
          <p:cNvPicPr>
            <a:picLocks noChangeAspect="1" noChangeArrowheads="1"/>
          </p:cNvPicPr>
          <p:nvPr/>
        </p:nvPicPr>
        <p:blipFill>
          <a:blip r:embed="rId3" cstate="print"/>
          <a:srcRect/>
          <a:stretch>
            <a:fillRect/>
          </a:stretch>
        </p:blipFill>
        <p:spPr bwMode="auto">
          <a:xfrm>
            <a:off x="6987393" y="3495673"/>
            <a:ext cx="3300404" cy="24578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Stages-of-change.png">
            <a:hlinkClick r:id="rId3"/>
          </p:cNvPr>
          <p:cNvPicPr>
            <a:picLocks noChangeAspect="1" noChangeArrowheads="1"/>
          </p:cNvPicPr>
          <p:nvPr/>
        </p:nvPicPr>
        <p:blipFill>
          <a:blip r:embed="rId4" cstate="print"/>
          <a:srcRect/>
          <a:stretch>
            <a:fillRect/>
          </a:stretch>
        </p:blipFill>
        <p:spPr bwMode="auto">
          <a:xfrm>
            <a:off x="2486799" y="781029"/>
            <a:ext cx="6224587" cy="5662710"/>
          </a:xfrm>
          <a:prstGeom prst="rect">
            <a:avLst/>
          </a:prstGeom>
          <a:noFill/>
          <a:ln w="9525">
            <a:noFill/>
            <a:miter lim="800000"/>
            <a:headEnd/>
            <a:tailEnd/>
          </a:ln>
        </p:spPr>
      </p:pic>
      <p:sp>
        <p:nvSpPr>
          <p:cNvPr id="5" name="Title 1"/>
          <p:cNvSpPr txBox="1">
            <a:spLocks/>
          </p:cNvSpPr>
          <p:nvPr/>
        </p:nvSpPr>
        <p:spPr>
          <a:xfrm>
            <a:off x="843725" y="0"/>
            <a:ext cx="9067800" cy="1138219"/>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3200" kern="0" dirty="0" smtClean="0">
                <a:solidFill>
                  <a:srgbClr val="423F74"/>
                </a:solidFill>
                <a:latin typeface="+mj-lt"/>
                <a:ea typeface="+mj-ea"/>
                <a:cs typeface="+mj-cs"/>
              </a:rPr>
              <a:t>Stages of Change?</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sp>
        <p:nvSpPr>
          <p:cNvPr id="7" name="Bent Arrow 6"/>
          <p:cNvSpPr/>
          <p:nvPr/>
        </p:nvSpPr>
        <p:spPr bwMode="auto">
          <a:xfrm>
            <a:off x="1415229" y="2995607"/>
            <a:ext cx="3143272" cy="428628"/>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pic>
        <p:nvPicPr>
          <p:cNvPr id="8" name="Picture 2" descr="http://openclipart.org/image/250px/svg_to_png/110587/happy_woman_dirk_struve_01.png"/>
          <p:cNvPicPr>
            <a:picLocks noChangeAspect="1" noChangeArrowheads="1"/>
          </p:cNvPicPr>
          <p:nvPr/>
        </p:nvPicPr>
        <p:blipFill>
          <a:blip r:embed="rId5" cstate="print"/>
          <a:srcRect/>
          <a:stretch>
            <a:fillRect/>
          </a:stretch>
        </p:blipFill>
        <p:spPr bwMode="auto">
          <a:xfrm>
            <a:off x="986601" y="3495673"/>
            <a:ext cx="1071570" cy="1071570"/>
          </a:xfrm>
          <a:prstGeom prst="rect">
            <a:avLst/>
          </a:prstGeom>
          <a:noFill/>
        </p:spPr>
      </p:pic>
      <p:sp>
        <p:nvSpPr>
          <p:cNvPr id="9" name="TextBox 8"/>
          <p:cNvSpPr txBox="1"/>
          <p:nvPr/>
        </p:nvSpPr>
        <p:spPr>
          <a:xfrm>
            <a:off x="700849" y="4567243"/>
            <a:ext cx="1428760" cy="707886"/>
          </a:xfrm>
          <a:prstGeom prst="rect">
            <a:avLst/>
          </a:prstGeom>
          <a:noFill/>
        </p:spPr>
        <p:txBody>
          <a:bodyPr wrap="square" rtlCol="0">
            <a:spAutoFit/>
          </a:bodyPr>
          <a:lstStyle/>
          <a:p>
            <a:pPr algn="ctr"/>
            <a:r>
              <a:rPr lang="en-GB" sz="4000" b="1" dirty="0" smtClean="0">
                <a:latin typeface="Calibri" pitchFamily="34" charset="0"/>
              </a:rPr>
              <a:t>ABI</a:t>
            </a:r>
            <a:endParaRPr lang="en-GB" sz="4000" b="1" dirty="0">
              <a:latin typeface="Calibri" pitchFamily="34" charset="0"/>
            </a:endParaRPr>
          </a:p>
        </p:txBody>
      </p:sp>
      <p:pic>
        <p:nvPicPr>
          <p:cNvPr id="11" name="Picture 2"/>
          <p:cNvPicPr>
            <a:picLocks noChangeAspect="1" noChangeArrowheads="1"/>
          </p:cNvPicPr>
          <p:nvPr/>
        </p:nvPicPr>
        <p:blipFill>
          <a:blip r:embed="rId6" cstate="print"/>
          <a:srcRect/>
          <a:stretch>
            <a:fillRect/>
          </a:stretch>
        </p:blipFill>
        <p:spPr bwMode="auto">
          <a:xfrm>
            <a:off x="8773343" y="2209789"/>
            <a:ext cx="1599693" cy="121444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logok.org/wp-content/uploads/2010/12/yes-4G.png"/>
          <p:cNvPicPr>
            <a:picLocks noChangeAspect="1" noChangeArrowheads="1"/>
          </p:cNvPicPr>
          <p:nvPr/>
        </p:nvPicPr>
        <p:blipFill>
          <a:blip r:embed="rId3" cstate="print"/>
          <a:srcRect/>
          <a:stretch>
            <a:fillRect/>
          </a:stretch>
        </p:blipFill>
        <p:spPr bwMode="auto">
          <a:xfrm>
            <a:off x="700849" y="1209657"/>
            <a:ext cx="3068020" cy="2000264"/>
          </a:xfrm>
          <a:prstGeom prst="rect">
            <a:avLst/>
          </a:prstGeom>
          <a:noFill/>
        </p:spPr>
      </p:pic>
      <p:sp>
        <p:nvSpPr>
          <p:cNvPr id="4" name="Title 1"/>
          <p:cNvSpPr txBox="1">
            <a:spLocks/>
          </p:cNvSpPr>
          <p:nvPr/>
        </p:nvSpPr>
        <p:spPr>
          <a:xfrm>
            <a:off x="0" y="423839"/>
            <a:ext cx="9416285" cy="928694"/>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2800" kern="0" dirty="0" smtClean="0">
                <a:solidFill>
                  <a:srgbClr val="423F74"/>
                </a:solidFill>
                <a:latin typeface="+mj-lt"/>
                <a:ea typeface="+mj-ea"/>
                <a:cs typeface="+mj-cs"/>
              </a:rPr>
              <a:t>All very nice, but does ABI actually work?</a:t>
            </a:r>
            <a:endParaRPr kumimoji="0" lang="en-GB" sz="28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2" descr="http://openclipart.org/image/250px/svg_to_png/110587/happy_woman_dirk_struve_01.png"/>
          <p:cNvPicPr>
            <a:picLocks noChangeAspect="1" noChangeArrowheads="1"/>
          </p:cNvPicPr>
          <p:nvPr/>
        </p:nvPicPr>
        <p:blipFill>
          <a:blip r:embed="rId4" cstate="print"/>
          <a:srcRect/>
          <a:stretch>
            <a:fillRect/>
          </a:stretch>
        </p:blipFill>
        <p:spPr bwMode="auto">
          <a:xfrm>
            <a:off x="8987657" y="280963"/>
            <a:ext cx="1214446" cy="1214446"/>
          </a:xfrm>
          <a:prstGeom prst="rect">
            <a:avLst/>
          </a:prstGeom>
          <a:noFill/>
        </p:spPr>
      </p:pic>
      <p:sp>
        <p:nvSpPr>
          <p:cNvPr id="6" name="Rectangle 5"/>
          <p:cNvSpPr/>
          <p:nvPr/>
        </p:nvSpPr>
        <p:spPr>
          <a:xfrm>
            <a:off x="9201971" y="209525"/>
            <a:ext cx="857256" cy="1323439"/>
          </a:xfrm>
          <a:prstGeom prst="rect">
            <a:avLst/>
          </a:prstGeom>
          <a:noFill/>
        </p:spPr>
        <p:txBody>
          <a:bodyPr wrap="square" lIns="91440" tIns="45720" rIns="91440" bIns="45720">
            <a:spAutoFit/>
          </a:bodyPr>
          <a:lstStyle/>
          <a:p>
            <a:pPr algn="ctr"/>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TextBox 5"/>
          <p:cNvSpPr txBox="1">
            <a:spLocks noChangeArrowheads="1"/>
          </p:cNvSpPr>
          <p:nvPr/>
        </p:nvSpPr>
        <p:spPr bwMode="auto">
          <a:xfrm>
            <a:off x="415097" y="2852731"/>
            <a:ext cx="7572428" cy="3097159"/>
          </a:xfrm>
          <a:prstGeom prst="rect">
            <a:avLst/>
          </a:prstGeom>
          <a:noFill/>
          <a:ln w="9525">
            <a:solidFill>
              <a:srgbClr val="3399FF"/>
            </a:solidFill>
            <a:miter lim="800000"/>
            <a:headEnd/>
            <a:tailEnd/>
          </a:ln>
        </p:spPr>
        <p:txBody>
          <a:bodyPr wrap="square" lIns="80165" tIns="40083" rIns="80165" bIns="40083">
            <a:spAutoFit/>
          </a:bodyPr>
          <a:lstStyle/>
          <a:p>
            <a:endParaRPr lang="en-GB" sz="2800" dirty="0">
              <a:latin typeface="Calibri" pitchFamily="34" charset="0"/>
              <a:cs typeface="Arial" pitchFamily="34" charset="0"/>
            </a:endParaRPr>
          </a:p>
          <a:p>
            <a:r>
              <a:rPr lang="en-GB" sz="2800" b="1" dirty="0">
                <a:latin typeface="Calibri" pitchFamily="34" charset="0"/>
                <a:cs typeface="Arial" pitchFamily="34" charset="0"/>
              </a:rPr>
              <a:t>56</a:t>
            </a:r>
            <a:r>
              <a:rPr lang="en-GB" sz="2800" dirty="0">
                <a:latin typeface="Calibri" pitchFamily="34" charset="0"/>
                <a:cs typeface="Arial" pitchFamily="34" charset="0"/>
              </a:rPr>
              <a:t> controlled trials indicate that for every </a:t>
            </a:r>
            <a:r>
              <a:rPr lang="en-GB" sz="2800" b="1" dirty="0">
                <a:latin typeface="Calibri" pitchFamily="34" charset="0"/>
                <a:cs typeface="Arial" pitchFamily="34" charset="0"/>
              </a:rPr>
              <a:t>eight people </a:t>
            </a:r>
            <a:r>
              <a:rPr lang="en-GB" sz="2800" dirty="0">
                <a:latin typeface="Calibri" pitchFamily="34" charset="0"/>
                <a:cs typeface="Arial" pitchFamily="34" charset="0"/>
              </a:rPr>
              <a:t>who receive simple alcohol advice, </a:t>
            </a:r>
            <a:r>
              <a:rPr lang="en-GB" sz="2800" b="1" dirty="0">
                <a:latin typeface="Calibri" pitchFamily="34" charset="0"/>
                <a:cs typeface="Arial" pitchFamily="34" charset="0"/>
              </a:rPr>
              <a:t>one</a:t>
            </a:r>
            <a:r>
              <a:rPr lang="en-GB" sz="2800" dirty="0">
                <a:latin typeface="Calibri" pitchFamily="34" charset="0"/>
                <a:cs typeface="Arial" pitchFamily="34" charset="0"/>
              </a:rPr>
              <a:t> will reduce their drinking to within lower risk levels</a:t>
            </a:r>
          </a:p>
          <a:p>
            <a:endParaRPr lang="en-GB" sz="2800" dirty="0" smtClean="0">
              <a:latin typeface="Calibri" pitchFamily="34" charset="0"/>
              <a:cs typeface="Arial" pitchFamily="34" charset="0"/>
            </a:endParaRPr>
          </a:p>
          <a:p>
            <a:r>
              <a:rPr lang="en-GB" sz="2800" dirty="0" smtClean="0">
                <a:latin typeface="Calibri" pitchFamily="34" charset="0"/>
                <a:cs typeface="Arial" pitchFamily="34" charset="0"/>
              </a:rPr>
              <a:t>Brief </a:t>
            </a:r>
            <a:r>
              <a:rPr lang="en-GB" sz="2800" dirty="0">
                <a:latin typeface="Calibri" pitchFamily="34" charset="0"/>
                <a:cs typeface="Arial" pitchFamily="34" charset="0"/>
              </a:rPr>
              <a:t>interventions are</a:t>
            </a:r>
            <a:r>
              <a:rPr lang="en-GB" sz="2800" b="1" dirty="0">
                <a:latin typeface="Calibri" pitchFamily="34" charset="0"/>
                <a:cs typeface="Arial" pitchFamily="34" charset="0"/>
              </a:rPr>
              <a:t> effective </a:t>
            </a:r>
            <a:r>
              <a:rPr lang="en-GB" sz="2800" dirty="0">
                <a:latin typeface="Calibri" pitchFamily="34" charset="0"/>
                <a:cs typeface="Arial" pitchFamily="34" charset="0"/>
              </a:rPr>
              <a:t>and </a:t>
            </a:r>
            <a:r>
              <a:rPr lang="en-GB" sz="2800" dirty="0" smtClean="0">
                <a:latin typeface="Calibri" pitchFamily="34" charset="0"/>
                <a:cs typeface="Arial" pitchFamily="34" charset="0"/>
              </a:rPr>
              <a:t>cost-effective!</a:t>
            </a:r>
            <a:endParaRPr lang="en-GB" sz="2800" dirty="0">
              <a:latin typeface="Calibri" pitchFamily="34" charset="0"/>
              <a:cs typeface="Arial" pitchFamily="34" charset="0"/>
            </a:endParaRPr>
          </a:p>
          <a:p>
            <a:endParaRPr lang="en-GB" sz="2800" dirty="0">
              <a:latin typeface="Calibri" pitchFamily="34" charset="0"/>
            </a:endParaRPr>
          </a:p>
        </p:txBody>
      </p:sp>
      <p:pic>
        <p:nvPicPr>
          <p:cNvPr id="55299" name="Picture 3"/>
          <p:cNvPicPr>
            <a:picLocks noChangeAspect="1" noChangeArrowheads="1"/>
          </p:cNvPicPr>
          <p:nvPr/>
        </p:nvPicPr>
        <p:blipFill>
          <a:blip r:embed="rId5" cstate="print"/>
          <a:srcRect/>
          <a:stretch>
            <a:fillRect/>
          </a:stretch>
        </p:blipFill>
        <p:spPr bwMode="auto">
          <a:xfrm>
            <a:off x="8058963" y="3852863"/>
            <a:ext cx="1857388" cy="24357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5300" name="Picture 4"/>
          <p:cNvPicPr>
            <a:picLocks noChangeAspect="1" noChangeArrowheads="1"/>
          </p:cNvPicPr>
          <p:nvPr/>
        </p:nvPicPr>
        <p:blipFill>
          <a:blip r:embed="rId6" cstate="print"/>
          <a:srcRect/>
          <a:stretch>
            <a:fillRect/>
          </a:stretch>
        </p:blipFill>
        <p:spPr bwMode="auto">
          <a:xfrm>
            <a:off x="8201839" y="1638285"/>
            <a:ext cx="1900948" cy="22700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268" name="Picture 4" descr="http://www.surginfection.com/nice.jpg"/>
          <p:cNvPicPr>
            <a:picLocks noChangeAspect="1" noChangeArrowheads="1"/>
          </p:cNvPicPr>
          <p:nvPr/>
        </p:nvPicPr>
        <p:blipFill>
          <a:blip r:embed="rId7" cstate="print"/>
          <a:srcRect/>
          <a:stretch>
            <a:fillRect/>
          </a:stretch>
        </p:blipFill>
        <p:spPr bwMode="auto">
          <a:xfrm>
            <a:off x="4487063" y="1138219"/>
            <a:ext cx="2983686" cy="1989124"/>
          </a:xfrm>
          <a:prstGeom prst="rect">
            <a:avLst/>
          </a:prstGeom>
          <a:noFill/>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5488335" y="1621185"/>
            <a:ext cx="4928082" cy="1656184"/>
          </a:xfrm>
          <a:prstGeom prst="round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11" name="Rounded Rectangle 10"/>
          <p:cNvSpPr/>
          <p:nvPr/>
        </p:nvSpPr>
        <p:spPr bwMode="auto">
          <a:xfrm>
            <a:off x="272221" y="1638285"/>
            <a:ext cx="4928082" cy="1639084"/>
          </a:xfrm>
          <a:prstGeom prst="round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3" name="TextBox 2"/>
          <p:cNvSpPr txBox="1"/>
          <p:nvPr/>
        </p:nvSpPr>
        <p:spPr>
          <a:xfrm>
            <a:off x="2058171" y="423839"/>
            <a:ext cx="6858048" cy="646331"/>
          </a:xfrm>
          <a:prstGeom prst="rect">
            <a:avLst/>
          </a:prstGeom>
          <a:noFill/>
        </p:spPr>
        <p:txBody>
          <a:bodyPr wrap="square" rtlCol="0">
            <a:spAutoFit/>
          </a:bodyPr>
          <a:lstStyle/>
          <a:p>
            <a:pPr algn="ctr"/>
            <a:r>
              <a:rPr lang="en-GB" sz="3600" b="1" dirty="0" smtClean="0">
                <a:solidFill>
                  <a:srgbClr val="423F74"/>
                </a:solidFill>
                <a:latin typeface="Calibri" pitchFamily="34" charset="0"/>
              </a:rPr>
              <a:t>Any Questions? Drop us an email </a:t>
            </a:r>
            <a:endParaRPr lang="en-GB" sz="3600" b="1" dirty="0">
              <a:solidFill>
                <a:srgbClr val="423F74"/>
              </a:solidFill>
              <a:latin typeface="Calibri" pitchFamily="34" charset="0"/>
            </a:endParaRPr>
          </a:p>
        </p:txBody>
      </p:sp>
      <p:pic>
        <p:nvPicPr>
          <p:cNvPr id="3074" name="Picture 2" descr="http://upload.wikimedia.org/wikipedia/commons/d/d7/Blue_question_mark.jpg"/>
          <p:cNvPicPr>
            <a:picLocks noChangeAspect="1" noChangeArrowheads="1"/>
          </p:cNvPicPr>
          <p:nvPr/>
        </p:nvPicPr>
        <p:blipFill>
          <a:blip r:embed="rId3" cstate="print"/>
          <a:srcRect/>
          <a:stretch>
            <a:fillRect/>
          </a:stretch>
        </p:blipFill>
        <p:spPr bwMode="auto">
          <a:xfrm>
            <a:off x="375767" y="0"/>
            <a:ext cx="1616284" cy="1616284"/>
          </a:xfrm>
          <a:prstGeom prst="rect">
            <a:avLst/>
          </a:prstGeom>
          <a:noFill/>
        </p:spPr>
      </p:pic>
      <p:pic>
        <p:nvPicPr>
          <p:cNvPr id="3076" name="Picture 4" descr="http://www.joepelissier.co.uk/wp-content/uploads/2011/07/Email-Icon.jpg"/>
          <p:cNvPicPr>
            <a:picLocks noChangeAspect="1" noChangeArrowheads="1"/>
          </p:cNvPicPr>
          <p:nvPr/>
        </p:nvPicPr>
        <p:blipFill>
          <a:blip r:embed="rId4" cstate="print"/>
          <a:srcRect/>
          <a:stretch>
            <a:fillRect/>
          </a:stretch>
        </p:blipFill>
        <p:spPr bwMode="auto">
          <a:xfrm>
            <a:off x="8844781" y="0"/>
            <a:ext cx="1566043" cy="1566043"/>
          </a:xfrm>
          <a:prstGeom prst="rect">
            <a:avLst/>
          </a:prstGeom>
          <a:noFill/>
        </p:spPr>
      </p:pic>
      <p:sp>
        <p:nvSpPr>
          <p:cNvPr id="6" name="TextBox 5"/>
          <p:cNvSpPr txBox="1"/>
          <p:nvPr/>
        </p:nvSpPr>
        <p:spPr>
          <a:xfrm>
            <a:off x="375767" y="1549177"/>
            <a:ext cx="4641190" cy="1692771"/>
          </a:xfrm>
          <a:prstGeom prst="rect">
            <a:avLst/>
          </a:prstGeom>
          <a:noFill/>
          <a:ln>
            <a:noFill/>
          </a:ln>
        </p:spPr>
        <p:txBody>
          <a:bodyPr wrap="square" rtlCol="0">
            <a:spAutoFit/>
          </a:bodyPr>
          <a:lstStyle/>
          <a:p>
            <a:pPr algn="ctr"/>
            <a:r>
              <a:rPr lang="en-GB" sz="3200" b="1" dirty="0" smtClean="0">
                <a:solidFill>
                  <a:srgbClr val="0070C0"/>
                </a:solidFill>
                <a:latin typeface="Calibri" pitchFamily="34" charset="0"/>
              </a:rPr>
              <a:t>Craig Jones</a:t>
            </a:r>
          </a:p>
          <a:p>
            <a:pPr algn="ctr"/>
            <a:r>
              <a:rPr lang="en-GB" dirty="0" smtClean="0">
                <a:latin typeface="Calibri" pitchFamily="34" charset="0"/>
              </a:rPr>
              <a:t>Senior Health Promotion Practitioner</a:t>
            </a:r>
          </a:p>
          <a:p>
            <a:pPr algn="ctr"/>
            <a:r>
              <a:rPr lang="en-GB" dirty="0" smtClean="0">
                <a:latin typeface="Calibri" pitchFamily="34" charset="0"/>
              </a:rPr>
              <a:t>craig.jones@wales.nhs.uk </a:t>
            </a:r>
            <a:endParaRPr lang="en-GB" dirty="0">
              <a:latin typeface="Calibri" pitchFamily="34" charset="0"/>
            </a:endParaRPr>
          </a:p>
        </p:txBody>
      </p:sp>
      <p:pic>
        <p:nvPicPr>
          <p:cNvPr id="12" name="Picture 2"/>
          <p:cNvPicPr>
            <a:picLocks noChangeAspect="1" noChangeArrowheads="1"/>
          </p:cNvPicPr>
          <p:nvPr/>
        </p:nvPicPr>
        <p:blipFill>
          <a:blip r:embed="rId5" cstate="print"/>
          <a:srcRect/>
          <a:stretch>
            <a:fillRect/>
          </a:stretch>
        </p:blipFill>
        <p:spPr bwMode="auto">
          <a:xfrm>
            <a:off x="0" y="6350684"/>
            <a:ext cx="1596689" cy="1212166"/>
          </a:xfrm>
          <a:prstGeom prst="rect">
            <a:avLst/>
          </a:prstGeom>
          <a:noFill/>
          <a:ln w="9525">
            <a:noFill/>
            <a:miter lim="800000"/>
            <a:headEnd/>
            <a:tailEnd/>
          </a:ln>
          <a:effectLst/>
        </p:spPr>
      </p:pic>
      <p:sp>
        <p:nvSpPr>
          <p:cNvPr id="9" name="TextBox 8"/>
          <p:cNvSpPr txBox="1"/>
          <p:nvPr/>
        </p:nvSpPr>
        <p:spPr>
          <a:xfrm>
            <a:off x="5776367" y="1693193"/>
            <a:ext cx="4497744" cy="1323439"/>
          </a:xfrm>
          <a:prstGeom prst="rect">
            <a:avLst/>
          </a:prstGeom>
          <a:noFill/>
          <a:ln>
            <a:noFill/>
          </a:ln>
        </p:spPr>
        <p:txBody>
          <a:bodyPr wrap="square" rtlCol="0">
            <a:spAutoFit/>
          </a:bodyPr>
          <a:lstStyle/>
          <a:p>
            <a:pPr algn="ctr"/>
            <a:r>
              <a:rPr lang="en-GB" sz="3200" b="1" dirty="0" smtClean="0">
                <a:solidFill>
                  <a:srgbClr val="0070C0"/>
                </a:solidFill>
                <a:latin typeface="Calibri" pitchFamily="34" charset="0"/>
              </a:rPr>
              <a:t>Carol Foster</a:t>
            </a:r>
          </a:p>
          <a:p>
            <a:pPr algn="ctr"/>
            <a:r>
              <a:rPr lang="en-GB" dirty="0" smtClean="0">
                <a:latin typeface="Calibri" pitchFamily="34" charset="0"/>
              </a:rPr>
              <a:t>Public Health Practitioner</a:t>
            </a:r>
          </a:p>
          <a:p>
            <a:pPr algn="ctr"/>
            <a:r>
              <a:rPr lang="en-GB" dirty="0" smtClean="0">
                <a:latin typeface="Calibri" pitchFamily="34" charset="0"/>
              </a:rPr>
              <a:t>carol.foster@wales.nhs.uk</a:t>
            </a:r>
            <a:endParaRPr lang="en-GB" dirty="0">
              <a:latin typeface="Calibri" pitchFamily="34" charset="0"/>
            </a:endParaRPr>
          </a:p>
        </p:txBody>
      </p:sp>
      <p:sp>
        <p:nvSpPr>
          <p:cNvPr id="18" name="Rectangle 17"/>
          <p:cNvSpPr/>
          <p:nvPr/>
        </p:nvSpPr>
        <p:spPr>
          <a:xfrm>
            <a:off x="1167855" y="3421385"/>
            <a:ext cx="8640960" cy="1569660"/>
          </a:xfrm>
          <a:prstGeom prst="rect">
            <a:avLst/>
          </a:prstGeom>
          <a:solidFill>
            <a:srgbClr val="CCCCFF"/>
          </a:solidFill>
          <a:ln>
            <a:solidFill>
              <a:srgbClr val="0000FF"/>
            </a:solidFill>
          </a:ln>
        </p:spPr>
        <p:txBody>
          <a:bodyPr wrap="square">
            <a:spAutoFit/>
          </a:bodyPr>
          <a:lstStyle/>
          <a:p>
            <a:pPr algn="ctr"/>
            <a:r>
              <a:rPr lang="en-GB" dirty="0" smtClean="0"/>
              <a:t>Follow us on  </a:t>
            </a:r>
          </a:p>
          <a:p>
            <a:pPr algn="ctr"/>
            <a:r>
              <a:rPr lang="en-GB" u="sng" dirty="0" smtClean="0">
                <a:solidFill>
                  <a:srgbClr val="FF0000"/>
                </a:solidFill>
              </a:rPr>
              <a:t>Twitter @haveawordUK </a:t>
            </a:r>
            <a:r>
              <a:rPr lang="en-GB" dirty="0" smtClean="0"/>
              <a:t/>
            </a:r>
            <a:br>
              <a:rPr lang="en-GB" dirty="0" smtClean="0"/>
            </a:br>
            <a:r>
              <a:rPr lang="en-GB" u="sng" dirty="0" smtClean="0">
                <a:hlinkClick r:id="rId6"/>
              </a:rPr>
              <a:t> www.facebook.com/haveawordcampaign </a:t>
            </a:r>
            <a:r>
              <a:rPr lang="en-GB" dirty="0" smtClean="0"/>
              <a:t/>
            </a:r>
            <a:br>
              <a:rPr lang="en-GB" dirty="0" smtClean="0"/>
            </a:br>
            <a:r>
              <a:rPr lang="en-GB" dirty="0" smtClean="0"/>
              <a:t>Website </a:t>
            </a:r>
            <a:r>
              <a:rPr lang="en-GB" u="sng" dirty="0" smtClean="0">
                <a:hlinkClick r:id="rId7" action="ppaction://hlinkfile"/>
              </a:rPr>
              <a:t>www.haveaword.org</a:t>
            </a:r>
            <a:endParaRPr lang="en-GB" dirty="0"/>
          </a:p>
        </p:txBody>
      </p:sp>
      <p:sp>
        <p:nvSpPr>
          <p:cNvPr id="17" name="Rounded Rectangle 16"/>
          <p:cNvSpPr/>
          <p:nvPr/>
        </p:nvSpPr>
        <p:spPr bwMode="auto">
          <a:xfrm>
            <a:off x="3040063" y="5149577"/>
            <a:ext cx="4824536" cy="1284174"/>
          </a:xfrm>
          <a:prstGeom prst="round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21" name="TextBox 20"/>
          <p:cNvSpPr txBox="1"/>
          <p:nvPr/>
        </p:nvSpPr>
        <p:spPr>
          <a:xfrm>
            <a:off x="2896047" y="5149577"/>
            <a:ext cx="4896544" cy="1077218"/>
          </a:xfrm>
          <a:prstGeom prst="rect">
            <a:avLst/>
          </a:prstGeom>
          <a:noFill/>
          <a:ln>
            <a:noFill/>
          </a:ln>
        </p:spPr>
        <p:txBody>
          <a:bodyPr wrap="square" rtlCol="0">
            <a:spAutoFit/>
          </a:bodyPr>
          <a:lstStyle/>
          <a:p>
            <a:pPr algn="ctr"/>
            <a:r>
              <a:rPr lang="en-GB" b="1" dirty="0" smtClean="0">
                <a:solidFill>
                  <a:srgbClr val="0070C0"/>
                </a:solidFill>
                <a:latin typeface="Calibri" pitchFamily="34" charset="0"/>
              </a:rPr>
              <a:t>Rhiannon Hobbs</a:t>
            </a:r>
          </a:p>
          <a:p>
            <a:pPr algn="ctr"/>
            <a:r>
              <a:rPr lang="en-GB" sz="2000" dirty="0" smtClean="0">
                <a:latin typeface="Calibri" pitchFamily="34" charset="0"/>
              </a:rPr>
              <a:t>Senior Public Health Practitioner</a:t>
            </a:r>
          </a:p>
          <a:p>
            <a:pPr algn="ctr"/>
            <a:r>
              <a:rPr lang="en-GB" sz="2000" dirty="0" smtClean="0">
                <a:latin typeface="Calibri" pitchFamily="34" charset="0"/>
              </a:rPr>
              <a:t>rhiannon.hobbs@wales.nhs.uk</a:t>
            </a:r>
          </a:p>
        </p:txBody>
      </p:sp>
      <p:pic>
        <p:nvPicPr>
          <p:cNvPr id="13" name="Picture 2"/>
          <p:cNvPicPr>
            <a:picLocks noChangeAspect="1" noChangeArrowheads="1"/>
          </p:cNvPicPr>
          <p:nvPr/>
        </p:nvPicPr>
        <p:blipFill>
          <a:blip r:embed="rId8" cstate="print"/>
          <a:srcRect/>
          <a:stretch>
            <a:fillRect/>
          </a:stretch>
        </p:blipFill>
        <p:spPr bwMode="auto">
          <a:xfrm>
            <a:off x="8440663" y="4429497"/>
            <a:ext cx="739555" cy="561451"/>
          </a:xfrm>
          <a:prstGeom prst="rect">
            <a:avLst/>
          </a:prstGeom>
          <a:noFill/>
          <a:ln w="9525">
            <a:noFill/>
            <a:miter lim="800000"/>
            <a:headEnd/>
            <a:tailEnd/>
          </a:ln>
          <a:effectLst/>
        </p:spPr>
      </p:pic>
      <p:pic>
        <p:nvPicPr>
          <p:cNvPr id="16" name="Picture 2" descr="http://www.southwaleschamber.co.uk/website_images/twitter_feed.png">
            <a:hlinkClick r:id="rId9"/>
          </p:cNvPr>
          <p:cNvPicPr>
            <a:picLocks noChangeAspect="1" noChangeArrowheads="1"/>
          </p:cNvPicPr>
          <p:nvPr/>
        </p:nvPicPr>
        <p:blipFill>
          <a:blip r:embed="rId10" cstate="print"/>
          <a:srcRect/>
          <a:stretch>
            <a:fillRect/>
          </a:stretch>
        </p:blipFill>
        <p:spPr bwMode="auto">
          <a:xfrm>
            <a:off x="3184079" y="3565401"/>
            <a:ext cx="571504" cy="571504"/>
          </a:xfrm>
          <a:prstGeom prst="rect">
            <a:avLst/>
          </a:prstGeom>
          <a:noFill/>
        </p:spPr>
      </p:pic>
      <p:pic>
        <p:nvPicPr>
          <p:cNvPr id="19" name="Picture 4" descr="https://encrypted-tbn2.gstatic.com/images?q=tbn:ANd9GcQ3UGrD1jVMVuhElurVL4rgLvMW77L7szNdJ6-kDHjVXAt1ioR6haXOHQ">
            <a:hlinkClick r:id="rId11"/>
          </p:cNvPr>
          <p:cNvPicPr>
            <a:picLocks noChangeAspect="1" noChangeArrowheads="1"/>
          </p:cNvPicPr>
          <p:nvPr/>
        </p:nvPicPr>
        <p:blipFill>
          <a:blip r:embed="rId12" cstate="print"/>
          <a:srcRect/>
          <a:stretch>
            <a:fillRect/>
          </a:stretch>
        </p:blipFill>
        <p:spPr bwMode="auto">
          <a:xfrm>
            <a:off x="2103959" y="3997449"/>
            <a:ext cx="500066" cy="500066"/>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783" y="6138879"/>
            <a:ext cx="8643998" cy="338554"/>
          </a:xfrm>
          <a:prstGeom prst="rect">
            <a:avLst/>
          </a:prstGeom>
          <a:noFill/>
        </p:spPr>
        <p:txBody>
          <a:bodyPr wrap="square" rtlCol="0">
            <a:spAutoFit/>
          </a:bodyPr>
          <a:lstStyle/>
          <a:p>
            <a:r>
              <a:rPr lang="en-GB" sz="1600" dirty="0" smtClean="0">
                <a:solidFill>
                  <a:srgbClr val="3333FF"/>
                </a:solidFill>
              </a:rPr>
              <a:t>HBSC 2009/10 Health Behaviour in School-aged Children- top 15</a:t>
            </a:r>
            <a:endParaRPr lang="en-GB" sz="1600" dirty="0">
              <a:solidFill>
                <a:srgbClr val="3333FF"/>
              </a:solidFill>
            </a:endParaRPr>
          </a:p>
        </p:txBody>
      </p:sp>
      <p:pic>
        <p:nvPicPr>
          <p:cNvPr id="10" name="Picture 5" descr="http://shirleyayresconsulting.co.uk/wp-content/uploads/2010/09/Smiling-Children-iStock_000005155982Large1.jpg"/>
          <p:cNvPicPr>
            <a:picLocks noChangeAspect="1" noChangeArrowheads="1"/>
          </p:cNvPicPr>
          <p:nvPr/>
        </p:nvPicPr>
        <p:blipFill>
          <a:blip r:embed="rId3" cstate="print"/>
          <a:srcRect/>
          <a:stretch>
            <a:fillRect/>
          </a:stretch>
        </p:blipFill>
        <p:spPr bwMode="auto">
          <a:xfrm>
            <a:off x="9448774" y="4933553"/>
            <a:ext cx="1239863" cy="1443818"/>
          </a:xfrm>
          <a:prstGeom prst="rect">
            <a:avLst/>
          </a:prstGeom>
          <a:noFill/>
        </p:spPr>
      </p:pic>
      <p:pic>
        <p:nvPicPr>
          <p:cNvPr id="12" name="Picture 11"/>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r="3749"/>
          <a:stretch>
            <a:fillRect/>
          </a:stretch>
        </p:blipFill>
        <p:spPr>
          <a:xfrm>
            <a:off x="-1" y="1006612"/>
            <a:ext cx="10688639" cy="5583125"/>
          </a:xfrm>
          <a:prstGeom prst="rect">
            <a:avLst/>
          </a:prstGeom>
        </p:spPr>
      </p:pic>
      <p:sp>
        <p:nvSpPr>
          <p:cNvPr id="15" name="TextBox 14"/>
          <p:cNvSpPr txBox="1"/>
          <p:nvPr/>
        </p:nvSpPr>
        <p:spPr>
          <a:xfrm>
            <a:off x="519783" y="6949777"/>
            <a:ext cx="6131902" cy="351528"/>
          </a:xfrm>
          <a:prstGeom prst="rect">
            <a:avLst/>
          </a:prstGeom>
          <a:noFill/>
        </p:spPr>
        <p:txBody>
          <a:bodyPr wrap="square" lIns="104287" tIns="52144" rIns="104287" bIns="52144" rtlCol="0">
            <a:spAutoFit/>
          </a:bodyPr>
          <a:lstStyle/>
          <a:p>
            <a:r>
              <a:rPr lang="en-GB" sz="1600" dirty="0" smtClean="0">
                <a:solidFill>
                  <a:schemeClr val="bg1"/>
                </a:solidFill>
                <a:latin typeface="Times New Roman" panose="02020603050405020304" pitchFamily="18" charset="0"/>
                <a:cs typeface="Times New Roman" panose="02020603050405020304" pitchFamily="18" charset="0"/>
              </a:rPr>
              <a:t>Health Behaviour in School-aged Children 2009/10</a:t>
            </a:r>
            <a:endParaRPr lang="en-GB" sz="1600" dirty="0">
              <a:solidFill>
                <a:schemeClr val="bg1"/>
              </a:solidFill>
              <a:latin typeface="Times New Roman" panose="02020603050405020304" pitchFamily="18" charset="0"/>
              <a:cs typeface="Times New Roman" panose="02020603050405020304" pitchFamily="18" charset="0"/>
            </a:endParaRPr>
          </a:p>
        </p:txBody>
      </p:sp>
      <p:graphicFrame>
        <p:nvGraphicFramePr>
          <p:cNvPr id="14" name="Chart 13"/>
          <p:cNvGraphicFramePr>
            <a:graphicFrameLocks/>
          </p:cNvGraphicFramePr>
          <p:nvPr>
            <p:extLst>
              <p:ext uri="{D42A27DB-BD31-4B8C-83A1-F6EECF244321}">
                <p14:modId xmlns:p14="http://schemas.microsoft.com/office/powerpoint/2010/main" val="3812630975"/>
              </p:ext>
            </p:extLst>
          </p:nvPr>
        </p:nvGraphicFramePr>
        <p:xfrm>
          <a:off x="0" y="901105"/>
          <a:ext cx="10456887" cy="5616624"/>
        </p:xfrm>
        <a:graphic>
          <a:graphicData uri="http://schemas.openxmlformats.org/drawingml/2006/chart">
            <c:chart xmlns:c="http://schemas.openxmlformats.org/drawingml/2006/chart" xmlns:r="http://schemas.openxmlformats.org/officeDocument/2006/relationships" r:id="rId5"/>
          </a:graphicData>
        </a:graphic>
      </p:graphicFrame>
      <p:sp>
        <p:nvSpPr>
          <p:cNvPr id="20" name="Down Arrow 19"/>
          <p:cNvSpPr/>
          <p:nvPr/>
        </p:nvSpPr>
        <p:spPr bwMode="auto">
          <a:xfrm>
            <a:off x="3472111" y="2413273"/>
            <a:ext cx="216024" cy="72008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6" name="TextBox 5"/>
          <p:cNvSpPr txBox="1"/>
          <p:nvPr/>
        </p:nvSpPr>
        <p:spPr>
          <a:xfrm>
            <a:off x="303759" y="181025"/>
            <a:ext cx="10068245" cy="954107"/>
          </a:xfrm>
          <a:prstGeom prst="rect">
            <a:avLst/>
          </a:prstGeom>
          <a:noFill/>
        </p:spPr>
        <p:txBody>
          <a:bodyPr wrap="square" rtlCol="0">
            <a:spAutoFit/>
          </a:bodyPr>
          <a:lstStyle/>
          <a:p>
            <a:r>
              <a:rPr lang="en-GB" sz="2800" b="1" dirty="0" smtClean="0">
                <a:solidFill>
                  <a:srgbClr val="0000FF"/>
                </a:solidFill>
              </a:rPr>
              <a:t>Our Future Drinkers</a:t>
            </a:r>
          </a:p>
          <a:p>
            <a:r>
              <a:rPr lang="en-GB" sz="2800" b="1" dirty="0" smtClean="0">
                <a:solidFill>
                  <a:srgbClr val="7030A0"/>
                </a:solidFill>
              </a:rPr>
              <a:t>% 13-year –olds who have been drunk at least twice</a:t>
            </a:r>
            <a:endParaRPr lang="en-GB" sz="2800" b="1" dirty="0">
              <a:solidFill>
                <a:srgbClr val="7030A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8CC63F"/>
      </a:accent2>
      <a:accent3>
        <a:srgbClr val="FFFFFF"/>
      </a:accent3>
      <a:accent4>
        <a:srgbClr val="000000"/>
      </a:accent4>
      <a:accent5>
        <a:srgbClr val="DAEDEF"/>
      </a:accent5>
      <a:accent6>
        <a:srgbClr val="7EB338"/>
      </a:accent6>
      <a:hlink>
        <a:srgbClr val="ED1C24"/>
      </a:hlink>
      <a:folHlink>
        <a:srgbClr val="000000"/>
      </a:folHlink>
    </a:clrScheme>
    <a:fontScheme name="Blank Presentation">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5063</TotalTime>
  <Words>3973</Words>
  <Application>Microsoft Office PowerPoint</Application>
  <PresentationFormat>Custom</PresentationFormat>
  <Paragraphs>782</Paragraphs>
  <Slides>85</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87" baseType="lpstr">
      <vt:lpstr>Blank Presentation</vt:lpstr>
      <vt:lpstr>Worksheet</vt:lpstr>
      <vt:lpstr>PowerPoint Presentation</vt:lpstr>
      <vt:lpstr>To Increase .....</vt:lpstr>
      <vt:lpstr>What we hope to cover</vt:lpstr>
      <vt:lpstr>What we hope to cover</vt:lpstr>
      <vt:lpstr>PowerPoint Presentation</vt:lpstr>
      <vt:lpstr>Drinking “At Risk” groups</vt:lpstr>
      <vt:lpstr>Where do you sit?</vt:lpstr>
      <vt:lpstr>Hazardous and harmful drinking  (APMS)</vt:lpstr>
      <vt:lpstr>PowerPoint Presentation</vt:lpstr>
      <vt:lpstr>40% of alcohol drunk by 10%</vt:lpstr>
      <vt:lpstr>Health Harms</vt:lpstr>
      <vt:lpstr>Burden of disease attributable to 20 leading risk factors for both sexes in 2010, expressed as a percentage of UK disability-adjusted life-years </vt:lpstr>
      <vt:lpstr>PowerPoint Presentation</vt:lpstr>
      <vt:lpstr>PowerPoint Presentation</vt:lpstr>
      <vt:lpstr>PowerPoint Presentation</vt:lpstr>
      <vt:lpstr>PowerPoint Presentation</vt:lpstr>
      <vt:lpstr>PowerPoint Presentation</vt:lpstr>
      <vt:lpstr>So who is at risk of alcohol related harm?</vt:lpstr>
      <vt:lpstr>Do we have a problem with Alcohol?</vt:lpstr>
      <vt:lpstr>What we hope to cover</vt:lpstr>
      <vt:lpstr>Public perception of alcohol risk</vt:lpstr>
      <vt:lpstr>What is an Alcohol Identification &amp;  Brief Advice (IBA)?</vt:lpstr>
      <vt:lpstr>‘Have A Word’ builds on</vt:lpstr>
      <vt:lpstr>The ‘Good to Go’ Boxes </vt:lpstr>
      <vt:lpstr>IBA</vt:lpstr>
      <vt:lpstr>PowerPoint Presentation</vt:lpstr>
      <vt:lpstr>What we hope to cover</vt:lpstr>
      <vt:lpstr>PowerPoint Presentation</vt:lpstr>
      <vt:lpstr> Ways to start a healthy chat </vt:lpstr>
      <vt:lpstr>Providing Advice</vt:lpstr>
      <vt:lpstr>Open Questions</vt:lpstr>
      <vt:lpstr>Expressing Empathy </vt:lpstr>
      <vt:lpstr>Reflective Listening</vt:lpstr>
      <vt:lpstr>PowerPoint Presentation</vt:lpstr>
      <vt:lpstr>PowerPoint Presentation</vt:lpstr>
      <vt:lpstr>PowerPoint Presentation</vt:lpstr>
      <vt:lpstr>PowerPoint Presentation</vt:lpstr>
      <vt:lpstr>PowerPoint Presentation</vt:lpstr>
      <vt:lpstr>PowerPoint Presentation</vt:lpstr>
      <vt:lpstr>GOLD STANDARD AUDIT   (Alcohol Use Disorders Identification Test)  but 10 questions version too long for many settings </vt:lpstr>
      <vt:lpstr>PowerPoint Presentation</vt:lpstr>
      <vt:lpstr>PowerPoint Presentation</vt:lpstr>
      <vt:lpstr>PowerPoint Presentation</vt:lpstr>
      <vt:lpstr>FAST (Fast Alcohol Screening Test) </vt:lpstr>
      <vt:lpstr>PowerPoint Presentation</vt:lpstr>
      <vt:lpstr>Alcohol Units</vt:lpstr>
      <vt:lpstr>PowerPoint Presentation</vt:lpstr>
      <vt:lpstr>Typical night in</vt:lpstr>
      <vt:lpstr>Typical night out</vt:lpstr>
      <vt:lpstr>Special night out</vt:lpstr>
      <vt:lpstr>Alcohol and Calories</vt:lpstr>
      <vt:lpstr>PowerPoint Presentation</vt:lpstr>
      <vt:lpstr>PowerPoint Presentation</vt:lpstr>
      <vt:lpstr>PowerPoint Presentation</vt:lpstr>
      <vt:lpstr>PowerPoint Presentation</vt:lpstr>
      <vt:lpstr>PowerPoint Presentation</vt:lpstr>
      <vt:lpstr>Motivational Interviewing...</vt:lpstr>
      <vt:lpstr>PowerPoint Presentation</vt:lpstr>
      <vt:lpstr>Giving Brief Advice</vt:lpstr>
      <vt:lpstr>PowerPoint Presentation</vt:lpstr>
      <vt:lpstr>PowerPoint Presentation</vt:lpstr>
      <vt:lpstr>PowerPoint Presentation</vt:lpstr>
      <vt:lpstr>PowerPoint Presentation</vt:lpstr>
      <vt:lpstr>PowerPoint Presentation</vt:lpstr>
      <vt:lpstr>Drinkaware</vt:lpstr>
      <vt:lpstr>PowerPoint Presentation</vt:lpstr>
      <vt:lpstr>PowerPoint Presentation</vt:lpstr>
      <vt:lpstr>What we hope to cover</vt:lpstr>
      <vt:lpstr>What barriers exist to delivery?</vt:lpstr>
      <vt:lpstr>Challenges – grouped into</vt:lpstr>
      <vt:lpstr>Assessment tools recording  on clinical systems</vt:lpstr>
      <vt:lpstr>Insufficient time to deliver  brief advice  </vt:lpstr>
      <vt:lpstr>IBA will increase demand for alcohol services already at capacity  </vt:lpstr>
      <vt:lpstr>Not be trained to deliver the alcohol brief intervention</vt:lpstr>
      <vt:lpstr>Tension:   AUDIT-C vs FAST vs  Full AUDIT</vt:lpstr>
      <vt:lpstr>Not confident asking AUDIT questions</vt:lpstr>
      <vt:lpstr>Dealing with irate client “Why are you talking to me about alcohol?” (1)</vt:lpstr>
      <vt:lpstr>Dealing with irate client “Why are you talking to me about alcohol?” (2)</vt:lpstr>
      <vt:lpstr>Patient reluctant to take up a referral </vt:lpstr>
      <vt:lpstr>PowerPoint Presentation</vt:lpstr>
      <vt:lpstr>PowerPoint Presentation</vt:lpstr>
      <vt:lpstr>PowerPoint Presentation</vt:lpstr>
      <vt:lpstr>PowerPoint Presentation</vt:lpstr>
      <vt:lpstr>PowerPoint Presentation</vt:lpstr>
      <vt:lpstr>PowerPoint Presentation</vt:lpstr>
    </vt:vector>
  </TitlesOfParts>
  <Company>Public Health Wales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Wales</dc:title>
  <dc:creator>Public Health Wales</dc:creator>
  <cp:lastModifiedBy>Alanna Winch</cp:lastModifiedBy>
  <cp:revision>481</cp:revision>
  <dcterms:created xsi:type="dcterms:W3CDTF">2010-01-28T14:43:59Z</dcterms:created>
  <dcterms:modified xsi:type="dcterms:W3CDTF">2016-10-26T13:22:22Z</dcterms:modified>
</cp:coreProperties>
</file>