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1" r:id="rId4"/>
  </p:sldMasterIdLst>
  <p:notesMasterIdLst>
    <p:notesMasterId r:id="rId25"/>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442F22-34D1-4C48-B0A0-88C850C346D0}" v="7" dt="2023-07-13T09:24:16.617"/>
    <p1510:client id="{E385ECC6-9632-43E3-80D6-5053FFDFFB73}" v="199" dt="2023-07-13T09:43:15.1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24" autoAdjust="0"/>
    <p:restoredTop sz="94660"/>
  </p:normalViewPr>
  <p:slideViewPr>
    <p:cSldViewPr snapToGrid="0">
      <p:cViewPr varScale="1">
        <p:scale>
          <a:sx n="105" d="100"/>
          <a:sy n="105" d="100"/>
        </p:scale>
        <p:origin x="54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389D7C-97DA-4E60-BE13-FAB394D90131}" type="datetimeFigureOut">
              <a:rPr lang="en-GB" smtClean="0"/>
              <a:t>13/07/2023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B4168B-41A1-40F9-85AF-A6AED5EF10FE}" type="slidenum">
              <a:rPr lang="en-GB" smtClean="0"/>
              <a:t>‹#›</a:t>
            </a:fld>
            <a:endParaRPr lang="en-GB"/>
          </a:p>
        </p:txBody>
      </p:sp>
    </p:spTree>
    <p:extLst>
      <p:ext uri="{BB962C8B-B14F-4D97-AF65-F5344CB8AC3E}">
        <p14:creationId xmlns:p14="http://schemas.microsoft.com/office/powerpoint/2010/main" val="483991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800"/>
              </a:spcAft>
            </a:pPr>
            <a:r>
              <a:rPr lang="en-GB" sz="1800" u="sng" dirty="0">
                <a:effectLst/>
                <a:latin typeface="Times New Roman" panose="02020603050405020304" pitchFamily="18" charset="0"/>
                <a:ea typeface="Calibri" panose="020F0502020204030204" pitchFamily="34" charset="0"/>
                <a:cs typeface="Times New Roman" panose="02020603050405020304" pitchFamily="18" charset="0"/>
              </a:rPr>
              <a:t>Example 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For example, a student statement such as: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“Organ donation raises the issue of making choices, we wanted to be able to make a choice in our group, with all the information.”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This statement directly engages the principle of Autonomy. The teacher can then draw from the resources provided online to discuss: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(1) the ethical, philosophical and historical foundation of the principle of Autonomy e.g. that it can be identified in the writings of philosophers of Immanuel Kant, Thomas Rawls and John Stuart Mill: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Liberty, as a principle, has no application to any state of things anterior to the time when mankind have become capable of being improved by free and equal discussion. [….] But as soon as mankind has attained the capacity of being guided to their own improvement by conviction or persuasion (a period long since reaches in all nations with whom we need here concern ourselves), compulsion, either in the direct form or in that of pains and penalties for non-compliance, is no longer admissible as a means to their own good, and justifiable only for the security of others.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(2) Autonomy contemporarily appears as one of the four fundamental principles of medical ethics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(3) Autonomy has key components that must be present to ensure that a choice is respected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(4) That is manifests within the concept of an ‘informed’ or ‘positive’ consent to treatment or consent/authorisation to organ donation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GB" sz="1800" dirty="0">
                <a:effectLst/>
                <a:latin typeface="Times New Roman" panose="02020603050405020304" pitchFamily="18" charset="0"/>
                <a:ea typeface="Calibri" panose="020F0502020204030204" pitchFamily="34" charset="0"/>
                <a:cs typeface="Times New Roman" panose="02020603050405020304" pitchFamily="18" charset="0"/>
              </a:rPr>
              <a:t>J. S. Mill,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On Liberty.</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(Penguin Books Ltd, 1974), 69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T.L. Beauchamp &amp; J.F. Childress, </a:t>
            </a:r>
            <a:r>
              <a:rPr lang="en-GB" sz="1800" i="1" dirty="0">
                <a:effectLst/>
                <a:latin typeface="Times New Roman" panose="02020603050405020304" pitchFamily="18" charset="0"/>
                <a:ea typeface="Calibri" panose="020F0502020204030204" pitchFamily="34" charset="0"/>
                <a:cs typeface="Times New Roman" panose="02020603050405020304" pitchFamily="18" charset="0"/>
              </a:rPr>
              <a:t>Principles of Biomedical Ethics.</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(Oxford University Press, 2019)</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7EB4168B-41A1-40F9-85AF-A6AED5EF10FE}" type="slidenum">
              <a:rPr lang="en-GB" smtClean="0"/>
              <a:t>13</a:t>
            </a:fld>
            <a:endParaRPr lang="en-GB"/>
          </a:p>
        </p:txBody>
      </p:sp>
    </p:spTree>
    <p:extLst>
      <p:ext uri="{BB962C8B-B14F-4D97-AF65-F5344CB8AC3E}">
        <p14:creationId xmlns:p14="http://schemas.microsoft.com/office/powerpoint/2010/main" val="182547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u="sng"/>
              <a:t>Extension</a:t>
            </a:r>
            <a:endParaRPr lang="en-US"/>
          </a:p>
          <a:p>
            <a:r>
              <a:rPr lang="en-US" i="1" dirty="0"/>
              <a:t>Students could role play, as a doctor and patient, who is seeking a novel form of organ donation. Students could use their knowledge from Lesson 1 and their knowledge of the medical ethical principles to provide advice to the patient. The student can either provide this advice orally, or write this down in bullet points. The student should indicate whether there is any conflict between the law, ethical principles, or their own moral positionality.</a:t>
            </a:r>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7EB4168B-41A1-40F9-85AF-A6AED5EF10FE}" type="slidenum">
              <a:rPr lang="en-GB" smtClean="0"/>
              <a:t>17</a:t>
            </a:fld>
            <a:endParaRPr lang="en-GB"/>
          </a:p>
        </p:txBody>
      </p:sp>
    </p:spTree>
    <p:extLst>
      <p:ext uri="{BB962C8B-B14F-4D97-AF65-F5344CB8AC3E}">
        <p14:creationId xmlns:p14="http://schemas.microsoft.com/office/powerpoint/2010/main" val="39115051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B5898F52-2787-4BA2-BBBC-9395E9F86D50}" type="datetimeFigureOut">
              <a:rPr lang="en-US" smtClean="0"/>
              <a:t>7/13/2023</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604117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5898F52-2787-4BA2-BBBC-9395E9F86D50}" type="datetimeFigureOut">
              <a:rPr lang="en-US" smtClean="0"/>
              <a:pPr/>
              <a:t>7/13/2023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3747959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5898F52-2787-4BA2-BBBC-9395E9F86D50}" type="datetimeFigureOut">
              <a:rPr lang="en-US" smtClean="0"/>
              <a:pPr/>
              <a:t>7/13/2023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2357818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5898F52-2787-4BA2-BBBC-9395E9F86D50}" type="datetimeFigureOut">
              <a:rPr lang="en-US" smtClean="0"/>
              <a:pPr/>
              <a:t>7/13/2023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C8B8A27-DF03-4546-BA93-21C967D57E5C}" type="slidenum">
              <a:rPr lang="en-US" smtClean="0"/>
              <a:pPr/>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9016626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5898F52-2787-4BA2-BBBC-9395E9F86D50}" type="datetimeFigureOut">
              <a:rPr lang="en-US" smtClean="0"/>
              <a:pPr/>
              <a:t>7/13/2023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2087836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5898F52-2787-4BA2-BBBC-9395E9F86D50}" type="datetimeFigureOut">
              <a:rPr lang="en-US" smtClean="0"/>
              <a:pPr/>
              <a:t>7/13/2023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12696125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B5898F52-2787-4BA2-BBBC-9395E9F86D50}" type="datetimeFigureOut">
              <a:rPr lang="en-US" smtClean="0"/>
              <a:pPr/>
              <a:t>7/13/2023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3022746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898F52-2787-4BA2-BBBC-9395E9F86D50}"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34794867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898F52-2787-4BA2-BBBC-9395E9F86D50}"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2060407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898F52-2787-4BA2-BBBC-9395E9F86D50}"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8B8A27-DF03-4546-BA93-21C967D57E5C}" type="slidenum">
              <a:rPr lang="en-US" smtClean="0"/>
              <a:t>‹#›</a:t>
            </a:fld>
            <a:endParaRPr lang="en-US" dirty="0"/>
          </a:p>
        </p:txBody>
      </p:sp>
    </p:spTree>
    <p:extLst>
      <p:ext uri="{BB962C8B-B14F-4D97-AF65-F5344CB8AC3E}">
        <p14:creationId xmlns:p14="http://schemas.microsoft.com/office/powerpoint/2010/main" val="2761003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5898F52-2787-4BA2-BBBC-9395E9F86D50}"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361855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5898F52-2787-4BA2-BBBC-9395E9F86D50}" type="datetimeFigureOut">
              <a:rPr lang="en-US" smtClean="0"/>
              <a:t>7/13/2023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2826754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5898F52-2787-4BA2-BBBC-9395E9F86D50}" type="datetimeFigureOut">
              <a:rPr lang="en-US" smtClean="0"/>
              <a:t>7/13/2023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2367352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5898F52-2787-4BA2-BBBC-9395E9F86D50}" type="datetimeFigureOut">
              <a:rPr lang="en-US" smtClean="0"/>
              <a:t>7/13/2023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4250887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898F52-2787-4BA2-BBBC-9395E9F86D50}" type="datetimeFigureOut">
              <a:rPr lang="en-US" smtClean="0"/>
              <a:t>7/13/2023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1553095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5898F52-2787-4BA2-BBBC-9395E9F86D50}" type="datetimeFigureOut">
              <a:rPr lang="en-US" smtClean="0"/>
              <a:t>7/13/2023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474173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5898F52-2787-4BA2-BBBC-9395E9F86D50}" type="datetimeFigureOut">
              <a:rPr lang="en-US" smtClean="0"/>
              <a:t>7/13/2023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8B8A27-DF03-4546-BA93-21C967D57E5C}" type="slidenum">
              <a:rPr lang="en-US" smtClean="0"/>
              <a:t>‹#›</a:t>
            </a:fld>
            <a:endParaRPr lang="en-US"/>
          </a:p>
        </p:txBody>
      </p:sp>
    </p:spTree>
    <p:extLst>
      <p:ext uri="{BB962C8B-B14F-4D97-AF65-F5344CB8AC3E}">
        <p14:creationId xmlns:p14="http://schemas.microsoft.com/office/powerpoint/2010/main" val="3361430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5898F52-2787-4BA2-BBBC-9395E9F86D50}" type="datetimeFigureOut">
              <a:rPr lang="en-US" smtClean="0"/>
              <a:pPr/>
              <a:t>7/13/2023</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C8B8A27-DF03-4546-BA93-21C967D57E5C}" type="slidenum">
              <a:rPr lang="en-US" smtClean="0"/>
              <a:pPr/>
              <a:t>‹#›</a:t>
            </a:fld>
            <a:endParaRPr lang="en-US"/>
          </a:p>
        </p:txBody>
      </p:sp>
    </p:spTree>
    <p:extLst>
      <p:ext uri="{BB962C8B-B14F-4D97-AF65-F5344CB8AC3E}">
        <p14:creationId xmlns:p14="http://schemas.microsoft.com/office/powerpoint/2010/main" val="518828571"/>
      </p:ext>
    </p:extLst>
  </p:cSld>
  <p:clrMap bg1="dk1" tx1="lt1" bg2="dk2" tx2="lt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 id="2147483834" r:id="rId13"/>
    <p:sldLayoutId id="2147483835" r:id="rId14"/>
    <p:sldLayoutId id="2147483836" r:id="rId15"/>
    <p:sldLayoutId id="2147483837" r:id="rId16"/>
    <p:sldLayoutId id="2147483838"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pic>
        <p:nvPicPr>
          <p:cNvPr id="4" name="Picture 3" descr="A blue and white room with a blue sky&#10;&#10;Description automatically generated">
            <a:extLst>
              <a:ext uri="{FF2B5EF4-FFF2-40B4-BE49-F238E27FC236}">
                <a16:creationId xmlns:a16="http://schemas.microsoft.com/office/drawing/2014/main" id="{99E21079-2E49-9BF8-F5B0-32BFB92D9105}"/>
              </a:ext>
            </a:extLst>
          </p:cNvPr>
          <p:cNvPicPr>
            <a:picLocks noChangeAspect="1"/>
          </p:cNvPicPr>
          <p:nvPr/>
        </p:nvPicPr>
        <p:blipFill rotWithShape="1">
          <a:blip r:embed="rId3"/>
          <a:srcRect t="25022"/>
          <a:stretch/>
        </p:blipFill>
        <p:spPr>
          <a:xfrm>
            <a:off x="20" y="10"/>
            <a:ext cx="12191980" cy="6857990"/>
          </a:xfrm>
          <a:prstGeom prst="rect">
            <a:avLst/>
          </a:prstGeom>
        </p:spPr>
      </p:pic>
      <p:sp>
        <p:nvSpPr>
          <p:cNvPr id="2" name="Title 1">
            <a:extLst>
              <a:ext uri="{FF2B5EF4-FFF2-40B4-BE49-F238E27FC236}">
                <a16:creationId xmlns:a16="http://schemas.microsoft.com/office/drawing/2014/main" id="{9F8747C1-385B-F0C5-CD9B-478FABF37824}"/>
              </a:ext>
            </a:extLst>
          </p:cNvPr>
          <p:cNvSpPr>
            <a:spLocks noGrp="1"/>
          </p:cNvSpPr>
          <p:nvPr>
            <p:ph type="ctrTitle"/>
          </p:nvPr>
        </p:nvSpPr>
        <p:spPr>
          <a:xfrm>
            <a:off x="1876424" y="1914998"/>
            <a:ext cx="9757857" cy="2387600"/>
          </a:xfrm>
        </p:spPr>
        <p:txBody>
          <a:bodyPr>
            <a:normAutofit/>
          </a:bodyPr>
          <a:lstStyle/>
          <a:p>
            <a:r>
              <a:rPr lang="en-US" sz="5400" dirty="0"/>
              <a:t>Unit 1 lesson 2:</a:t>
            </a:r>
            <a:br>
              <a:rPr lang="en-US" sz="5400" dirty="0"/>
            </a:br>
            <a:r>
              <a:rPr lang="en-US" sz="5400" dirty="0"/>
              <a:t>The ethics of organ donation</a:t>
            </a:r>
            <a:endParaRPr lang="en-GB" sz="5400" dirty="0"/>
          </a:p>
        </p:txBody>
      </p:sp>
      <p:sp>
        <p:nvSpPr>
          <p:cNvPr id="3" name="Subtitle 2">
            <a:extLst>
              <a:ext uri="{FF2B5EF4-FFF2-40B4-BE49-F238E27FC236}">
                <a16:creationId xmlns:a16="http://schemas.microsoft.com/office/drawing/2014/main" id="{F5350AC9-E080-A99C-7B04-8591F0FB79FA}"/>
              </a:ext>
            </a:extLst>
          </p:cNvPr>
          <p:cNvSpPr>
            <a:spLocks noGrp="1"/>
          </p:cNvSpPr>
          <p:nvPr>
            <p:ph type="subTitle" idx="1"/>
          </p:nvPr>
        </p:nvSpPr>
        <p:spPr>
          <a:xfrm>
            <a:off x="1876424" y="4356100"/>
            <a:ext cx="8791575" cy="1655762"/>
          </a:xfrm>
        </p:spPr>
        <p:txBody>
          <a:bodyPr>
            <a:normAutofit/>
          </a:bodyPr>
          <a:lstStyle/>
          <a:p>
            <a:r>
              <a:rPr lang="en-US" dirty="0">
                <a:solidFill>
                  <a:schemeClr val="tx1"/>
                </a:solidFill>
              </a:rPr>
              <a:t>Health law and ethics in Wales </a:t>
            </a:r>
            <a:endParaRPr lang="en-GB" dirty="0">
              <a:solidFill>
                <a:schemeClr val="tx1"/>
              </a:solidFill>
            </a:endParaRPr>
          </a:p>
        </p:txBody>
      </p:sp>
    </p:spTree>
    <p:extLst>
      <p:ext uri="{BB962C8B-B14F-4D97-AF65-F5344CB8AC3E}">
        <p14:creationId xmlns:p14="http://schemas.microsoft.com/office/powerpoint/2010/main" val="30116960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p:txBody>
          <a:bodyPr/>
          <a:lstStyle/>
          <a:p>
            <a:r>
              <a:rPr lang="en-US" dirty="0"/>
              <a:t>Ethical principles relating to organ donation (2)</a:t>
            </a:r>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1141413" y="2463496"/>
            <a:ext cx="9905999" cy="3541714"/>
          </a:xfrm>
        </p:spPr>
        <p:txBody>
          <a:bodyPr/>
          <a:lstStyle/>
          <a:p>
            <a:pPr marL="800100" lvl="1" indent="-342900">
              <a:lnSpc>
                <a:spcPct val="107000"/>
              </a:lnSpc>
              <a:buFont typeface="+mj-lt"/>
              <a:buAutoNum type="romanLcParenR"/>
            </a:pPr>
            <a:r>
              <a:rPr lang="en-GB" sz="2400" dirty="0">
                <a:effectLst/>
                <a:ea typeface="Calibri" panose="020F0502020204030204" pitchFamily="34" charset="0"/>
                <a:cs typeface="Times New Roman" panose="02020603050405020304" pitchFamily="18" charset="0"/>
              </a:rPr>
              <a:t>Liberty: This principle describes the freedom the state or government gives you to be able to make an individual choice. For example, if an individual could not enter a place of work without a vaccine they would not have liberty to decide about that treatment.</a:t>
            </a:r>
          </a:p>
          <a:p>
            <a:pPr marL="800100" lvl="1" indent="-342900">
              <a:lnSpc>
                <a:spcPct val="107000"/>
              </a:lnSpc>
              <a:buFont typeface="+mj-lt"/>
              <a:buAutoNum type="romanLcParenR"/>
            </a:pPr>
            <a:r>
              <a:rPr lang="en-GB" sz="2400" dirty="0">
                <a:effectLst/>
                <a:ea typeface="Calibri" panose="020F0502020204030204" pitchFamily="34" charset="0"/>
                <a:cs typeface="Times New Roman" panose="02020603050405020304" pitchFamily="18" charset="0"/>
              </a:rPr>
              <a:t>Beneficence </a:t>
            </a:r>
          </a:p>
          <a:p>
            <a:pPr marL="800100" lvl="1" indent="-342900">
              <a:lnSpc>
                <a:spcPct val="107000"/>
              </a:lnSpc>
              <a:buFont typeface="+mj-lt"/>
              <a:buAutoNum type="romanLcParenR"/>
            </a:pPr>
            <a:r>
              <a:rPr lang="en-GB" sz="2400" dirty="0">
                <a:effectLst/>
                <a:ea typeface="Calibri" panose="020F0502020204030204" pitchFamily="34" charset="0"/>
                <a:cs typeface="Times New Roman" panose="02020603050405020304" pitchFamily="18" charset="0"/>
              </a:rPr>
              <a:t>Non-Maleficence</a:t>
            </a:r>
          </a:p>
          <a:p>
            <a:pPr marL="800100" lvl="1" indent="-342900">
              <a:lnSpc>
                <a:spcPct val="107000"/>
              </a:lnSpc>
              <a:spcAft>
                <a:spcPts val="800"/>
              </a:spcAft>
              <a:buFont typeface="+mj-lt"/>
              <a:buAutoNum type="romanLcParenR"/>
            </a:pPr>
            <a:r>
              <a:rPr lang="en-GB" sz="2400" dirty="0">
                <a:effectLst/>
                <a:ea typeface="Calibri" panose="020F0502020204030204" pitchFamily="34" charset="0"/>
                <a:cs typeface="Times New Roman" panose="02020603050405020304" pitchFamily="18" charset="0"/>
              </a:rPr>
              <a:t>Gifting </a:t>
            </a:r>
          </a:p>
          <a:p>
            <a:endParaRPr lang="en-GB" dirty="0"/>
          </a:p>
        </p:txBody>
      </p:sp>
    </p:spTree>
    <p:extLst>
      <p:ext uri="{BB962C8B-B14F-4D97-AF65-F5344CB8AC3E}">
        <p14:creationId xmlns:p14="http://schemas.microsoft.com/office/powerpoint/2010/main" val="1156372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p:txBody>
          <a:bodyPr/>
          <a:lstStyle/>
          <a:p>
            <a:r>
              <a:rPr lang="en-US" dirty="0"/>
              <a:t>Dealing with medical ethics in organ donation</a:t>
            </a:r>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1141412" y="2697768"/>
            <a:ext cx="9905999" cy="3541714"/>
          </a:xfrm>
        </p:spPr>
        <p:txBody>
          <a:bodyPr vert="horz" lIns="91440" tIns="45720" rIns="91440" bIns="45720" rtlCol="0" anchor="t">
            <a:normAutofit/>
          </a:bodyPr>
          <a:lstStyle/>
          <a:p>
            <a:pPr marL="342900" lvl="0" indent="-342900">
              <a:lnSpc>
                <a:spcPct val="107000"/>
              </a:lnSpc>
              <a:buFont typeface="Symbol" panose="05050102010706020507" pitchFamily="18" charset="2"/>
              <a:buChar char=""/>
            </a:pPr>
            <a:r>
              <a:rPr lang="en-GB" dirty="0">
                <a:effectLst/>
                <a:ea typeface="Calibri" panose="020F0502020204030204" pitchFamily="34" charset="0"/>
                <a:cs typeface="Times New Roman" panose="02020603050405020304" pitchFamily="18" charset="0"/>
              </a:rPr>
              <a:t>Different models of organ donation engage these ethical principles and values to a greater or less extent </a:t>
            </a:r>
          </a:p>
          <a:p>
            <a:pPr marL="342900" indent="-342900">
              <a:lnSpc>
                <a:spcPct val="107000"/>
              </a:lnSpc>
              <a:buFont typeface="Symbol" panose="05050102010706020507" pitchFamily="18" charset="2"/>
              <a:buChar char=""/>
            </a:pPr>
            <a:r>
              <a:rPr lang="en-GB" dirty="0">
                <a:effectLst/>
                <a:ea typeface="Calibri" panose="020F0502020204030204" pitchFamily="34" charset="0"/>
                <a:cs typeface="Times New Roman"/>
              </a:rPr>
              <a:t>In designing law, all of these principles have to be negotiated</a:t>
            </a:r>
            <a:r>
              <a:rPr lang="en-GB" dirty="0">
                <a:ea typeface="Calibri" panose="020F0502020204030204" pitchFamily="34" charset="0"/>
                <a:cs typeface="Times New Roman"/>
              </a:rPr>
              <a:t> </a:t>
            </a:r>
            <a:endParaRPr lang="en-GB" dirty="0">
              <a:effectLst/>
              <a:ea typeface="Calibri" panose="020F0502020204030204" pitchFamily="34" charset="0"/>
              <a:cs typeface="Times New Roman" panose="02020603050405020304" pitchFamily="18" charset="0"/>
            </a:endParaRPr>
          </a:p>
          <a:p>
            <a:r>
              <a:rPr lang="en-GB" dirty="0"/>
              <a:t>For example, how ethical principles may have been involved in these novel cases... </a:t>
            </a:r>
          </a:p>
        </p:txBody>
      </p:sp>
    </p:spTree>
    <p:extLst>
      <p:ext uri="{BB962C8B-B14F-4D97-AF65-F5344CB8AC3E}">
        <p14:creationId xmlns:p14="http://schemas.microsoft.com/office/powerpoint/2010/main" val="1875630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he high price of face transplants">
            <a:extLst>
              <a:ext uri="{FF2B5EF4-FFF2-40B4-BE49-F238E27FC236}">
                <a16:creationId xmlns:a16="http://schemas.microsoft.com/office/drawing/2014/main" id="{36474FE7-1E44-FC13-3DBD-2A2803FB308E}"/>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73349" y="1666420"/>
            <a:ext cx="4380259" cy="2742423"/>
          </a:xfrm>
          <a:prstGeom prst="rect">
            <a:avLst/>
          </a:prstGeom>
          <a:noFill/>
          <a:ln>
            <a:noFill/>
          </a:ln>
        </p:spPr>
      </p:pic>
      <p:sp>
        <p:nvSpPr>
          <p:cNvPr id="6" name="TextBox 5">
            <a:extLst>
              <a:ext uri="{FF2B5EF4-FFF2-40B4-BE49-F238E27FC236}">
                <a16:creationId xmlns:a16="http://schemas.microsoft.com/office/drawing/2014/main" id="{EFA91FF9-D087-172A-0704-52554D5770A0}"/>
              </a:ext>
            </a:extLst>
          </p:cNvPr>
          <p:cNvSpPr txBox="1"/>
          <p:nvPr/>
        </p:nvSpPr>
        <p:spPr>
          <a:xfrm>
            <a:off x="592605" y="4604111"/>
            <a:ext cx="6108970" cy="405176"/>
          </a:xfrm>
          <a:prstGeom prst="rect">
            <a:avLst/>
          </a:prstGeom>
          <a:noFill/>
        </p:spPr>
        <p:txBody>
          <a:bodyPr wrap="square">
            <a:spAutoFit/>
          </a:bodyPr>
          <a:lstStyle/>
          <a:p>
            <a:pPr algn="ctr">
              <a:lnSpc>
                <a:spcPct val="107000"/>
              </a:lnSpc>
              <a:spcAft>
                <a:spcPts val="800"/>
              </a:spcAft>
            </a:pPr>
            <a:r>
              <a:rPr lang="en-GB" sz="2000" dirty="0">
                <a:effectLst/>
                <a:ea typeface="Calibri" panose="020F0502020204030204" pitchFamily="34" charset="0"/>
                <a:cs typeface="Times New Roman" panose="02020603050405020304" pitchFamily="18" charset="0"/>
              </a:rPr>
              <a:t>Laura Donnelly: First British Face Transplant</a:t>
            </a:r>
          </a:p>
        </p:txBody>
      </p:sp>
      <p:pic>
        <p:nvPicPr>
          <p:cNvPr id="7" name="Picture 6" descr="Man Set to Undergo World's First Head Transplant Backs Out | PEOPLE.com">
            <a:extLst>
              <a:ext uri="{FF2B5EF4-FFF2-40B4-BE49-F238E27FC236}">
                <a16:creationId xmlns:a16="http://schemas.microsoft.com/office/drawing/2014/main" id="{D335FCFA-3082-0524-2159-1E7B8328437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1575" y="1666420"/>
            <a:ext cx="4158517" cy="2772058"/>
          </a:xfrm>
          <a:prstGeom prst="rect">
            <a:avLst/>
          </a:prstGeom>
          <a:noFill/>
          <a:ln>
            <a:noFill/>
          </a:ln>
        </p:spPr>
      </p:pic>
      <p:sp>
        <p:nvSpPr>
          <p:cNvPr id="9" name="TextBox 8">
            <a:extLst>
              <a:ext uri="{FF2B5EF4-FFF2-40B4-BE49-F238E27FC236}">
                <a16:creationId xmlns:a16="http://schemas.microsoft.com/office/drawing/2014/main" id="{87E94670-9326-CF14-CA53-11E96A23706B}"/>
              </a:ext>
            </a:extLst>
          </p:cNvPr>
          <p:cNvSpPr txBox="1"/>
          <p:nvPr/>
        </p:nvSpPr>
        <p:spPr>
          <a:xfrm>
            <a:off x="5726348" y="4604111"/>
            <a:ext cx="6108970" cy="405176"/>
          </a:xfrm>
          <a:prstGeom prst="rect">
            <a:avLst/>
          </a:prstGeom>
          <a:noFill/>
        </p:spPr>
        <p:txBody>
          <a:bodyPr wrap="square">
            <a:spAutoFit/>
          </a:bodyPr>
          <a:lstStyle/>
          <a:p>
            <a:pPr algn="ctr">
              <a:lnSpc>
                <a:spcPct val="107000"/>
              </a:lnSpc>
              <a:spcAft>
                <a:spcPts val="800"/>
              </a:spcAft>
            </a:pPr>
            <a:r>
              <a:rPr lang="en-GB" sz="2000" dirty="0">
                <a:effectLst/>
                <a:ea typeface="Calibri" panose="020F0502020204030204" pitchFamily="34" charset="0"/>
                <a:cs typeface="Times New Roman" panose="02020603050405020304" pitchFamily="18" charset="0"/>
              </a:rPr>
              <a:t>Valery </a:t>
            </a:r>
            <a:r>
              <a:rPr lang="en-GB" sz="2000" dirty="0" err="1">
                <a:effectLst/>
                <a:ea typeface="Calibri" panose="020F0502020204030204" pitchFamily="34" charset="0"/>
                <a:cs typeface="Times New Roman" panose="02020603050405020304" pitchFamily="18" charset="0"/>
              </a:rPr>
              <a:t>Sprinidov</a:t>
            </a:r>
            <a:r>
              <a:rPr lang="en-GB" sz="2000" dirty="0">
                <a:effectLst/>
                <a:ea typeface="Calibri" panose="020F0502020204030204" pitchFamily="34" charset="0"/>
                <a:cs typeface="Times New Roman" panose="02020603050405020304" pitchFamily="18" charset="0"/>
              </a:rPr>
              <a:t>: Proposed Head Transplant</a:t>
            </a:r>
          </a:p>
        </p:txBody>
      </p:sp>
    </p:spTree>
    <p:extLst>
      <p:ext uri="{BB962C8B-B14F-4D97-AF65-F5344CB8AC3E}">
        <p14:creationId xmlns:p14="http://schemas.microsoft.com/office/powerpoint/2010/main" val="2303803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p:txBody>
          <a:bodyPr/>
          <a:lstStyle/>
          <a:p>
            <a:r>
              <a:rPr lang="en-US" dirty="0"/>
              <a:t>Task one: from morals to ethics</a:t>
            </a:r>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p:txBody>
          <a:bodyPr>
            <a:normAutofit lnSpcReduction="10000"/>
          </a:bodyPr>
          <a:lstStyle/>
          <a:p>
            <a:pPr marL="0" indent="0" algn="just">
              <a:lnSpc>
                <a:spcPct val="107000"/>
              </a:lnSpc>
              <a:spcAft>
                <a:spcPts val="800"/>
              </a:spcAft>
              <a:buNone/>
            </a:pPr>
            <a:r>
              <a:rPr lang="en-GB" dirty="0">
                <a:effectLst/>
                <a:ea typeface="Calibri" panose="020F0502020204030204" pitchFamily="34" charset="0"/>
                <a:cs typeface="Times New Roman" panose="02020603050405020304" pitchFamily="18" charset="0"/>
              </a:rPr>
              <a:t>In groups, think about and discuss your perceptions of organ donation. Particularly:</a:t>
            </a:r>
          </a:p>
          <a:p>
            <a:pPr marL="800100" lvl="1" indent="-342900" algn="just">
              <a:lnSpc>
                <a:spcPct val="107000"/>
              </a:lnSpc>
              <a:buFont typeface="+mj-lt"/>
              <a:buAutoNum type="alphaLcParenR"/>
            </a:pPr>
            <a:r>
              <a:rPr lang="en-GB" sz="1800" dirty="0">
                <a:effectLst/>
                <a:ea typeface="Calibri" panose="020F0502020204030204" pitchFamily="34" charset="0"/>
                <a:cs typeface="Times New Roman" panose="02020603050405020304" pitchFamily="18" charset="0"/>
              </a:rPr>
              <a:t>what values or principles would influence them in making a decision about organ donation</a:t>
            </a:r>
          </a:p>
          <a:p>
            <a:pPr marL="800100" lvl="1" indent="-342900" algn="just">
              <a:lnSpc>
                <a:spcPct val="107000"/>
              </a:lnSpc>
              <a:buFont typeface="+mj-lt"/>
              <a:buAutoNum type="alphaLcParenR"/>
            </a:pPr>
            <a:r>
              <a:rPr lang="en-GB" sz="1800" dirty="0">
                <a:effectLst/>
                <a:ea typeface="Calibri" panose="020F0502020204030204" pitchFamily="34" charset="0"/>
                <a:cs typeface="Times New Roman" panose="02020603050405020304" pitchFamily="18" charset="0"/>
              </a:rPr>
              <a:t>The key moral and ethical principles which they think are raised by organ donation </a:t>
            </a:r>
          </a:p>
          <a:p>
            <a:pPr marL="800100" lvl="1" indent="-342900" algn="just">
              <a:lnSpc>
                <a:spcPct val="107000"/>
              </a:lnSpc>
              <a:spcAft>
                <a:spcPts val="800"/>
              </a:spcAft>
              <a:buFont typeface="+mj-lt"/>
              <a:buAutoNum type="alphaLcParenR"/>
            </a:pPr>
            <a:r>
              <a:rPr lang="en-GB" sz="1800" dirty="0">
                <a:effectLst/>
                <a:ea typeface="Calibri" panose="020F0502020204030204" pitchFamily="34" charset="0"/>
                <a:cs typeface="Times New Roman" panose="02020603050405020304" pitchFamily="18" charset="0"/>
              </a:rPr>
              <a:t>The values and principles that should be reflected in rules relating to organ donation</a:t>
            </a:r>
          </a:p>
          <a:p>
            <a:pPr marL="0" indent="0" algn="just">
              <a:lnSpc>
                <a:spcPct val="107000"/>
              </a:lnSpc>
              <a:spcAft>
                <a:spcPts val="800"/>
              </a:spcAft>
              <a:buNone/>
            </a:pPr>
            <a:r>
              <a:rPr lang="en-GB" dirty="0">
                <a:ea typeface="Calibri" panose="020F0502020204030204" pitchFamily="34" charset="0"/>
                <a:cs typeface="Times New Roman" panose="02020603050405020304" pitchFamily="18" charset="0"/>
              </a:rPr>
              <a:t>As a group, you will state </a:t>
            </a:r>
            <a:r>
              <a:rPr lang="en-GB" dirty="0">
                <a:effectLst/>
                <a:ea typeface="Calibri" panose="020F0502020204030204" pitchFamily="34" charset="0"/>
                <a:cs typeface="Times New Roman" panose="02020603050405020304" pitchFamily="18" charset="0"/>
              </a:rPr>
              <a:t>which ethical issues or principles you have identified in relation to organ donation. We will then work together to identify the corresponding ethical principle and ethical/philosophical tradition</a:t>
            </a:r>
          </a:p>
          <a:p>
            <a:pPr marL="0" lvl="0" indent="0" algn="just">
              <a:lnSpc>
                <a:spcPct val="107000"/>
              </a:lnSpc>
              <a:spcAft>
                <a:spcPts val="800"/>
              </a:spcAft>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332282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p:txBody>
          <a:bodyPr/>
          <a:lstStyle/>
          <a:p>
            <a:r>
              <a:rPr lang="en-US" dirty="0"/>
              <a:t>Task two: debating the ethics </a:t>
            </a:r>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p:txBody>
          <a:bodyPr vert="horz" lIns="91440" tIns="45720" rIns="91440" bIns="45720" rtlCol="0" anchor="t">
            <a:normAutofit fontScale="92500"/>
          </a:bodyPr>
          <a:lstStyle/>
          <a:p>
            <a:r>
              <a:rPr lang="en-GB" dirty="0">
                <a:latin typeface="TW Cen MT"/>
              </a:rPr>
              <a:t>You will be split into groups where we will debate the use of novel controversial transplants. </a:t>
            </a:r>
            <a:r>
              <a:rPr lang="en-GB" dirty="0">
                <a:latin typeface="TW Cen MT"/>
                <a:cs typeface="Times New Roman"/>
              </a:rPr>
              <a:t>Half of you will write down the ethical reasons for, the proposed novel transplant, and half of you will write about the ethical reasons against novel transplants. In your arguments, you will need to use the forms of ethical argumentation: consequentialism, deontology and virtue ethics. </a:t>
            </a:r>
          </a:p>
          <a:p>
            <a:r>
              <a:rPr lang="en-GB" dirty="0">
                <a:latin typeface="TW Cen MT"/>
                <a:cs typeface="Times New Roman"/>
              </a:rPr>
              <a:t>This task will ensure that you understand the positive and negative ethical implications of forms of organ donation, allowing you to independently critique these systems using ethical and philosophical language. </a:t>
            </a:r>
          </a:p>
          <a:p>
            <a:endParaRPr lang="en-GB" dirty="0"/>
          </a:p>
        </p:txBody>
      </p:sp>
    </p:spTree>
    <p:extLst>
      <p:ext uri="{BB962C8B-B14F-4D97-AF65-F5344CB8AC3E}">
        <p14:creationId xmlns:p14="http://schemas.microsoft.com/office/powerpoint/2010/main" val="40781666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a:xfrm>
            <a:off x="1141413" y="232299"/>
            <a:ext cx="9905998" cy="1478570"/>
          </a:xfrm>
        </p:spPr>
        <p:txBody>
          <a:bodyPr/>
          <a:lstStyle/>
          <a:p>
            <a:r>
              <a:rPr lang="en-GB" dirty="0"/>
              <a:t>Examples of novel transplants (1)</a:t>
            </a:r>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1141412" y="1372665"/>
            <a:ext cx="9905999" cy="3541714"/>
          </a:xfrm>
        </p:spPr>
        <p:txBody>
          <a:bodyPr vert="horz" lIns="91440" tIns="45720" rIns="91440" bIns="45720" rtlCol="0" anchor="t">
            <a:normAutofit/>
          </a:bodyPr>
          <a:lstStyle/>
          <a:p>
            <a:r>
              <a:rPr lang="en-GB" dirty="0">
                <a:latin typeface="TW Cen MT"/>
                <a:cs typeface="Times New Roman"/>
              </a:rPr>
              <a:t>Face Transplants: Mitch Hunter received was the third person in the world to receive a face transplant. Mitch was a former soldier who was 21 when a car he was travelling in his an electrical pylon. He pushed a female passenger out of the way of an electrical current and suffered burns to his face, hands and legs. </a:t>
            </a:r>
            <a:endParaRPr lang="en-GB" dirty="0">
              <a:latin typeface="TW Cen MT"/>
            </a:endParaRPr>
          </a:p>
          <a:p>
            <a:endParaRPr lang="en-GB" dirty="0"/>
          </a:p>
        </p:txBody>
      </p:sp>
      <p:pic>
        <p:nvPicPr>
          <p:cNvPr id="4" name="Picture 4" descr="A person with a wound on his nose&#10;&#10;Description automatically generated">
            <a:extLst>
              <a:ext uri="{FF2B5EF4-FFF2-40B4-BE49-F238E27FC236}">
                <a16:creationId xmlns:a16="http://schemas.microsoft.com/office/drawing/2014/main" id="{0E2752B8-B618-1159-9A93-CFCF98804D60}"/>
              </a:ext>
            </a:extLst>
          </p:cNvPr>
          <p:cNvPicPr>
            <a:picLocks noChangeAspect="1"/>
          </p:cNvPicPr>
          <p:nvPr/>
        </p:nvPicPr>
        <p:blipFill>
          <a:blip r:embed="rId2"/>
          <a:stretch>
            <a:fillRect/>
          </a:stretch>
        </p:blipFill>
        <p:spPr>
          <a:xfrm>
            <a:off x="2396646" y="3669218"/>
            <a:ext cx="2743200" cy="2671948"/>
          </a:xfrm>
          <a:prstGeom prst="rect">
            <a:avLst/>
          </a:prstGeom>
        </p:spPr>
      </p:pic>
      <p:pic>
        <p:nvPicPr>
          <p:cNvPr id="5" name="Picture 5" descr="A person taking a selfie&#10;&#10;Description automatically generated">
            <a:extLst>
              <a:ext uri="{FF2B5EF4-FFF2-40B4-BE49-F238E27FC236}">
                <a16:creationId xmlns:a16="http://schemas.microsoft.com/office/drawing/2014/main" id="{B2FA28D2-ED93-661B-BCC9-C5DCEFB9E786}"/>
              </a:ext>
            </a:extLst>
          </p:cNvPr>
          <p:cNvPicPr>
            <a:picLocks noChangeAspect="1"/>
          </p:cNvPicPr>
          <p:nvPr/>
        </p:nvPicPr>
        <p:blipFill>
          <a:blip r:embed="rId3"/>
          <a:stretch>
            <a:fillRect/>
          </a:stretch>
        </p:blipFill>
        <p:spPr>
          <a:xfrm>
            <a:off x="5131496" y="3664846"/>
            <a:ext cx="4027117" cy="2659813"/>
          </a:xfrm>
          <a:prstGeom prst="rect">
            <a:avLst/>
          </a:prstGeom>
        </p:spPr>
      </p:pic>
    </p:spTree>
    <p:extLst>
      <p:ext uri="{BB962C8B-B14F-4D97-AF65-F5344CB8AC3E}">
        <p14:creationId xmlns:p14="http://schemas.microsoft.com/office/powerpoint/2010/main" val="23529863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1078782" y="1508364"/>
            <a:ext cx="9905999" cy="3541714"/>
          </a:xfrm>
        </p:spPr>
        <p:txBody>
          <a:bodyPr vert="horz" lIns="91440" tIns="45720" rIns="91440" bIns="45720" rtlCol="0" anchor="t">
            <a:normAutofit/>
          </a:bodyPr>
          <a:lstStyle/>
          <a:p>
            <a:r>
              <a:rPr lang="en-GB" dirty="0">
                <a:latin typeface="TW Cen MT"/>
                <a:cs typeface="Times New Roman"/>
              </a:rPr>
              <a:t>Mother-Daughter Uterus Transplants: Emilie Eriksson from Sweden was the first woman to have a baby after receiving a uterus transplant from her mother </a:t>
            </a:r>
            <a:endParaRPr lang="en-GB"/>
          </a:p>
          <a:p>
            <a:endParaRPr lang="en-GB" dirty="0"/>
          </a:p>
        </p:txBody>
      </p:sp>
      <p:sp>
        <p:nvSpPr>
          <p:cNvPr id="5" name="Title 1">
            <a:extLst>
              <a:ext uri="{FF2B5EF4-FFF2-40B4-BE49-F238E27FC236}">
                <a16:creationId xmlns:a16="http://schemas.microsoft.com/office/drawing/2014/main" id="{EB79FD7F-A673-774F-56B4-51E01BC8CB45}"/>
              </a:ext>
            </a:extLst>
          </p:cNvPr>
          <p:cNvSpPr txBox="1">
            <a:spLocks/>
          </p:cNvSpPr>
          <p:nvPr/>
        </p:nvSpPr>
        <p:spPr>
          <a:xfrm>
            <a:off x="1210306" y="342945"/>
            <a:ext cx="9905998" cy="14785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r>
              <a:rPr lang="en-GB" dirty="0"/>
              <a:t>Examples of novel transplants (2)</a:t>
            </a:r>
          </a:p>
        </p:txBody>
      </p:sp>
      <p:pic>
        <p:nvPicPr>
          <p:cNvPr id="6" name="Picture 6" descr="A group of women holding a baby&#10;&#10;Description automatically generated">
            <a:extLst>
              <a:ext uri="{FF2B5EF4-FFF2-40B4-BE49-F238E27FC236}">
                <a16:creationId xmlns:a16="http://schemas.microsoft.com/office/drawing/2014/main" id="{785EC61A-0337-05F8-74D6-4FC6CDCC9DC4}"/>
              </a:ext>
            </a:extLst>
          </p:cNvPr>
          <p:cNvPicPr>
            <a:picLocks noChangeAspect="1"/>
          </p:cNvPicPr>
          <p:nvPr/>
        </p:nvPicPr>
        <p:blipFill>
          <a:blip r:embed="rId2"/>
          <a:stretch>
            <a:fillRect/>
          </a:stretch>
        </p:blipFill>
        <p:spPr>
          <a:xfrm>
            <a:off x="4129414" y="2807777"/>
            <a:ext cx="4068871" cy="2735129"/>
          </a:xfrm>
          <a:prstGeom prst="rect">
            <a:avLst/>
          </a:prstGeom>
        </p:spPr>
      </p:pic>
    </p:spTree>
    <p:extLst>
      <p:ext uri="{BB962C8B-B14F-4D97-AF65-F5344CB8AC3E}">
        <p14:creationId xmlns:p14="http://schemas.microsoft.com/office/powerpoint/2010/main" val="35544958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1078782" y="1769323"/>
            <a:ext cx="9905999" cy="3541714"/>
          </a:xfrm>
        </p:spPr>
        <p:txBody>
          <a:bodyPr vert="horz" lIns="91440" tIns="45720" rIns="91440" bIns="45720" rtlCol="0" anchor="t">
            <a:normAutofit/>
          </a:bodyPr>
          <a:lstStyle/>
          <a:p>
            <a:r>
              <a:rPr lang="en-GB" dirty="0">
                <a:latin typeface="TW Cen MT"/>
                <a:cs typeface="Times New Roman"/>
              </a:rPr>
              <a:t>Transexual Uterus Transplants: Jessica Alves is a transgender woman will be travel to Brazil and become the first known transgender woman to have a womb transplant.</a:t>
            </a:r>
            <a:endParaRPr lang="en-GB" dirty="0">
              <a:latin typeface="TW Cen MT"/>
            </a:endParaRPr>
          </a:p>
          <a:p>
            <a:endParaRPr lang="en-GB" dirty="0"/>
          </a:p>
        </p:txBody>
      </p:sp>
      <p:sp>
        <p:nvSpPr>
          <p:cNvPr id="5" name="Title 1">
            <a:extLst>
              <a:ext uri="{FF2B5EF4-FFF2-40B4-BE49-F238E27FC236}">
                <a16:creationId xmlns:a16="http://schemas.microsoft.com/office/drawing/2014/main" id="{D0686887-F77C-0365-8ED9-910DF4932FA6}"/>
              </a:ext>
            </a:extLst>
          </p:cNvPr>
          <p:cNvSpPr txBox="1">
            <a:spLocks/>
          </p:cNvSpPr>
          <p:nvPr/>
        </p:nvSpPr>
        <p:spPr>
          <a:xfrm>
            <a:off x="1078783" y="524573"/>
            <a:ext cx="9905998" cy="14785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r>
              <a:rPr lang="en-GB" dirty="0"/>
              <a:t>Examples of novel transplants (3)</a:t>
            </a:r>
          </a:p>
        </p:txBody>
      </p:sp>
      <p:pic>
        <p:nvPicPr>
          <p:cNvPr id="6" name="Picture 6" descr="A person with long blonde hair and a person in the background&#10;&#10;Description automatically generated">
            <a:extLst>
              <a:ext uri="{FF2B5EF4-FFF2-40B4-BE49-F238E27FC236}">
                <a16:creationId xmlns:a16="http://schemas.microsoft.com/office/drawing/2014/main" id="{D82A8678-0A72-CABD-DA17-32D5344432D4}"/>
              </a:ext>
            </a:extLst>
          </p:cNvPr>
          <p:cNvPicPr>
            <a:picLocks noChangeAspect="1"/>
          </p:cNvPicPr>
          <p:nvPr/>
        </p:nvPicPr>
        <p:blipFill>
          <a:blip r:embed="rId3"/>
          <a:stretch>
            <a:fillRect/>
          </a:stretch>
        </p:blipFill>
        <p:spPr>
          <a:xfrm>
            <a:off x="4319391" y="2945704"/>
            <a:ext cx="2133600" cy="3200400"/>
          </a:xfrm>
          <a:prstGeom prst="rect">
            <a:avLst/>
          </a:prstGeom>
        </p:spPr>
      </p:pic>
    </p:spTree>
    <p:extLst>
      <p:ext uri="{BB962C8B-B14F-4D97-AF65-F5344CB8AC3E}">
        <p14:creationId xmlns:p14="http://schemas.microsoft.com/office/powerpoint/2010/main" val="23127340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p:txBody>
          <a:bodyPr/>
          <a:lstStyle/>
          <a:p>
            <a:r>
              <a:rPr lang="en-GB" dirty="0"/>
              <a:t>Potential ethical issues raised (1)</a:t>
            </a:r>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968230" y="1845396"/>
            <a:ext cx="10263908" cy="3772623"/>
          </a:xfrm>
        </p:spPr>
        <p:txBody>
          <a:bodyPr vert="horz" lIns="91440" tIns="45720" rIns="91440" bIns="45720" rtlCol="0" anchor="t">
            <a:noAutofit/>
          </a:bodyPr>
          <a:lstStyle/>
          <a:p>
            <a:r>
              <a:rPr lang="en-GB" sz="1600" b="1" dirty="0">
                <a:solidFill>
                  <a:schemeClr val="accent1"/>
                </a:solidFill>
                <a:latin typeface="TW Cen MT"/>
                <a:cs typeface="Times New Roman"/>
              </a:rPr>
              <a:t>Distributive Justice:</a:t>
            </a:r>
            <a:r>
              <a:rPr lang="en-GB" sz="1600" dirty="0">
                <a:latin typeface="TW Cen MT"/>
                <a:cs typeface="Times New Roman"/>
              </a:rPr>
              <a:t> This is the concern for the socially acceptable allocation of resources. Those who have broken the law or are in prison as some other sanction the provision or organs after a state mandated death is seen as a form of rectification i.e. payment back to society. This is allowed if citizens are seen as part of the community or state, rather than free individuals. Bodily organs are then seen as a form of common ownership. However, the private sales of organs to rich individuals from other countries, fatally undermines the supposedly communitarian and redistributive aims of the organ donation policy.</a:t>
            </a:r>
            <a:endParaRPr lang="en-GB" sz="1600">
              <a:latin typeface="TW Cen MT"/>
            </a:endParaRPr>
          </a:p>
          <a:p>
            <a:r>
              <a:rPr lang="en-GB" sz="1600" b="1" dirty="0">
                <a:solidFill>
                  <a:schemeClr val="accent1"/>
                </a:solidFill>
                <a:latin typeface="TW Cen MT"/>
                <a:cs typeface="Times New Roman"/>
              </a:rPr>
              <a:t>Utility:</a:t>
            </a:r>
            <a:r>
              <a:rPr lang="en-GB" sz="1600" dirty="0">
                <a:latin typeface="TW Cen MT"/>
                <a:cs typeface="Times New Roman"/>
              </a:rPr>
              <a:t> The use of organs from prisoners is a form of utility: maximising the benefit to the population. This is important as cultural barriers mean voluntary consent would lead to a significant reduction in the number of organs procured. Reduction of organs would also stifle organ donation innovation.</a:t>
            </a:r>
            <a:endParaRPr lang="en-GB" sz="1600">
              <a:latin typeface="TW Cen MT"/>
            </a:endParaRPr>
          </a:p>
          <a:p>
            <a:r>
              <a:rPr lang="en-GB" sz="1600" b="1" dirty="0">
                <a:solidFill>
                  <a:schemeClr val="accent1"/>
                </a:solidFill>
                <a:latin typeface="TW Cen MT"/>
                <a:cs typeface="Times New Roman"/>
              </a:rPr>
              <a:t>Autonomy:</a:t>
            </a:r>
            <a:r>
              <a:rPr lang="en-GB" sz="1600" dirty="0">
                <a:latin typeface="TW Cen MT"/>
                <a:cs typeface="Times New Roman"/>
              </a:rPr>
              <a:t> The previous system of organ donation procurement in China did not ensure that individuals made fully informed choices. There was little enforcement of the law to ensure consent, and adequate records of consent were not recorded. Of particular concern was that individuals were either indoctrinated by the regime, or were coerced into providing consent. As such, consent would not be given freely. This would undermine the ability of individuals to make autonomous choices about their body. </a:t>
            </a:r>
            <a:endParaRPr lang="en-GB" sz="1600" dirty="0">
              <a:latin typeface="TW Cen MT"/>
            </a:endParaRPr>
          </a:p>
          <a:p>
            <a:endParaRPr lang="en-GB" dirty="0"/>
          </a:p>
        </p:txBody>
      </p:sp>
    </p:spTree>
    <p:extLst>
      <p:ext uri="{BB962C8B-B14F-4D97-AF65-F5344CB8AC3E}">
        <p14:creationId xmlns:p14="http://schemas.microsoft.com/office/powerpoint/2010/main" val="30010037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a:xfrm>
            <a:off x="1141413" y="907154"/>
            <a:ext cx="9905998" cy="624207"/>
          </a:xfrm>
        </p:spPr>
        <p:txBody>
          <a:bodyPr/>
          <a:lstStyle/>
          <a:p>
            <a:r>
              <a:rPr lang="en-GB" dirty="0">
                <a:latin typeface="TW Cen MT"/>
              </a:rPr>
              <a:t>POTENTIAL ETHICAL ISSUES RAISED (2)</a:t>
            </a:r>
          </a:p>
          <a:p>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1141412" y="1464396"/>
            <a:ext cx="9905999" cy="3541714"/>
          </a:xfrm>
        </p:spPr>
        <p:txBody>
          <a:bodyPr vert="horz" lIns="91440" tIns="45720" rIns="91440" bIns="45720" rtlCol="0" anchor="t">
            <a:noAutofit/>
          </a:bodyPr>
          <a:lstStyle/>
          <a:p>
            <a:r>
              <a:rPr lang="en-US" sz="1800" b="1" dirty="0">
                <a:solidFill>
                  <a:schemeClr val="accent1"/>
                </a:solidFill>
                <a:latin typeface="TW Cen MT"/>
                <a:ea typeface="Times New Roman"/>
                <a:cs typeface="Times New Roman"/>
              </a:rPr>
              <a:t>Dignity and Respect:</a:t>
            </a:r>
            <a:r>
              <a:rPr lang="en-US" sz="1800" dirty="0">
                <a:latin typeface="TW Cen MT"/>
                <a:ea typeface="Times New Roman"/>
                <a:cs typeface="Times New Roman"/>
              </a:rPr>
              <a:t> Execution and forced harvesting of organs by the state fundamentally undermines the principle of dignity and respect for bodily autonomy and the sanctity of life. The BMA Medical ethics committee Chair stated that the practice was a ‘gross and continuing violation of inalienable, fundamental rights.’ </a:t>
            </a:r>
          </a:p>
          <a:p>
            <a:r>
              <a:rPr lang="en-US" sz="1800" b="1" dirty="0">
                <a:solidFill>
                  <a:schemeClr val="accent1"/>
                </a:solidFill>
                <a:latin typeface="TW Cen MT"/>
                <a:ea typeface="Times New Roman"/>
                <a:cs typeface="Times New Roman"/>
              </a:rPr>
              <a:t>Non-Maleficence:</a:t>
            </a:r>
            <a:r>
              <a:rPr lang="en-US" sz="1800" dirty="0">
                <a:latin typeface="TW Cen MT"/>
                <a:ea typeface="Times New Roman"/>
                <a:cs typeface="Times New Roman"/>
              </a:rPr>
              <a:t> Investigations into Falun Gong practitioners found that prisoners were being killed to supply Chinese and International Markets with orders. The </a:t>
            </a:r>
            <a:r>
              <a:rPr lang="en-US" sz="1800" err="1">
                <a:latin typeface="TW Cen MT"/>
                <a:ea typeface="Times New Roman"/>
                <a:cs typeface="Times New Roman"/>
              </a:rPr>
              <a:t>Kilgoour</a:t>
            </a:r>
            <a:r>
              <a:rPr lang="en-US" sz="1800" dirty="0">
                <a:latin typeface="TW Cen MT"/>
                <a:ea typeface="Times New Roman"/>
                <a:cs typeface="Times New Roman"/>
              </a:rPr>
              <a:t>-Matas report found that organs were being harvested on demand in China. This has been </a:t>
            </a:r>
            <a:r>
              <a:rPr lang="en-US" sz="1800" err="1">
                <a:latin typeface="TW Cen MT"/>
                <a:ea typeface="Times New Roman"/>
                <a:cs typeface="Times New Roman"/>
              </a:rPr>
              <a:t>recognised</a:t>
            </a:r>
            <a:r>
              <a:rPr lang="en-US" sz="1800" dirty="0">
                <a:latin typeface="TW Cen MT"/>
                <a:ea typeface="Times New Roman"/>
                <a:cs typeface="Times New Roman"/>
              </a:rPr>
              <a:t> internationally as a fundamental breach of the Universal Convention on Human Rights. For the doctor’s involved this is also a breach of their ethical obligations not to harm patients: either by sedating, administering noxious chemicals or in harvesting organs. Many journals have stopped using research on transplantation used by China, because of these ethical breaches.</a:t>
            </a:r>
          </a:p>
          <a:p>
            <a:r>
              <a:rPr lang="en-US" sz="1800" b="1" dirty="0">
                <a:solidFill>
                  <a:schemeClr val="accent1"/>
                </a:solidFill>
                <a:latin typeface="TW Cen MT"/>
                <a:cs typeface="Times New Roman"/>
              </a:rPr>
              <a:t>Equality:</a:t>
            </a:r>
            <a:r>
              <a:rPr lang="en-US" sz="1800" dirty="0">
                <a:latin typeface="TW Cen MT"/>
                <a:cs typeface="Times New Roman"/>
              </a:rPr>
              <a:t> Investigations into the execution of prisoners found that ethical and religious minorities were particularly targeted. This discrimination is both an abuse of fundamental human rights. Particularly it undermines the ethical principle of equal and fair treatment. </a:t>
            </a:r>
            <a:endParaRPr lang="en-US" sz="1800">
              <a:latin typeface="Times New Roman"/>
              <a:cs typeface="Times New Roman"/>
            </a:endParaRPr>
          </a:p>
          <a:p>
            <a:endParaRPr lang="en-US" dirty="0"/>
          </a:p>
        </p:txBody>
      </p:sp>
    </p:spTree>
    <p:extLst>
      <p:ext uri="{BB962C8B-B14F-4D97-AF65-F5344CB8AC3E}">
        <p14:creationId xmlns:p14="http://schemas.microsoft.com/office/powerpoint/2010/main" val="2859229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a:xfrm>
            <a:off x="1141412" y="821953"/>
            <a:ext cx="9905998" cy="1478570"/>
          </a:xfrm>
        </p:spPr>
        <p:txBody>
          <a:bodyPr/>
          <a:lstStyle/>
          <a:p>
            <a:r>
              <a:rPr lang="en-US" dirty="0"/>
              <a:t>Lesson aim: </a:t>
            </a:r>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p:txBody>
          <a:bodyPr/>
          <a:lstStyle/>
          <a:p>
            <a:r>
              <a:rPr lang="en-GB" dirty="0">
                <a:effectLst/>
                <a:ea typeface="Calibri" panose="020F0502020204030204" pitchFamily="34" charset="0"/>
              </a:rPr>
              <a:t>The aim of this lesson is to build understanding of the primary ethical principles and concepts engaged in debate about organ donation.</a:t>
            </a:r>
          </a:p>
          <a:p>
            <a:r>
              <a:rPr lang="en-GB" dirty="0">
                <a:ea typeface="Calibri" panose="020F0502020204030204" pitchFamily="34" charset="0"/>
                <a:cs typeface="Times New Roman" panose="02020603050405020304" pitchFamily="18" charset="0"/>
              </a:rPr>
              <a:t>Our focal question is: </a:t>
            </a:r>
            <a:r>
              <a:rPr lang="en-GB" b="1" dirty="0">
                <a:effectLst/>
                <a:ea typeface="Calibri" panose="020F0502020204030204" pitchFamily="34" charset="0"/>
                <a:cs typeface="Times New Roman" panose="02020603050405020304" pitchFamily="18" charset="0"/>
              </a:rPr>
              <a:t>What are the key ethical principles and values engaged by organ donation? How can we make ethical decisions about organ donation?</a:t>
            </a:r>
          </a:p>
          <a:p>
            <a:endParaRPr lang="en-GB" dirty="0"/>
          </a:p>
        </p:txBody>
      </p:sp>
    </p:spTree>
    <p:extLst>
      <p:ext uri="{BB962C8B-B14F-4D97-AF65-F5344CB8AC3E}">
        <p14:creationId xmlns:p14="http://schemas.microsoft.com/office/powerpoint/2010/main" val="14848557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p:txBody>
          <a:bodyPr/>
          <a:lstStyle/>
          <a:p>
            <a:r>
              <a:rPr lang="en-GB" dirty="0"/>
              <a:t>Extension exercise: </a:t>
            </a:r>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p:txBody>
          <a:bodyPr vert="horz" lIns="91440" tIns="45720" rIns="91440" bIns="45720" rtlCol="0" anchor="t">
            <a:normAutofit fontScale="92500" lnSpcReduction="10000"/>
          </a:bodyPr>
          <a:lstStyle/>
          <a:p>
            <a:r>
              <a:rPr lang="en-GB" dirty="0">
                <a:latin typeface="TW Cen MT"/>
                <a:cs typeface="Times New Roman"/>
              </a:rPr>
              <a:t>Utilising the list of ethical principles and arguments identified in Task 2 and 3, decide the most important principle or ethical value. This can be achieved through the creation of an ethical pyramid, or the creation of a mind-map which links the relationship between the ethical values and principles. </a:t>
            </a:r>
            <a:endParaRPr lang="en-GB">
              <a:latin typeface="TW Cen MT"/>
              <a:cs typeface="Times New Roman"/>
            </a:endParaRPr>
          </a:p>
          <a:p>
            <a:r>
              <a:rPr lang="en-GB" dirty="0">
                <a:latin typeface="TW Cen MT"/>
                <a:cs typeface="Times New Roman"/>
              </a:rPr>
              <a:t>Once you have your list, you will design rules in relation to organ donation. The rules created should reflect and facilitate their preferred model of organ donation, and their preferred ethical principles or values. Importantly, students should be able to justify and defend their positionality, using ethical language, and drawing from their knowledge of history, and comparative jurisdictions.</a:t>
            </a:r>
            <a:endParaRPr lang="en-GB">
              <a:latin typeface="TW Cen MT"/>
            </a:endParaRPr>
          </a:p>
          <a:p>
            <a:endParaRPr lang="en-GB"/>
          </a:p>
          <a:p>
            <a:endParaRPr lang="en-GB" dirty="0"/>
          </a:p>
        </p:txBody>
      </p:sp>
    </p:spTree>
    <p:extLst>
      <p:ext uri="{BB962C8B-B14F-4D97-AF65-F5344CB8AC3E}">
        <p14:creationId xmlns:p14="http://schemas.microsoft.com/office/powerpoint/2010/main" val="19381686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a:xfrm>
            <a:off x="1141413" y="389141"/>
            <a:ext cx="9905998" cy="1478570"/>
          </a:xfrm>
        </p:spPr>
        <p:txBody>
          <a:bodyPr/>
          <a:lstStyle/>
          <a:p>
            <a:r>
              <a:rPr lang="en-US" dirty="0"/>
              <a:t>A brief history of ethics (1)</a:t>
            </a:r>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836579" y="1867711"/>
            <a:ext cx="10210832" cy="4347421"/>
          </a:xfrm>
        </p:spPr>
        <p:txBody>
          <a:bodyPr/>
          <a:lstStyle/>
          <a:p>
            <a:pPr marL="342900" lvl="0" indent="-342900">
              <a:lnSpc>
                <a:spcPct val="107000"/>
              </a:lnSpc>
              <a:buFont typeface="Symbol" panose="05050102010706020507" pitchFamily="18" charset="2"/>
              <a:buChar char=""/>
            </a:pPr>
            <a:r>
              <a:rPr lang="en-GB" dirty="0">
                <a:effectLst/>
                <a:ea typeface="Calibri" panose="020F0502020204030204" pitchFamily="34" charset="0"/>
                <a:cs typeface="Times New Roman" panose="02020603050405020304" pitchFamily="18" charset="0"/>
              </a:rPr>
              <a:t>The foundation of medical ethics rests on the Hippocratic Oath. The Oath is a set of ethical principles for doctors and their students. The first principle is the principle of non-maleficence: </a:t>
            </a:r>
            <a:r>
              <a:rPr lang="en-GB" b="1" dirty="0">
                <a:effectLst/>
                <a:ea typeface="Calibri" panose="020F0502020204030204" pitchFamily="34" charset="0"/>
                <a:cs typeface="Times New Roman" panose="02020603050405020304" pitchFamily="18" charset="0"/>
              </a:rPr>
              <a:t>“first, do no harm.” </a:t>
            </a:r>
          </a:p>
          <a:p>
            <a:pPr marL="342900" lvl="0" indent="-342900">
              <a:lnSpc>
                <a:spcPct val="107000"/>
              </a:lnSpc>
              <a:buFont typeface="Symbol" panose="05050102010706020507" pitchFamily="18" charset="2"/>
              <a:buChar char=""/>
            </a:pPr>
            <a:r>
              <a:rPr lang="en-GB" dirty="0">
                <a:effectLst/>
                <a:ea typeface="Calibri" panose="020F0502020204030204" pitchFamily="34" charset="0"/>
                <a:cs typeface="Times New Roman" panose="02020603050405020304" pitchFamily="18" charset="0"/>
              </a:rPr>
              <a:t>The oath is required to be taken by doctors at medical school.</a:t>
            </a:r>
          </a:p>
          <a:p>
            <a:pPr marL="342900" lvl="0" indent="-342900">
              <a:lnSpc>
                <a:spcPct val="107000"/>
              </a:lnSpc>
              <a:spcAft>
                <a:spcPts val="800"/>
              </a:spcAft>
              <a:buFont typeface="Symbol" panose="05050102010706020507" pitchFamily="18" charset="2"/>
              <a:buChar char=""/>
            </a:pPr>
            <a:r>
              <a:rPr lang="en-GB" dirty="0">
                <a:effectLst/>
                <a:ea typeface="Calibri" panose="020F0502020204030204" pitchFamily="34" charset="0"/>
                <a:cs typeface="Times New Roman" panose="02020603050405020304" pitchFamily="18" charset="0"/>
              </a:rPr>
              <a:t>Formal ethical codes began to be written in the 18</a:t>
            </a:r>
            <a:r>
              <a:rPr lang="en-GB" baseline="30000" dirty="0">
                <a:effectLst/>
                <a:ea typeface="Calibri" panose="020F0502020204030204" pitchFamily="34" charset="0"/>
                <a:cs typeface="Times New Roman" panose="02020603050405020304" pitchFamily="18" charset="0"/>
              </a:rPr>
              <a:t>th</a:t>
            </a:r>
            <a:r>
              <a:rPr lang="en-GB" dirty="0">
                <a:effectLst/>
                <a:ea typeface="Calibri" panose="020F0502020204030204" pitchFamily="34" charset="0"/>
                <a:cs typeface="Times New Roman" panose="02020603050405020304" pitchFamily="18" charset="0"/>
              </a:rPr>
              <a:t> century. The first was written by John Gregory, a Scottish physician working in the Royal Infirmary of Edinburgh. In 1794, Sir Thomas Percival, a physician from Manchester, expanded on this ethics. He wrote a code which set out a description of medical duties owed by physicians and surgeons, to their patients</a:t>
            </a:r>
          </a:p>
          <a:p>
            <a:endParaRPr lang="en-GB" dirty="0"/>
          </a:p>
        </p:txBody>
      </p:sp>
    </p:spTree>
    <p:extLst>
      <p:ext uri="{BB962C8B-B14F-4D97-AF65-F5344CB8AC3E}">
        <p14:creationId xmlns:p14="http://schemas.microsoft.com/office/powerpoint/2010/main" val="2307673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a:xfrm>
            <a:off x="1141412" y="273251"/>
            <a:ext cx="9905998" cy="1478570"/>
          </a:xfrm>
        </p:spPr>
        <p:txBody>
          <a:bodyPr/>
          <a:lstStyle/>
          <a:p>
            <a:r>
              <a:rPr lang="en-US" dirty="0"/>
              <a:t>A brief history of ethics (2)</a:t>
            </a:r>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843899" y="1775329"/>
            <a:ext cx="10501025" cy="4464153"/>
          </a:xfrm>
        </p:spPr>
        <p:txBody>
          <a:bodyPr>
            <a:normAutofit/>
          </a:bodyPr>
          <a:lstStyle/>
          <a:p>
            <a:pPr marL="342900" lvl="0" indent="-342900">
              <a:lnSpc>
                <a:spcPct val="107000"/>
              </a:lnSpc>
              <a:spcAft>
                <a:spcPts val="800"/>
              </a:spcAft>
              <a:buFont typeface="Symbol" panose="05050102010706020507" pitchFamily="18" charset="2"/>
              <a:buChar char=""/>
            </a:pPr>
            <a:r>
              <a:rPr lang="en-GB" sz="2000" dirty="0">
                <a:effectLst/>
                <a:ea typeface="Calibri" panose="020F0502020204030204" pitchFamily="34" charset="0"/>
                <a:cs typeface="Times New Roman" panose="02020603050405020304" pitchFamily="18" charset="0"/>
              </a:rPr>
              <a:t>Between 1933 to 1945, Nazi Germany carried out a campaign to “cleanse” German society of individuals viewed as biological threats to the nation’s “health.” Jews, Gypsy’s, LGBT people, and other racial and ethnic minorities were particularly targeted. This racist and genocidal policy attempted to create an Aryan race. The Nazi’s used utilitarian philosophy to experiment on individuals for the purpose of creating weapons, testing out new technologies and treatments.  For example, the Nazis undertook a number of experiments to test weapons, such as Mustard Gas, Poisons and incendiary bombs on humans.</a:t>
            </a:r>
          </a:p>
          <a:p>
            <a:pPr marL="342900" lvl="0" indent="-342900">
              <a:lnSpc>
                <a:spcPct val="107000"/>
              </a:lnSpc>
              <a:spcAft>
                <a:spcPts val="800"/>
              </a:spcAft>
              <a:buFont typeface="Symbol" panose="05050102010706020507" pitchFamily="18" charset="2"/>
              <a:buChar char=""/>
            </a:pPr>
            <a:r>
              <a:rPr lang="en-GB" sz="2000" dirty="0">
                <a:effectLst/>
                <a:ea typeface="Calibri" panose="020F0502020204030204" pitchFamily="34" charset="0"/>
              </a:rPr>
              <a:t>However, the Nazi’s also  they also experimented on people to develop medicines for the benefit of the German people. For example, between September 1942 and December 1942 transplantation experiments were conducted on individuals in </a:t>
            </a:r>
            <a:r>
              <a:rPr lang="en-GB" sz="2000" dirty="0" err="1">
                <a:effectLst/>
                <a:ea typeface="Calibri" panose="020F0502020204030204" pitchFamily="34" charset="0"/>
              </a:rPr>
              <a:t>Ravensbrück</a:t>
            </a:r>
            <a:r>
              <a:rPr lang="en-GB" sz="2000" dirty="0">
                <a:effectLst/>
                <a:ea typeface="Calibri" panose="020F0502020204030204" pitchFamily="34" charset="0"/>
              </a:rPr>
              <a:t> concentration camp, where bones, muscles and nerves were removed for transplantation without anaesthesia. As a result, many victims suffered intense agony, mutilation and permanent disability</a:t>
            </a:r>
          </a:p>
        </p:txBody>
      </p:sp>
    </p:spTree>
    <p:extLst>
      <p:ext uri="{BB962C8B-B14F-4D97-AF65-F5344CB8AC3E}">
        <p14:creationId xmlns:p14="http://schemas.microsoft.com/office/powerpoint/2010/main" val="401516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a:xfrm>
            <a:off x="1141413" y="344942"/>
            <a:ext cx="9905998" cy="1478570"/>
          </a:xfrm>
        </p:spPr>
        <p:txBody>
          <a:bodyPr/>
          <a:lstStyle/>
          <a:p>
            <a:r>
              <a:rPr lang="en-US" dirty="0"/>
              <a:t>The Nuremburg code (1947)</a:t>
            </a:r>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1141413" y="1478570"/>
            <a:ext cx="10415048" cy="5034488"/>
          </a:xfrm>
        </p:spPr>
        <p:txBody>
          <a:bodyPr>
            <a:normAutofit fontScale="92500"/>
          </a:bodyPr>
          <a:lstStyle/>
          <a:p>
            <a:r>
              <a:rPr lang="en-GB" sz="1900" dirty="0">
                <a:effectLst/>
                <a:ea typeface="Calibri" panose="020F0502020204030204" pitchFamily="34" charset="0"/>
              </a:rPr>
              <a:t>As a result of these abominable acts many doctors were tried at the Nuremberg Trials. This led to the creation of the Nuremberg Code which sets out 10 principles that have to be followed for ethical experimentation</a:t>
            </a:r>
          </a:p>
          <a:p>
            <a:pPr marL="0" indent="0">
              <a:buNone/>
            </a:pPr>
            <a:r>
              <a:rPr lang="en-GB" sz="1900" b="1" dirty="0">
                <a:effectLst/>
                <a:ea typeface="Calibri" panose="020F0502020204030204" pitchFamily="34" charset="0"/>
                <a:cs typeface="Times New Roman" panose="02020603050405020304" pitchFamily="18" charset="0"/>
              </a:rPr>
              <a:t>Principle 1 of the Nuremberg Code (1947)</a:t>
            </a:r>
          </a:p>
          <a:p>
            <a:pPr>
              <a:lnSpc>
                <a:spcPct val="107000"/>
              </a:lnSpc>
              <a:spcAft>
                <a:spcPts val="800"/>
              </a:spcAft>
            </a:pPr>
            <a:r>
              <a:rPr lang="en-GB" sz="1900" dirty="0">
                <a:effectLst/>
                <a:ea typeface="Calibri" panose="020F0502020204030204" pitchFamily="34" charset="0"/>
                <a:cs typeface="Times New Roman" panose="02020603050405020304" pitchFamily="18" charset="0"/>
              </a:rPr>
              <a:t>The voluntary consent of the human subject is absolutely essential. This means that the person involved should have legal capacity to give consent; should be so situated as to be able to exercise free power of choice, without the intervention of any element of force, fraud, deceit, duress, overreaching, or other ulterior form of constraint or coercion; and should have sufficient knowledge and comprehension of the elements of the subject matter involved as to enable him to make an understanding and enlightened decision. This latter element requires that before the acceptance of an affirmative decision by the experimental subject there should be made known to him the nature, duration, and purpose of the experiment; the method and means by which it is to be conducted; all inconveniences and hazards reasonably to be expected; and the effects upon his health or person which may possibly come from his participation in the experiment. The duty and responsibility for ascertaining the quality of the consent rests upon each individual who initiates, directs, or engages in the experiment. It is a personal duty and responsibility which may not be delegated to another with impunity.</a:t>
            </a:r>
          </a:p>
          <a:p>
            <a:endParaRPr lang="en-GB" dirty="0"/>
          </a:p>
          <a:p>
            <a:endParaRPr lang="en-GB" dirty="0"/>
          </a:p>
        </p:txBody>
      </p:sp>
    </p:spTree>
    <p:extLst>
      <p:ext uri="{BB962C8B-B14F-4D97-AF65-F5344CB8AC3E}">
        <p14:creationId xmlns:p14="http://schemas.microsoft.com/office/powerpoint/2010/main" val="50359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p:txBody>
          <a:bodyPr/>
          <a:lstStyle/>
          <a:p>
            <a:r>
              <a:rPr lang="en-US" dirty="0"/>
              <a:t>The universal convention of human rights</a:t>
            </a:r>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1141413" y="2268099"/>
            <a:ext cx="9905999" cy="3541714"/>
          </a:xfrm>
        </p:spPr>
        <p:txBody>
          <a:bodyPr>
            <a:normAutofit/>
          </a:bodyPr>
          <a:lstStyle/>
          <a:p>
            <a:r>
              <a:rPr lang="en-GB" dirty="0">
                <a:effectLst/>
                <a:ea typeface="Calibri" panose="020F0502020204030204" pitchFamily="34" charset="0"/>
              </a:rPr>
              <a:t>This was followed by the Universal Convention of Human Rights, which protected all humans from torture, and banned any form of medical treatment without consent.</a:t>
            </a:r>
            <a:endParaRPr lang="en-GB" sz="3200" dirty="0"/>
          </a:p>
        </p:txBody>
      </p:sp>
    </p:spTree>
    <p:extLst>
      <p:ext uri="{BB962C8B-B14F-4D97-AF65-F5344CB8AC3E}">
        <p14:creationId xmlns:p14="http://schemas.microsoft.com/office/powerpoint/2010/main" val="3730286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a:xfrm>
            <a:off x="1141413" y="418289"/>
            <a:ext cx="9905998" cy="1478570"/>
          </a:xfrm>
        </p:spPr>
        <p:txBody>
          <a:bodyPr/>
          <a:lstStyle/>
          <a:p>
            <a:r>
              <a:rPr lang="en-US" dirty="0"/>
              <a:t>Morality, ethics and law </a:t>
            </a:r>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1141412" y="1658143"/>
            <a:ext cx="9905999" cy="4781568"/>
          </a:xfrm>
        </p:spPr>
        <p:txBody>
          <a:bodyPr>
            <a:normAutofit/>
          </a:bodyPr>
          <a:lstStyle/>
          <a:p>
            <a:r>
              <a:rPr lang="en-US" dirty="0"/>
              <a:t>It is important to understand the differences between morality, ethics and law.</a:t>
            </a:r>
          </a:p>
          <a:p>
            <a:pPr marL="342900" lvl="0" indent="-342900">
              <a:lnSpc>
                <a:spcPct val="107000"/>
              </a:lnSpc>
              <a:buFont typeface="+mj-lt"/>
              <a:buAutoNum type="arabicPeriod"/>
            </a:pPr>
            <a:r>
              <a:rPr lang="en-GB" sz="1900" b="1" dirty="0">
                <a:solidFill>
                  <a:schemeClr val="accent1"/>
                </a:solidFill>
                <a:effectLst/>
                <a:ea typeface="Calibri" panose="020F0502020204030204" pitchFamily="34" charset="0"/>
                <a:cs typeface="Times New Roman" panose="02020603050405020304" pitchFamily="18" charset="0"/>
              </a:rPr>
              <a:t>Morality</a:t>
            </a:r>
            <a:r>
              <a:rPr lang="en-GB" sz="1900" dirty="0">
                <a:effectLst/>
                <a:ea typeface="Calibri" panose="020F0502020204030204" pitchFamily="34" charset="0"/>
                <a:cs typeface="Times New Roman" panose="02020603050405020304" pitchFamily="18" charset="0"/>
              </a:rPr>
              <a:t> is usually personal opinions, beliefs or values, that an individual’s personally hold or decide to follow. There can also be shared morality between individuals in groups or communities.  For example, certain cultures have distinct moral rules about behaviour. Religion also operates as a form of group morality. Morals can also be related to family and friendship groups, sports organisations, and even school. School rules, for example, are a form of moral rules – as they are not necessarily based on universal principles and are not legally enforceable. </a:t>
            </a:r>
          </a:p>
          <a:p>
            <a:pPr marL="342900" lvl="0" indent="-342900">
              <a:lnSpc>
                <a:spcPct val="107000"/>
              </a:lnSpc>
              <a:buFont typeface="+mj-lt"/>
              <a:buAutoNum type="arabicPeriod"/>
            </a:pPr>
            <a:r>
              <a:rPr lang="en-GB" sz="1900" b="1" dirty="0">
                <a:solidFill>
                  <a:schemeClr val="accent1"/>
                </a:solidFill>
                <a:effectLst/>
                <a:ea typeface="Calibri" panose="020F0502020204030204" pitchFamily="34" charset="0"/>
                <a:cs typeface="Times New Roman" panose="02020603050405020304" pitchFamily="18" charset="0"/>
              </a:rPr>
              <a:t>Ethics</a:t>
            </a:r>
            <a:r>
              <a:rPr lang="en-GB" sz="1900" dirty="0">
                <a:effectLst/>
                <a:ea typeface="Calibri" panose="020F0502020204030204" pitchFamily="34" charset="0"/>
                <a:cs typeface="Times New Roman" panose="02020603050405020304" pitchFamily="18" charset="0"/>
              </a:rPr>
              <a:t> are a set of principles or rules which are collectively agreed within society, or within professions to guide behaviour and to ensure good actions. Doctors, for example, follow four basic principles: </a:t>
            </a:r>
          </a:p>
          <a:p>
            <a:pPr marL="342900" lvl="0" indent="-342900">
              <a:lnSpc>
                <a:spcPct val="107000"/>
              </a:lnSpc>
              <a:spcAft>
                <a:spcPts val="800"/>
              </a:spcAft>
              <a:buFont typeface="+mj-lt"/>
              <a:buAutoNum type="arabicPeriod"/>
            </a:pPr>
            <a:r>
              <a:rPr lang="en-GB" sz="1900" b="1" dirty="0">
                <a:solidFill>
                  <a:schemeClr val="accent1"/>
                </a:solidFill>
                <a:effectLst/>
                <a:ea typeface="Calibri" panose="020F0502020204030204" pitchFamily="34" charset="0"/>
                <a:cs typeface="Times New Roman" panose="02020603050405020304" pitchFamily="18" charset="0"/>
              </a:rPr>
              <a:t>Law</a:t>
            </a:r>
            <a:r>
              <a:rPr lang="en-GB" sz="1900" dirty="0">
                <a:effectLst/>
                <a:ea typeface="Calibri" panose="020F0502020204030204" pitchFamily="34" charset="0"/>
                <a:cs typeface="Times New Roman" panose="02020603050405020304" pitchFamily="18" charset="0"/>
              </a:rPr>
              <a:t> exists as rules made by the state, or international organisations which limit or regulate the behaviour of individuals within society. </a:t>
            </a:r>
          </a:p>
          <a:p>
            <a:endParaRPr lang="en-GB" dirty="0"/>
          </a:p>
        </p:txBody>
      </p:sp>
    </p:spTree>
    <p:extLst>
      <p:ext uri="{BB962C8B-B14F-4D97-AF65-F5344CB8AC3E}">
        <p14:creationId xmlns:p14="http://schemas.microsoft.com/office/powerpoint/2010/main" val="1201824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a:xfrm>
            <a:off x="985771" y="457201"/>
            <a:ext cx="9905998" cy="1478570"/>
          </a:xfrm>
        </p:spPr>
        <p:txBody>
          <a:bodyPr/>
          <a:lstStyle/>
          <a:p>
            <a:r>
              <a:rPr lang="en-US" dirty="0"/>
              <a:t>Ethical codes: </a:t>
            </a:r>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705289" y="1750978"/>
            <a:ext cx="10778246" cy="4649821"/>
          </a:xfrm>
        </p:spPr>
        <p:txBody>
          <a:bodyPr>
            <a:normAutofit/>
          </a:bodyPr>
          <a:lstStyle/>
          <a:p>
            <a:pPr marL="342900" lvl="0" indent="-342900">
              <a:lnSpc>
                <a:spcPct val="107000"/>
              </a:lnSpc>
              <a:buFont typeface="Symbol" panose="05050102010706020507" pitchFamily="18" charset="2"/>
              <a:buChar char=""/>
            </a:pPr>
            <a:r>
              <a:rPr lang="en-GB" sz="1800" dirty="0">
                <a:effectLst/>
                <a:ea typeface="Calibri" panose="020F0502020204030204" pitchFamily="34" charset="0"/>
                <a:cs typeface="Times New Roman" panose="02020603050405020304" pitchFamily="18" charset="0"/>
              </a:rPr>
              <a:t>There are several forms of constructing ethical codes. The three main types often used in medical ethics, as well as law, and politics are:</a:t>
            </a:r>
          </a:p>
          <a:p>
            <a:pPr marL="342900" lvl="0" indent="-342900">
              <a:lnSpc>
                <a:spcPct val="107000"/>
              </a:lnSpc>
              <a:buFont typeface="+mj-lt"/>
              <a:buAutoNum type="arabicPeriod"/>
            </a:pPr>
            <a:r>
              <a:rPr lang="en-GB" sz="1800" dirty="0">
                <a:effectLst/>
                <a:ea typeface="Calibri" panose="020F0502020204030204" pitchFamily="34" charset="0"/>
                <a:cs typeface="Times New Roman" panose="02020603050405020304" pitchFamily="18" charset="0"/>
              </a:rPr>
              <a:t>Consequentialism: This type of ethical argumentation suggests that the goal or outcome justifies the means. One form of consequentialism is Utilitarianism. Utilitarianism acts on the maxim that anything can be justify if it is for the greater good or benefits the greatest number of people. </a:t>
            </a:r>
          </a:p>
          <a:p>
            <a:pPr marL="342900" lvl="0" indent="-342900">
              <a:lnSpc>
                <a:spcPct val="107000"/>
              </a:lnSpc>
              <a:buFont typeface="+mj-lt"/>
              <a:buAutoNum type="arabicPeriod"/>
            </a:pPr>
            <a:r>
              <a:rPr lang="en-GB" sz="1800" dirty="0">
                <a:effectLst/>
                <a:ea typeface="Calibri" panose="020F0502020204030204" pitchFamily="34" charset="0"/>
                <a:cs typeface="Times New Roman" panose="02020603050405020304" pitchFamily="18" charset="0"/>
              </a:rPr>
              <a:t>Deontology: This type of argumentation suggests that there are morals, rules and principles that have to be considered for a decision to be right or wrong. These principles are justified as they are for the benefit of everyone. For example, the idea that all people should be treated with dignity and respect is an ethical principles, because it can be applied to everyone without causing them harm. </a:t>
            </a:r>
          </a:p>
          <a:p>
            <a:pPr marL="342900" lvl="0" indent="-342900">
              <a:lnSpc>
                <a:spcPct val="107000"/>
              </a:lnSpc>
              <a:buFont typeface="+mj-lt"/>
              <a:buAutoNum type="arabicPeriod"/>
            </a:pPr>
            <a:r>
              <a:rPr lang="en-GB" sz="1800" dirty="0">
                <a:effectLst/>
                <a:ea typeface="Calibri" panose="020F0502020204030204" pitchFamily="34" charset="0"/>
                <a:cs typeface="Times New Roman" panose="02020603050405020304" pitchFamily="18" charset="0"/>
              </a:rPr>
              <a:t>Virtue Ethics: This type of arguments suggests that whether something is good or bad comes from whether someone is a good person, or has a good character. Doctors who are good people will always make good decisions. We should therefore teach doctors to be good people, rather than making rules. </a:t>
            </a:r>
          </a:p>
          <a:p>
            <a:pPr marL="342900" lvl="0" indent="-342900">
              <a:lnSpc>
                <a:spcPct val="107000"/>
              </a:lnSpc>
              <a:spcAft>
                <a:spcPts val="800"/>
              </a:spcAft>
              <a:buFont typeface="Symbol" panose="05050102010706020507" pitchFamily="18" charset="2"/>
              <a:buChar char=""/>
            </a:pPr>
            <a:r>
              <a:rPr lang="en-GB" sz="1800" dirty="0">
                <a:effectLst/>
                <a:ea typeface="Calibri" panose="020F0502020204030204" pitchFamily="34" charset="0"/>
                <a:cs typeface="Times New Roman" panose="02020603050405020304" pitchFamily="18" charset="0"/>
              </a:rPr>
              <a:t>There are, however, positives and negatives to each system of ethical argumentation </a:t>
            </a:r>
          </a:p>
          <a:p>
            <a:endParaRPr lang="en-GB" dirty="0"/>
          </a:p>
        </p:txBody>
      </p:sp>
    </p:spTree>
    <p:extLst>
      <p:ext uri="{BB962C8B-B14F-4D97-AF65-F5344CB8AC3E}">
        <p14:creationId xmlns:p14="http://schemas.microsoft.com/office/powerpoint/2010/main" val="2586910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5DF4F-626C-B05A-9A6F-05028E5F5F28}"/>
              </a:ext>
            </a:extLst>
          </p:cNvPr>
          <p:cNvSpPr>
            <a:spLocks noGrp="1"/>
          </p:cNvSpPr>
          <p:nvPr>
            <p:ph type="title"/>
          </p:nvPr>
        </p:nvSpPr>
        <p:spPr>
          <a:xfrm>
            <a:off x="1143001" y="428052"/>
            <a:ext cx="9905998" cy="1478570"/>
          </a:xfrm>
        </p:spPr>
        <p:txBody>
          <a:bodyPr/>
          <a:lstStyle/>
          <a:p>
            <a:r>
              <a:rPr lang="en-US" dirty="0"/>
              <a:t>Ethical principles relating to organ donation (1)</a:t>
            </a:r>
            <a:endParaRPr lang="en-GB" dirty="0"/>
          </a:p>
        </p:txBody>
      </p:sp>
      <p:sp>
        <p:nvSpPr>
          <p:cNvPr id="3" name="Content Placeholder 2">
            <a:extLst>
              <a:ext uri="{FF2B5EF4-FFF2-40B4-BE49-F238E27FC236}">
                <a16:creationId xmlns:a16="http://schemas.microsoft.com/office/drawing/2014/main" id="{22D69044-6402-7242-F2AE-B15BB07B9373}"/>
              </a:ext>
            </a:extLst>
          </p:cNvPr>
          <p:cNvSpPr>
            <a:spLocks noGrp="1"/>
          </p:cNvSpPr>
          <p:nvPr>
            <p:ph idx="1"/>
          </p:nvPr>
        </p:nvSpPr>
        <p:spPr>
          <a:xfrm>
            <a:off x="603115" y="1906622"/>
            <a:ext cx="10817157" cy="4727642"/>
          </a:xfrm>
        </p:spPr>
        <p:txBody>
          <a:bodyPr>
            <a:normAutofit/>
          </a:bodyPr>
          <a:lstStyle/>
          <a:p>
            <a:pPr marL="342900" lvl="0" indent="-342900">
              <a:lnSpc>
                <a:spcPct val="107000"/>
              </a:lnSpc>
              <a:spcAft>
                <a:spcPts val="800"/>
              </a:spcAft>
              <a:buFont typeface="Symbol" panose="05050102010706020507" pitchFamily="18" charset="2"/>
              <a:buChar char=""/>
            </a:pPr>
            <a:r>
              <a:rPr lang="en-GB" sz="2000" dirty="0">
                <a:effectLst/>
                <a:ea typeface="Calibri" panose="020F0502020204030204" pitchFamily="34" charset="0"/>
                <a:cs typeface="Times New Roman" panose="02020603050405020304" pitchFamily="18" charset="0"/>
              </a:rPr>
              <a:t>In carrying out medical treatment, the doctor have to ensure that they are abiding by medical ethical principles. If they fail to act ethically, they could face criminal liability, or professional. </a:t>
            </a:r>
            <a:r>
              <a:rPr lang="en-GB" sz="2000" dirty="0">
                <a:effectLst/>
                <a:ea typeface="Calibri" panose="020F0502020204030204" pitchFamily="34" charset="0"/>
              </a:rPr>
              <a:t>Organ donation, and particularly the requirement for consent to donation engages a number of ethical principles including: </a:t>
            </a:r>
            <a:endParaRPr lang="en-GB" sz="2000" dirty="0">
              <a:effectLst/>
              <a:ea typeface="Calibri" panose="020F0502020204030204" pitchFamily="34" charset="0"/>
              <a:cs typeface="Times New Roman" panose="02020603050405020304" pitchFamily="18" charset="0"/>
            </a:endParaRPr>
          </a:p>
          <a:p>
            <a:pPr marL="800100" lvl="1" indent="-342900">
              <a:lnSpc>
                <a:spcPct val="107000"/>
              </a:lnSpc>
              <a:buFont typeface="+mj-lt"/>
              <a:buAutoNum type="romanLcParenR"/>
            </a:pPr>
            <a:r>
              <a:rPr lang="en-GB" dirty="0">
                <a:effectLst/>
                <a:ea typeface="Calibri" panose="020F0502020204030204" pitchFamily="34" charset="0"/>
                <a:cs typeface="Times New Roman" panose="02020603050405020304" pitchFamily="18" charset="0"/>
              </a:rPr>
              <a:t>Bodily Integrity: The right of each human being, including children, to self-determination over their own bodies. This is protected in domestic law through the Offences Against the Persons Act 1861. It is protected Internationally through the Universal Declaration of Human Rights (UDHR), The European Convention of Human Rights (ECtHR), and in the context of children the Convention on the Rights of Children (CRC) </a:t>
            </a:r>
          </a:p>
          <a:p>
            <a:pPr marL="800100" lvl="1" indent="-342900">
              <a:lnSpc>
                <a:spcPct val="107000"/>
              </a:lnSpc>
              <a:buFont typeface="+mj-lt"/>
              <a:buAutoNum type="romanLcParenR"/>
            </a:pPr>
            <a:r>
              <a:rPr lang="en-GB" dirty="0">
                <a:effectLst/>
                <a:ea typeface="Calibri" panose="020F0502020204030204" pitchFamily="34" charset="0"/>
                <a:cs typeface="Times New Roman" panose="02020603050405020304" pitchFamily="18" charset="0"/>
              </a:rPr>
              <a:t>Autonomy: Autonomy describes the ability of an individual to make an informed, rational and self-determined choice. A person has a right to make autonomous choices about their private life. This is protected by Art 8 ECtHR.</a:t>
            </a:r>
          </a:p>
          <a:p>
            <a:pPr marL="342900" lvl="0" indent="-342900">
              <a:lnSpc>
                <a:spcPct val="107000"/>
              </a:lnSpc>
              <a:spcAft>
                <a:spcPts val="800"/>
              </a:spcAft>
              <a:buFont typeface="Symbol" panose="05050102010706020507" pitchFamily="18" charset="2"/>
              <a:buChar char=""/>
            </a:pPr>
            <a:endParaRPr lang="en-GB" dirty="0"/>
          </a:p>
        </p:txBody>
      </p:sp>
    </p:spTree>
    <p:extLst>
      <p:ext uri="{BB962C8B-B14F-4D97-AF65-F5344CB8AC3E}">
        <p14:creationId xmlns:p14="http://schemas.microsoft.com/office/powerpoint/2010/main" val="1033765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A5A5795-DEC5-4574-95AA-559AD7241C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e7a9e1-74ee-42b1-99cf-03ada71558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FA88327-6867-46ED-8826-413259D4DFAD}">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AA0C642-F367-4238-AE36-41EC928851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TM04033919[[fn=Circuit]]</Template>
  <TotalTime>0</TotalTime>
  <Words>2724</Words>
  <Application>Microsoft Office PowerPoint</Application>
  <PresentationFormat>Widescreen</PresentationFormat>
  <Paragraphs>90</Paragraphs>
  <Slides>20</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Symbol</vt:lpstr>
      <vt:lpstr>Times New Roman</vt:lpstr>
      <vt:lpstr>TW Cen MT</vt:lpstr>
      <vt:lpstr>TW Cen MT</vt:lpstr>
      <vt:lpstr>Circuit</vt:lpstr>
      <vt:lpstr>Unit 1 lesson 2: The ethics of organ donation</vt:lpstr>
      <vt:lpstr>Lesson aim: </vt:lpstr>
      <vt:lpstr>A brief history of ethics (1)</vt:lpstr>
      <vt:lpstr>A brief history of ethics (2)</vt:lpstr>
      <vt:lpstr>The Nuremburg code (1947)</vt:lpstr>
      <vt:lpstr>The universal convention of human rights</vt:lpstr>
      <vt:lpstr>Morality, ethics and law </vt:lpstr>
      <vt:lpstr>Ethical codes: </vt:lpstr>
      <vt:lpstr>Ethical principles relating to organ donation (1)</vt:lpstr>
      <vt:lpstr>Ethical principles relating to organ donation (2)</vt:lpstr>
      <vt:lpstr>Dealing with medical ethics in organ donation</vt:lpstr>
      <vt:lpstr>PowerPoint Presentation</vt:lpstr>
      <vt:lpstr>Task one: from morals to ethics</vt:lpstr>
      <vt:lpstr>Task two: debating the ethics </vt:lpstr>
      <vt:lpstr>Examples of novel transplants (1)</vt:lpstr>
      <vt:lpstr>PowerPoint Presentation</vt:lpstr>
      <vt:lpstr>PowerPoint Presentation</vt:lpstr>
      <vt:lpstr>Potential ethical issues raised (1)</vt:lpstr>
      <vt:lpstr>POTENTIAL ETHICAL ISSUES RAISED (2) </vt:lpstr>
      <vt:lpstr>Extension exercise: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lesson 2: The ethics of organ donation</dc:title>
  <dc:creator>Erin Thomas</dc:creator>
  <cp:lastModifiedBy>Matthew Watkins</cp:lastModifiedBy>
  <cp:revision>76</cp:revision>
  <dcterms:created xsi:type="dcterms:W3CDTF">2023-07-13T08:57:22Z</dcterms:created>
  <dcterms:modified xsi:type="dcterms:W3CDTF">2023-07-13T11:52:30Z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