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4"/>
  </p:sldMasterIdLst>
  <p:notesMasterIdLst>
    <p:notesMasterId r:id="rId27"/>
  </p:notesMasterIdLst>
  <p:sldIdLst>
    <p:sldId id="256" r:id="rId5"/>
    <p:sldId id="257" r:id="rId6"/>
    <p:sldId id="258" r:id="rId7"/>
    <p:sldId id="259" r:id="rId8"/>
    <p:sldId id="260" r:id="rId9"/>
    <p:sldId id="261" r:id="rId10"/>
    <p:sldId id="265" r:id="rId11"/>
    <p:sldId id="262" r:id="rId12"/>
    <p:sldId id="263" r:id="rId13"/>
    <p:sldId id="264" r:id="rId14"/>
    <p:sldId id="266" r:id="rId15"/>
    <p:sldId id="267" r:id="rId16"/>
    <p:sldId id="268" r:id="rId17"/>
    <p:sldId id="269" r:id="rId18"/>
    <p:sldId id="274" r:id="rId19"/>
    <p:sldId id="270" r:id="rId20"/>
    <p:sldId id="271" r:id="rId21"/>
    <p:sldId id="275" r:id="rId22"/>
    <p:sldId id="272" r:id="rId23"/>
    <p:sldId id="273" r:id="rId24"/>
    <p:sldId id="276" r:id="rId25"/>
    <p:sldId id="27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3" autoAdjust="0"/>
    <p:restoredTop sz="94660"/>
  </p:normalViewPr>
  <p:slideViewPr>
    <p:cSldViewPr snapToGrid="0">
      <p:cViewPr varScale="1">
        <p:scale>
          <a:sx n="105" d="100"/>
          <a:sy n="105" d="100"/>
        </p:scale>
        <p:origin x="54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E14BD5-A41E-481C-9240-06D72914D81C}" type="datetimeFigureOut">
              <a:rPr lang="en-GB" smtClean="0"/>
              <a:t>13/07/2023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B6295B-21F2-4A6A-B93D-77EA396D2C10}" type="slidenum">
              <a:rPr lang="en-GB" smtClean="0"/>
              <a:t>‹#›</a:t>
            </a:fld>
            <a:endParaRPr lang="en-GB"/>
          </a:p>
        </p:txBody>
      </p:sp>
    </p:spTree>
    <p:extLst>
      <p:ext uri="{BB962C8B-B14F-4D97-AF65-F5344CB8AC3E}">
        <p14:creationId xmlns:p14="http://schemas.microsoft.com/office/powerpoint/2010/main" val="1108345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bc.co.uk/news/uk-england-birmingham-47228347"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see teaching materials for full answers to the above questions. </a:t>
            </a:r>
            <a:endParaRPr lang="en-GB" dirty="0"/>
          </a:p>
        </p:txBody>
      </p:sp>
      <p:sp>
        <p:nvSpPr>
          <p:cNvPr id="4" name="Slide Number Placeholder 3"/>
          <p:cNvSpPr>
            <a:spLocks noGrp="1"/>
          </p:cNvSpPr>
          <p:nvPr>
            <p:ph type="sldNum" sz="quarter" idx="5"/>
          </p:nvPr>
        </p:nvSpPr>
        <p:spPr/>
        <p:txBody>
          <a:bodyPr/>
          <a:lstStyle/>
          <a:p>
            <a:fld id="{13B6295B-21F2-4A6A-B93D-77EA396D2C10}" type="slidenum">
              <a:rPr lang="en-GB" smtClean="0"/>
              <a:t>15</a:t>
            </a:fld>
            <a:endParaRPr lang="en-GB"/>
          </a:p>
        </p:txBody>
      </p:sp>
    </p:spTree>
    <p:extLst>
      <p:ext uri="{BB962C8B-B14F-4D97-AF65-F5344CB8AC3E}">
        <p14:creationId xmlns:p14="http://schemas.microsoft.com/office/powerpoint/2010/main" val="2112133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included in teaching materials. </a:t>
            </a:r>
            <a:endParaRPr lang="en-GB" dirty="0"/>
          </a:p>
        </p:txBody>
      </p:sp>
      <p:sp>
        <p:nvSpPr>
          <p:cNvPr id="4" name="Slide Number Placeholder 3"/>
          <p:cNvSpPr>
            <a:spLocks noGrp="1"/>
          </p:cNvSpPr>
          <p:nvPr>
            <p:ph type="sldNum" sz="quarter" idx="5"/>
          </p:nvPr>
        </p:nvSpPr>
        <p:spPr/>
        <p:txBody>
          <a:bodyPr/>
          <a:lstStyle/>
          <a:p>
            <a:fld id="{13B6295B-21F2-4A6A-B93D-77EA396D2C10}" type="slidenum">
              <a:rPr lang="en-GB" smtClean="0"/>
              <a:t>18</a:t>
            </a:fld>
            <a:endParaRPr lang="en-GB"/>
          </a:p>
        </p:txBody>
      </p:sp>
    </p:spTree>
    <p:extLst>
      <p:ext uri="{BB962C8B-B14F-4D97-AF65-F5344CB8AC3E}">
        <p14:creationId xmlns:p14="http://schemas.microsoft.com/office/powerpoint/2010/main" val="3355986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000000"/>
                </a:solidFill>
                <a:effectLst/>
                <a:latin typeface="Times New Roman" panose="02020603050405020304" pitchFamily="18" charset="0"/>
              </a:rPr>
              <a:t>See: </a:t>
            </a:r>
            <a:r>
              <a:rPr lang="en-GB" sz="1200" b="0" i="0" u="sng" strike="noStrike" dirty="0">
                <a:solidFill>
                  <a:srgbClr val="0563C1"/>
                </a:solidFill>
                <a:effectLst/>
                <a:latin typeface="Times New Roman" panose="02020603050405020304" pitchFamily="18" charset="0"/>
                <a:hlinkClick r:id="rId3"/>
              </a:rPr>
              <a:t>https://www.bbc.co.uk/news/uk-england-birmingham-47228347</a:t>
            </a:r>
            <a:r>
              <a:rPr lang="en-GB" sz="1200" b="0" i="0" dirty="0">
                <a:solidFill>
                  <a:srgbClr val="000000"/>
                </a:solidFill>
                <a:effectLst/>
                <a:latin typeface="Times New Roman" panose="02020603050405020304" pitchFamily="18" charset="0"/>
              </a:rPr>
              <a:t> </a:t>
            </a:r>
          </a:p>
          <a:p>
            <a:endParaRPr lang="en-GB" dirty="0"/>
          </a:p>
        </p:txBody>
      </p:sp>
      <p:sp>
        <p:nvSpPr>
          <p:cNvPr id="4" name="Slide Number Placeholder 3"/>
          <p:cNvSpPr>
            <a:spLocks noGrp="1"/>
          </p:cNvSpPr>
          <p:nvPr>
            <p:ph type="sldNum" sz="quarter" idx="5"/>
          </p:nvPr>
        </p:nvSpPr>
        <p:spPr/>
        <p:txBody>
          <a:bodyPr/>
          <a:lstStyle/>
          <a:p>
            <a:fld id="{13B6295B-21F2-4A6A-B93D-77EA396D2C10}" type="slidenum">
              <a:rPr lang="en-GB" smtClean="0"/>
              <a:t>19</a:t>
            </a:fld>
            <a:endParaRPr lang="en-GB"/>
          </a:p>
        </p:txBody>
      </p:sp>
    </p:spTree>
    <p:extLst>
      <p:ext uri="{BB962C8B-B14F-4D97-AF65-F5344CB8AC3E}">
        <p14:creationId xmlns:p14="http://schemas.microsoft.com/office/powerpoint/2010/main" val="1564729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648122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8322F6-1C60-46CF-968C-BC20E470F44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1953295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194168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419550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4112568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C8322F6-1C60-46CF-968C-BC20E470F443}"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044447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C8322F6-1C60-46CF-968C-BC20E470F443}" type="datetimeFigureOut">
              <a:rPr lang="en-US" smtClean="0"/>
              <a:t>7/13/2023</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243914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766486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88270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519910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8322F6-1C60-46CF-968C-BC20E470F443}" type="datetimeFigureOut">
              <a:rPr lang="en-US" smtClean="0"/>
              <a:t>7/13/2023</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664111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C8322F6-1C60-46CF-968C-BC20E470F44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585922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C8322F6-1C60-46CF-968C-BC20E470F443}" type="datetimeFigureOut">
              <a:rPr lang="en-US" smtClean="0"/>
              <a:t>7/13/2023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125045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C8322F6-1C60-46CF-968C-BC20E470F443}" type="datetimeFigureOut">
              <a:rPr lang="en-US" smtClean="0"/>
              <a:t>7/13/2023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4237880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8322F6-1C60-46CF-968C-BC20E470F443}" type="datetimeFigureOut">
              <a:rPr lang="en-US" smtClean="0"/>
              <a:t>7/13/2023</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000234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8322F6-1C60-46CF-968C-BC20E470F44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3508601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8322F6-1C60-46CF-968C-BC20E470F443}" type="datetimeFigureOut">
              <a:rPr lang="en-US" smtClean="0"/>
              <a:t>7/13/2023</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5EEB83C2-341F-4C28-A243-1C56DDDA54D3}" type="slidenum">
              <a:rPr lang="en-US" smtClean="0"/>
              <a:t>‹#›</a:t>
            </a:fld>
            <a:endParaRPr lang="en-US"/>
          </a:p>
        </p:txBody>
      </p:sp>
    </p:spTree>
    <p:extLst>
      <p:ext uri="{BB962C8B-B14F-4D97-AF65-F5344CB8AC3E}">
        <p14:creationId xmlns:p14="http://schemas.microsoft.com/office/powerpoint/2010/main" val="2519937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1C8322F6-1C60-46CF-968C-BC20E470F443}" type="datetimeFigureOut">
              <a:rPr lang="en-US" smtClean="0"/>
              <a:t>7/13/2023</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5EEB83C2-341F-4C28-A243-1C56DDDA54D3}" type="slidenum">
              <a:rPr lang="en-US" smtClean="0"/>
              <a:t>‹#›</a:t>
            </a:fld>
            <a:endParaRPr lang="en-US"/>
          </a:p>
        </p:txBody>
      </p:sp>
    </p:spTree>
    <p:extLst>
      <p:ext uri="{BB962C8B-B14F-4D97-AF65-F5344CB8AC3E}">
        <p14:creationId xmlns:p14="http://schemas.microsoft.com/office/powerpoint/2010/main" val="307012839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F05E56-7310-C3B6-D1C5-BC15B31075B8}"/>
              </a:ext>
            </a:extLst>
          </p:cNvPr>
          <p:cNvPicPr>
            <a:picLocks noChangeAspect="1"/>
          </p:cNvPicPr>
          <p:nvPr/>
        </p:nvPicPr>
        <p:blipFill rotWithShape="1">
          <a:blip r:embed="rId2">
            <a:alphaModFix amt="60000"/>
          </a:blip>
          <a:srcRect t="24982" r="-1" b="-1"/>
          <a:stretch/>
        </p:blipFill>
        <p:spPr>
          <a:xfrm>
            <a:off x="3048" y="10"/>
            <a:ext cx="12188952" cy="6857990"/>
          </a:xfrm>
          <a:prstGeom prst="rect">
            <a:avLst/>
          </a:prstGeom>
        </p:spPr>
      </p:pic>
      <p:sp>
        <p:nvSpPr>
          <p:cNvPr id="2" name="Title 1">
            <a:extLst>
              <a:ext uri="{FF2B5EF4-FFF2-40B4-BE49-F238E27FC236}">
                <a16:creationId xmlns:a16="http://schemas.microsoft.com/office/drawing/2014/main" id="{6EB5EEEA-A5A1-6A39-C0B6-0422BC19136E}"/>
              </a:ext>
            </a:extLst>
          </p:cNvPr>
          <p:cNvSpPr>
            <a:spLocks noGrp="1"/>
          </p:cNvSpPr>
          <p:nvPr>
            <p:ph type="ctrTitle"/>
          </p:nvPr>
        </p:nvSpPr>
        <p:spPr>
          <a:xfrm>
            <a:off x="500902" y="1548698"/>
            <a:ext cx="7213092" cy="3729585"/>
          </a:xfrm>
        </p:spPr>
        <p:txBody>
          <a:bodyPr>
            <a:normAutofit fontScale="90000"/>
          </a:bodyPr>
          <a:lstStyle/>
          <a:p>
            <a:r>
              <a:rPr lang="en-US" sz="6000" dirty="0">
                <a:solidFill>
                  <a:srgbClr val="FFFFFF"/>
                </a:solidFill>
              </a:rPr>
              <a:t>Unit 1:</a:t>
            </a:r>
            <a:br>
              <a:rPr lang="en-US" sz="6000" dirty="0">
                <a:solidFill>
                  <a:srgbClr val="FFFFFF"/>
                </a:solidFill>
              </a:rPr>
            </a:br>
            <a:r>
              <a:rPr lang="en-US" sz="6000" dirty="0">
                <a:solidFill>
                  <a:srgbClr val="FFFFFF"/>
                </a:solidFill>
              </a:rPr>
              <a:t>Legislating for Organ Donation in Wales</a:t>
            </a:r>
            <a:endParaRPr lang="en-GB" sz="6000" dirty="0">
              <a:solidFill>
                <a:srgbClr val="FFFFFF"/>
              </a:solidFill>
            </a:endParaRPr>
          </a:p>
        </p:txBody>
      </p:sp>
      <p:sp>
        <p:nvSpPr>
          <p:cNvPr id="3" name="Subtitle 2">
            <a:extLst>
              <a:ext uri="{FF2B5EF4-FFF2-40B4-BE49-F238E27FC236}">
                <a16:creationId xmlns:a16="http://schemas.microsoft.com/office/drawing/2014/main" id="{278EFB55-347E-2CFA-8DD0-EFFD1BDA9F8F}"/>
              </a:ext>
            </a:extLst>
          </p:cNvPr>
          <p:cNvSpPr>
            <a:spLocks noGrp="1"/>
          </p:cNvSpPr>
          <p:nvPr>
            <p:ph type="subTitle" idx="1"/>
          </p:nvPr>
        </p:nvSpPr>
        <p:spPr>
          <a:xfrm>
            <a:off x="9319848" y="1349148"/>
            <a:ext cx="2429605" cy="2856204"/>
          </a:xfrm>
        </p:spPr>
        <p:txBody>
          <a:bodyPr>
            <a:normAutofit/>
          </a:bodyPr>
          <a:lstStyle/>
          <a:p>
            <a:r>
              <a:rPr lang="en-US" dirty="0">
                <a:solidFill>
                  <a:srgbClr val="FFFFFF"/>
                </a:solidFill>
              </a:rPr>
              <a:t>Health Law and Ethics in Wales</a:t>
            </a:r>
          </a:p>
          <a:p>
            <a:endParaRPr lang="en-GB" dirty="0">
              <a:solidFill>
                <a:srgbClr val="FFFFFF"/>
              </a:solidFill>
            </a:endParaRPr>
          </a:p>
        </p:txBody>
      </p:sp>
    </p:spTree>
    <p:extLst>
      <p:ext uri="{BB962C8B-B14F-4D97-AF65-F5344CB8AC3E}">
        <p14:creationId xmlns:p14="http://schemas.microsoft.com/office/powerpoint/2010/main" val="3487996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E747A-EBC1-1A54-3272-D267658387A0}"/>
              </a:ext>
            </a:extLst>
          </p:cNvPr>
          <p:cNvSpPr>
            <a:spLocks noGrp="1"/>
          </p:cNvSpPr>
          <p:nvPr>
            <p:ph type="title"/>
          </p:nvPr>
        </p:nvSpPr>
        <p:spPr>
          <a:xfrm>
            <a:off x="1154954" y="973668"/>
            <a:ext cx="9253642" cy="706964"/>
          </a:xfrm>
        </p:spPr>
        <p:txBody>
          <a:bodyPr/>
          <a:lstStyle/>
          <a:p>
            <a:r>
              <a:rPr lang="en-US" dirty="0"/>
              <a:t>Models of consent to organ donation (1)</a:t>
            </a:r>
            <a:endParaRPr lang="en-GB" dirty="0"/>
          </a:p>
        </p:txBody>
      </p:sp>
      <p:sp>
        <p:nvSpPr>
          <p:cNvPr id="3" name="Content Placeholder 2">
            <a:extLst>
              <a:ext uri="{FF2B5EF4-FFF2-40B4-BE49-F238E27FC236}">
                <a16:creationId xmlns:a16="http://schemas.microsoft.com/office/drawing/2014/main" id="{4974D16B-4246-FEF5-BC37-7D49ACBBE83D}"/>
              </a:ext>
            </a:extLst>
          </p:cNvPr>
          <p:cNvSpPr>
            <a:spLocks noGrp="1"/>
          </p:cNvSpPr>
          <p:nvPr>
            <p:ph idx="1"/>
          </p:nvPr>
        </p:nvSpPr>
        <p:spPr>
          <a:xfrm>
            <a:off x="603115" y="2393005"/>
            <a:ext cx="10875523" cy="4046706"/>
          </a:xfrm>
        </p:spPr>
        <p:txBody>
          <a:bodyPr>
            <a:normAutofit/>
          </a:bodyPr>
          <a:lstStyle/>
          <a:p>
            <a:pPr algn="just" rtl="0" fontAlgn="base">
              <a:buFont typeface="Arial" panose="020B0604020202020204" pitchFamily="34" charset="0"/>
              <a:buChar char="•"/>
            </a:pPr>
            <a:r>
              <a:rPr lang="en-GB" sz="1800" b="0" i="0" dirty="0">
                <a:solidFill>
                  <a:srgbClr val="000000"/>
                </a:solidFill>
                <a:effectLst/>
              </a:rPr>
              <a:t>There are different models of donation which historically operated within the UK, and internationally:</a:t>
            </a:r>
            <a:r>
              <a:rPr lang="en-GB" sz="1800" b="0" i="1" dirty="0">
                <a:solidFill>
                  <a:srgbClr val="000000"/>
                </a:solidFill>
                <a:effectLst/>
              </a:rPr>
              <a:t> </a:t>
            </a:r>
            <a:r>
              <a:rPr lang="en-GB" sz="1800" b="0" i="0" dirty="0">
                <a:solidFill>
                  <a:srgbClr val="000000"/>
                </a:solidFill>
                <a:effectLst/>
              </a:rPr>
              <a:t> </a:t>
            </a:r>
          </a:p>
          <a:p>
            <a:pPr algn="just" rtl="0" fontAlgn="base"/>
            <a:r>
              <a:rPr lang="en-GB" sz="1800" b="1" i="1" dirty="0">
                <a:solidFill>
                  <a:srgbClr val="000000"/>
                </a:solidFill>
                <a:effectLst/>
              </a:rPr>
              <a:t>Expressed Consent (Opt-in)</a:t>
            </a:r>
            <a:r>
              <a:rPr lang="en-GB" sz="1800" b="1" i="0" dirty="0">
                <a:solidFill>
                  <a:srgbClr val="000000"/>
                </a:solidFill>
                <a:effectLst/>
              </a:rPr>
              <a:t> </a:t>
            </a:r>
            <a:endParaRPr lang="en-GB" b="1" i="0" dirty="0">
              <a:solidFill>
                <a:srgbClr val="000000"/>
              </a:solidFill>
              <a:effectLst/>
            </a:endParaRPr>
          </a:p>
          <a:p>
            <a:pPr algn="just" rtl="0" fontAlgn="base">
              <a:buFont typeface="Arial" panose="020B0604020202020204" pitchFamily="34" charset="0"/>
              <a:buChar char="•"/>
            </a:pPr>
            <a:r>
              <a:rPr lang="en-GB" sz="1800" b="0" i="0" dirty="0">
                <a:solidFill>
                  <a:srgbClr val="000000"/>
                </a:solidFill>
                <a:effectLst/>
              </a:rPr>
              <a:t>Informed Consent: Where the individual is provided information for an understanding to make an informed choice about whether they wish to donate some or all of their organs. The decision can be made verbally or as a positive consent on an organ donation register. (USA, Brazil, Republic of Ireland, Israel) </a:t>
            </a:r>
          </a:p>
          <a:p>
            <a:pPr algn="just" rtl="0" fontAlgn="base">
              <a:buFont typeface="Arial" panose="020B0604020202020204" pitchFamily="34" charset="0"/>
              <a:buChar char="•"/>
            </a:pPr>
            <a:r>
              <a:rPr lang="en-GB" sz="1800" b="0" i="0" dirty="0">
                <a:solidFill>
                  <a:srgbClr val="000000"/>
                </a:solidFill>
                <a:effectLst/>
              </a:rPr>
              <a:t>Family Veto: A model of express consent, whilst requiring an informed or positive form of choice can still incorporate a family veto. Indeed, although the Human Tissue Act 2004, operated on a model of express consent (with decisions recorded on the ODR), in reality doctors would not take organs without the agreement of family members.  </a:t>
            </a:r>
          </a:p>
          <a:p>
            <a:endParaRPr lang="en-GB" dirty="0"/>
          </a:p>
        </p:txBody>
      </p:sp>
    </p:spTree>
    <p:extLst>
      <p:ext uri="{BB962C8B-B14F-4D97-AF65-F5344CB8AC3E}">
        <p14:creationId xmlns:p14="http://schemas.microsoft.com/office/powerpoint/2010/main" val="2097729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03E277A-A6BE-DECD-653C-D147CEDC9C62}"/>
              </a:ext>
            </a:extLst>
          </p:cNvPr>
          <p:cNvSpPr>
            <a:spLocks noGrp="1"/>
          </p:cNvSpPr>
          <p:nvPr>
            <p:ph idx="1"/>
          </p:nvPr>
        </p:nvSpPr>
        <p:spPr>
          <a:xfrm>
            <a:off x="447472" y="2603500"/>
            <a:ext cx="11070077" cy="3972398"/>
          </a:xfrm>
        </p:spPr>
        <p:txBody>
          <a:bodyPr>
            <a:normAutofit fontScale="92500" lnSpcReduction="20000"/>
          </a:bodyPr>
          <a:lstStyle/>
          <a:p>
            <a:pPr algn="just" rtl="0" fontAlgn="base"/>
            <a:r>
              <a:rPr lang="en-GB" sz="1800" b="1" i="1" dirty="0">
                <a:solidFill>
                  <a:srgbClr val="000000"/>
                </a:solidFill>
                <a:effectLst/>
                <a:latin typeface="+mj-lt"/>
              </a:rPr>
              <a:t>Mandatory Choice</a:t>
            </a:r>
            <a:r>
              <a:rPr lang="en-GB" sz="1800" b="1" i="0" dirty="0">
                <a:solidFill>
                  <a:srgbClr val="000000"/>
                </a:solidFill>
                <a:effectLst/>
                <a:latin typeface="+mj-lt"/>
              </a:rPr>
              <a:t> </a:t>
            </a:r>
            <a:endParaRPr lang="en-GB" b="1" i="0" dirty="0">
              <a:solidFill>
                <a:srgbClr val="000000"/>
              </a:solidFill>
              <a:effectLst/>
              <a:latin typeface="+mj-lt"/>
            </a:endParaRPr>
          </a:p>
          <a:p>
            <a:pPr algn="just" rtl="0" fontAlgn="base">
              <a:buFont typeface="Arial" panose="020B0604020202020204" pitchFamily="34" charset="0"/>
              <a:buChar char="•"/>
            </a:pPr>
            <a:r>
              <a:rPr lang="en-GB" sz="1800" b="0" i="0" dirty="0">
                <a:solidFill>
                  <a:srgbClr val="000000"/>
                </a:solidFill>
                <a:effectLst/>
                <a:latin typeface="+mj-lt"/>
              </a:rPr>
              <a:t>Mandatory choice is species of expressed consent, where the individual must make a choice either to opt-in or opt-out of organ donation. Mandatory choice could occur in various situations where the individual is make other healthcare choices or filling out official forms e.g. registering for a driving licence, requesting a passport, or signing   </a:t>
            </a:r>
          </a:p>
          <a:p>
            <a:pPr algn="just" rtl="0" fontAlgn="base"/>
            <a:r>
              <a:rPr lang="en-GB" sz="1800" b="1" i="1" dirty="0">
                <a:solidFill>
                  <a:srgbClr val="000000"/>
                </a:solidFill>
                <a:effectLst/>
                <a:latin typeface="+mj-lt"/>
              </a:rPr>
              <a:t>Deemed Consent </a:t>
            </a:r>
            <a:r>
              <a:rPr lang="en-GB" sz="1800" b="1" i="0" dirty="0">
                <a:solidFill>
                  <a:srgbClr val="000000"/>
                </a:solidFill>
                <a:effectLst/>
                <a:latin typeface="+mj-lt"/>
              </a:rPr>
              <a:t> </a:t>
            </a:r>
            <a:endParaRPr lang="en-GB" b="1" i="0" dirty="0">
              <a:solidFill>
                <a:srgbClr val="000000"/>
              </a:solidFill>
              <a:effectLst/>
              <a:latin typeface="+mj-lt"/>
            </a:endParaRPr>
          </a:p>
          <a:p>
            <a:pPr algn="just" rtl="0" fontAlgn="base">
              <a:buFont typeface="Arial" panose="020B0604020202020204" pitchFamily="34" charset="0"/>
              <a:buChar char="•"/>
            </a:pPr>
            <a:r>
              <a:rPr lang="en-GB" sz="1800" b="0" i="0" dirty="0">
                <a:solidFill>
                  <a:srgbClr val="000000"/>
                </a:solidFill>
                <a:effectLst/>
                <a:latin typeface="+mj-lt"/>
              </a:rPr>
              <a:t>Soft opt-out: In this system of donation, consent is presumed or deemed to have been given if the individual has not made a positive choice to either sign the ODR or register their refusal to have their organs and tissues harvested (opt-out). A model of deemed consent usually requires that If the patient has not made an express decision the family have a veto on the harvesting of organ. (Wales, England, Scotland, Northern Ireland, Argentina, Chile, Colombia, Spain, Austria, Belgium, Czech Republic) </a:t>
            </a:r>
          </a:p>
          <a:p>
            <a:pPr algn="just" rtl="0" fontAlgn="base">
              <a:buFont typeface="Arial" panose="020B0604020202020204" pitchFamily="34" charset="0"/>
              <a:buChar char="•"/>
            </a:pPr>
            <a:r>
              <a:rPr lang="en-GB" sz="1800" b="0" i="0" dirty="0">
                <a:solidFill>
                  <a:srgbClr val="000000"/>
                </a:solidFill>
                <a:effectLst/>
                <a:latin typeface="+mj-lt"/>
              </a:rPr>
              <a:t>Hard opt-out: In this system of donation, if the individual has not registered an express choice, then they are presumed to have consented to have their organs harvested. Under this model, the families or communities choices are irrelevant. </a:t>
            </a:r>
          </a:p>
          <a:p>
            <a:endParaRPr lang="en-GB" dirty="0"/>
          </a:p>
        </p:txBody>
      </p:sp>
      <p:sp>
        <p:nvSpPr>
          <p:cNvPr id="4" name="Title 1">
            <a:extLst>
              <a:ext uri="{FF2B5EF4-FFF2-40B4-BE49-F238E27FC236}">
                <a16:creationId xmlns:a16="http://schemas.microsoft.com/office/drawing/2014/main" id="{800842B8-ACD0-C49D-F7B7-7430E23BB239}"/>
              </a:ext>
            </a:extLst>
          </p:cNvPr>
          <p:cNvSpPr>
            <a:spLocks noGrp="1"/>
          </p:cNvSpPr>
          <p:nvPr>
            <p:ph type="title"/>
          </p:nvPr>
        </p:nvSpPr>
        <p:spPr>
          <a:xfrm>
            <a:off x="1155700" y="973138"/>
            <a:ext cx="9194530" cy="708025"/>
          </a:xfrm>
        </p:spPr>
        <p:txBody>
          <a:bodyPr/>
          <a:lstStyle/>
          <a:p>
            <a:r>
              <a:rPr lang="en-US" dirty="0"/>
              <a:t>Models of consent to organ donation (2)</a:t>
            </a:r>
            <a:endParaRPr lang="en-GB" dirty="0"/>
          </a:p>
        </p:txBody>
      </p:sp>
    </p:spTree>
    <p:extLst>
      <p:ext uri="{BB962C8B-B14F-4D97-AF65-F5344CB8AC3E}">
        <p14:creationId xmlns:p14="http://schemas.microsoft.com/office/powerpoint/2010/main" val="80127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894944" y="2603500"/>
            <a:ext cx="10498782" cy="3416300"/>
          </a:xfrm>
        </p:spPr>
        <p:txBody>
          <a:bodyPr>
            <a:normAutofit fontScale="85000" lnSpcReduction="20000"/>
          </a:bodyPr>
          <a:lstStyle/>
          <a:p>
            <a:pPr algn="just" rtl="0" fontAlgn="base"/>
            <a:r>
              <a:rPr lang="en-GB" sz="1800" b="0" i="1" dirty="0">
                <a:solidFill>
                  <a:srgbClr val="000000"/>
                </a:solidFill>
                <a:effectLst/>
              </a:rPr>
              <a:t>Relational Consent </a:t>
            </a:r>
            <a:r>
              <a:rPr lang="en-GB" sz="1800" b="0" i="0" dirty="0">
                <a:solidFill>
                  <a:srgbClr val="000000"/>
                </a:solidFill>
                <a:effectLst/>
              </a:rPr>
              <a:t> </a:t>
            </a:r>
            <a:endParaRPr lang="en-GB" b="0" i="0" dirty="0">
              <a:solidFill>
                <a:srgbClr val="000000"/>
              </a:solidFill>
              <a:effectLst/>
            </a:endParaRPr>
          </a:p>
          <a:p>
            <a:pPr algn="just" rtl="0" fontAlgn="base">
              <a:buFont typeface="Arial" panose="020B0604020202020204" pitchFamily="34" charset="0"/>
              <a:buChar char="•"/>
            </a:pPr>
            <a:r>
              <a:rPr lang="en-GB" sz="1800" b="0" i="0" dirty="0">
                <a:solidFill>
                  <a:srgbClr val="000000"/>
                </a:solidFill>
                <a:effectLst/>
              </a:rPr>
              <a:t>Family Consent: In some countries decisions of families and communities are more important that individual choice. As such, the family or an elder would be seen as having the choice whether organs were harvested from an individual. (India, Pakistan) </a:t>
            </a:r>
          </a:p>
          <a:p>
            <a:pPr algn="just" rtl="0" fontAlgn="base">
              <a:buFont typeface="Arial" panose="020B0604020202020204" pitchFamily="34" charset="0"/>
              <a:buChar char="•"/>
            </a:pPr>
            <a:r>
              <a:rPr lang="en-GB" sz="1800" b="0" i="0" dirty="0">
                <a:solidFill>
                  <a:srgbClr val="000000"/>
                </a:solidFill>
                <a:effectLst/>
              </a:rPr>
              <a:t>Nominated Representative: An individual may nominate a (a group of) representative(s) or next of kin to make the decision to donate on their behalf.  </a:t>
            </a:r>
          </a:p>
          <a:p>
            <a:pPr algn="just" rtl="0" fontAlgn="base"/>
            <a:r>
              <a:rPr lang="en-GB" sz="1800" b="0" i="1" dirty="0">
                <a:solidFill>
                  <a:srgbClr val="000000"/>
                </a:solidFill>
                <a:effectLst/>
              </a:rPr>
              <a:t>No Consent</a:t>
            </a:r>
            <a:r>
              <a:rPr lang="en-GB" sz="1800" b="0" i="0" dirty="0">
                <a:solidFill>
                  <a:srgbClr val="000000"/>
                </a:solidFill>
                <a:effectLst/>
              </a:rPr>
              <a:t> </a:t>
            </a:r>
            <a:endParaRPr lang="en-GB" b="0" i="0" dirty="0">
              <a:solidFill>
                <a:srgbClr val="000000"/>
              </a:solidFill>
              <a:effectLst/>
            </a:endParaRPr>
          </a:p>
          <a:p>
            <a:pPr algn="just" rtl="0" fontAlgn="base">
              <a:buFont typeface="Arial" panose="020B0604020202020204" pitchFamily="34" charset="0"/>
              <a:buChar char="•"/>
            </a:pPr>
            <a:r>
              <a:rPr lang="en-GB" sz="1800" b="0" i="0" dirty="0">
                <a:solidFill>
                  <a:srgbClr val="000000"/>
                </a:solidFill>
                <a:effectLst/>
              </a:rPr>
              <a:t>State sanctioned harvesting: In this scenario, there is no positive legal consent required for harvesting organs. There is a social contract between an individual citizen and the society in which they exist. As individuals are members of society (and receive the benefit of membership), the state is seen to have ownership of the deceased’s body; and can make decisions about remains. It is important to remember that this is not so far removed from the current legal situation. An individual or family have no property rights over a body once deceased. A coroner can take possession of the body to conduct an autopsy to investigate the cause of death.  </a:t>
            </a:r>
          </a:p>
          <a:p>
            <a:endParaRPr lang="en-GB" dirty="0"/>
          </a:p>
        </p:txBody>
      </p:sp>
      <p:sp>
        <p:nvSpPr>
          <p:cNvPr id="4" name="Title 1">
            <a:extLst>
              <a:ext uri="{FF2B5EF4-FFF2-40B4-BE49-F238E27FC236}">
                <a16:creationId xmlns:a16="http://schemas.microsoft.com/office/drawing/2014/main" id="{CF191520-EF90-37DC-2001-6AB8FC1CA807}"/>
              </a:ext>
            </a:extLst>
          </p:cNvPr>
          <p:cNvSpPr>
            <a:spLocks noGrp="1"/>
          </p:cNvSpPr>
          <p:nvPr>
            <p:ph type="title"/>
          </p:nvPr>
        </p:nvSpPr>
        <p:spPr>
          <a:xfrm>
            <a:off x="894944" y="838200"/>
            <a:ext cx="9727659" cy="708025"/>
          </a:xfrm>
        </p:spPr>
        <p:txBody>
          <a:bodyPr/>
          <a:lstStyle/>
          <a:p>
            <a:r>
              <a:rPr lang="en-US" dirty="0"/>
              <a:t>Models of consent to organ donation (3)</a:t>
            </a:r>
            <a:endParaRPr lang="en-GB" dirty="0"/>
          </a:p>
        </p:txBody>
      </p:sp>
    </p:spTree>
    <p:extLst>
      <p:ext uri="{BB962C8B-B14F-4D97-AF65-F5344CB8AC3E}">
        <p14:creationId xmlns:p14="http://schemas.microsoft.com/office/powerpoint/2010/main" val="2761266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27122-259F-184E-6DDF-D5CE51FCD782}"/>
              </a:ext>
            </a:extLst>
          </p:cNvPr>
          <p:cNvSpPr>
            <a:spLocks noGrp="1"/>
          </p:cNvSpPr>
          <p:nvPr>
            <p:ph type="title"/>
          </p:nvPr>
        </p:nvSpPr>
        <p:spPr/>
        <p:txBody>
          <a:bodyPr/>
          <a:lstStyle/>
          <a:p>
            <a:r>
              <a:rPr lang="en-US" dirty="0"/>
              <a:t>Organ donation in Wales</a:t>
            </a:r>
            <a:endParaRPr lang="en-GB" dirty="0"/>
          </a:p>
        </p:txBody>
      </p:sp>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642026" y="2412458"/>
            <a:ext cx="11186808" cy="4280171"/>
          </a:xfrm>
        </p:spPr>
        <p:txBody>
          <a:bodyPr>
            <a:normAutofit fontScale="92500" lnSpcReduction="20000"/>
          </a:bodyPr>
          <a:lstStyle/>
          <a:p>
            <a:pPr algn="l" rtl="0" fontAlgn="base">
              <a:buFont typeface="Arial" panose="020B0604020202020204" pitchFamily="34" charset="0"/>
              <a:buChar char="•"/>
            </a:pPr>
            <a:r>
              <a:rPr lang="en-GB" sz="1800" b="0" i="0" dirty="0">
                <a:solidFill>
                  <a:srgbClr val="000000"/>
                </a:solidFill>
                <a:effectLst/>
                <a:latin typeface="+mj-lt"/>
              </a:rPr>
              <a:t>The Law of organ donation is devolved in Wales. Devolved means that the Welsh Government have power to make its own law in the area of health.  </a:t>
            </a:r>
          </a:p>
          <a:p>
            <a:pPr algn="l" rtl="0" fontAlgn="base">
              <a:buFont typeface="Arial" panose="020B0604020202020204" pitchFamily="34" charset="0"/>
              <a:buChar char="•"/>
            </a:pPr>
            <a:r>
              <a:rPr lang="en-GB" sz="1800" b="0" i="0" dirty="0">
                <a:solidFill>
                  <a:srgbClr val="000000"/>
                </a:solidFill>
                <a:effectLst/>
                <a:latin typeface="+mj-lt"/>
              </a:rPr>
              <a:t>In July 2013, the Senedd Cymru passed the Human Transplantation (Wales) Act. This altered the Human Tissue Act 2004. This changes the law to a soft opt-out system; so consent to organ donation is presumed, if the person is over 18, has lived in the country for 12 months, and previous to death had capacity to either opt-in or out of the organ donation register. </a:t>
            </a:r>
          </a:p>
          <a:p>
            <a:pPr algn="l" rtl="0" fontAlgn="base">
              <a:buFont typeface="Arial" panose="020B0604020202020204" pitchFamily="34" charset="0"/>
              <a:buChar char="•"/>
            </a:pPr>
            <a:r>
              <a:rPr lang="en-GB" sz="1800" b="0" i="0" dirty="0">
                <a:solidFill>
                  <a:srgbClr val="000000"/>
                </a:solidFill>
                <a:effectLst/>
                <a:latin typeface="+mj-lt"/>
              </a:rPr>
              <a:t>This means that there are now several ways to indicate your choice about organ donation in Wales </a:t>
            </a:r>
          </a:p>
          <a:p>
            <a:pPr algn="l" rtl="0" fontAlgn="base">
              <a:buFont typeface="+mj-lt"/>
              <a:buAutoNum type="arabicPeriod"/>
            </a:pPr>
            <a:r>
              <a:rPr lang="en-GB" sz="1800" b="0" i="0" dirty="0">
                <a:solidFill>
                  <a:srgbClr val="000000"/>
                </a:solidFill>
                <a:effectLst/>
                <a:latin typeface="+mj-lt"/>
              </a:rPr>
              <a:t>You can give an express consent. For example, by signing the Organ Donation Register to opt-in (explicit consent) to organ donation </a:t>
            </a:r>
          </a:p>
          <a:p>
            <a:pPr algn="l" rtl="0" fontAlgn="base">
              <a:buFont typeface="+mj-lt"/>
              <a:buAutoNum type="arabicPeriod" startAt="2"/>
            </a:pPr>
            <a:r>
              <a:rPr lang="en-GB" sz="1800" b="0" i="0" dirty="0">
                <a:solidFill>
                  <a:srgbClr val="000000"/>
                </a:solidFill>
                <a:effectLst/>
                <a:latin typeface="+mj-lt"/>
              </a:rPr>
              <a:t>If you are over 18, and have lived in Wales for 12 months, you don’t have to do anything, and  your consent will be presumed  </a:t>
            </a:r>
          </a:p>
          <a:p>
            <a:pPr algn="l" rtl="0" fontAlgn="base">
              <a:buFont typeface="+mj-lt"/>
              <a:buAutoNum type="arabicPeriod" startAt="3"/>
            </a:pPr>
            <a:r>
              <a:rPr lang="en-GB" sz="1800" b="0" i="0" dirty="0">
                <a:solidFill>
                  <a:srgbClr val="000000"/>
                </a:solidFill>
                <a:effectLst/>
                <a:latin typeface="+mj-lt"/>
              </a:rPr>
              <a:t>You can register your refusal to donate on the Organ Donation Register  </a:t>
            </a:r>
          </a:p>
          <a:p>
            <a:pPr algn="l" rtl="0" fontAlgn="base">
              <a:buFont typeface="+mj-lt"/>
              <a:buAutoNum type="arabicPeriod" startAt="4"/>
            </a:pPr>
            <a:r>
              <a:rPr lang="en-GB" sz="1800" b="0" i="0" dirty="0">
                <a:solidFill>
                  <a:srgbClr val="000000"/>
                </a:solidFill>
                <a:effectLst/>
                <a:latin typeface="+mj-lt"/>
              </a:rPr>
              <a:t>You can appoint up to 2 people to deal with the issue of consent or refusal </a:t>
            </a:r>
          </a:p>
          <a:p>
            <a:pPr algn="l" rtl="0" fontAlgn="base">
              <a:buFont typeface="Arial" panose="020B0604020202020204" pitchFamily="34" charset="0"/>
              <a:buChar char="•"/>
            </a:pPr>
            <a:r>
              <a:rPr lang="en-GB" sz="1800" b="0" i="0" dirty="0">
                <a:solidFill>
                  <a:srgbClr val="000000"/>
                </a:solidFill>
                <a:effectLst/>
                <a:latin typeface="+mj-lt"/>
              </a:rPr>
              <a:t>However, a longstanding relative or friend can veto both an explicit or presumed consent.</a:t>
            </a:r>
          </a:p>
          <a:p>
            <a:pPr algn="l" rtl="0" fontAlgn="base">
              <a:buFont typeface="Arial" panose="020B0604020202020204" pitchFamily="34" charset="0"/>
              <a:buChar char="•"/>
            </a:pPr>
            <a:r>
              <a:rPr lang="en-GB" sz="1800" b="0" i="0" dirty="0">
                <a:solidFill>
                  <a:srgbClr val="000000"/>
                </a:solidFill>
                <a:effectLst/>
                <a:latin typeface="+mj-lt"/>
              </a:rPr>
              <a:t>This means that talking to your family and friends about your decision is very important. </a:t>
            </a:r>
          </a:p>
          <a:p>
            <a:endParaRPr lang="en-GB" dirty="0"/>
          </a:p>
        </p:txBody>
      </p:sp>
    </p:spTree>
    <p:extLst>
      <p:ext uri="{BB962C8B-B14F-4D97-AF65-F5344CB8AC3E}">
        <p14:creationId xmlns:p14="http://schemas.microsoft.com/office/powerpoint/2010/main" val="1637567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27122-259F-184E-6DDF-D5CE51FCD782}"/>
              </a:ext>
            </a:extLst>
          </p:cNvPr>
          <p:cNvSpPr>
            <a:spLocks noGrp="1"/>
          </p:cNvSpPr>
          <p:nvPr>
            <p:ph type="title"/>
          </p:nvPr>
        </p:nvSpPr>
        <p:spPr/>
        <p:txBody>
          <a:bodyPr/>
          <a:lstStyle/>
          <a:p>
            <a:r>
              <a:rPr lang="en-US" dirty="0"/>
              <a:t>How does the law relate to children?</a:t>
            </a:r>
            <a:endParaRPr lang="en-GB" dirty="0"/>
          </a:p>
        </p:txBody>
      </p:sp>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590144" y="2431915"/>
            <a:ext cx="11011711" cy="4007795"/>
          </a:xfrm>
        </p:spPr>
        <p:txBody>
          <a:bodyPr>
            <a:normAutofit fontScale="85000" lnSpcReduction="10000"/>
          </a:bodyPr>
          <a:lstStyle/>
          <a:p>
            <a:pPr algn="l" rtl="0" fontAlgn="base">
              <a:buFont typeface="Arial" panose="020B0604020202020204" pitchFamily="34" charset="0"/>
              <a:buChar char="•"/>
            </a:pPr>
            <a:r>
              <a:rPr lang="en-GB" sz="1800" b="0" i="0" dirty="0">
                <a:solidFill>
                  <a:srgbClr val="000000"/>
                </a:solidFill>
                <a:effectLst/>
                <a:latin typeface="+mj-lt"/>
              </a:rPr>
              <a:t>A child is able to legally consent or refuse donation if they are competent. A child will be competent ‘it would appear to a reasonable person that the child had sufficient understanding to make an informed decision.’ </a:t>
            </a:r>
          </a:p>
          <a:p>
            <a:pPr algn="l" rtl="0" fontAlgn="base">
              <a:buFont typeface="Arial" panose="020B0604020202020204" pitchFamily="34" charset="0"/>
              <a:buChar char="•"/>
            </a:pPr>
            <a:r>
              <a:rPr lang="en-GB" sz="1800" b="0" i="0" dirty="0">
                <a:solidFill>
                  <a:srgbClr val="000000"/>
                </a:solidFill>
                <a:effectLst/>
                <a:latin typeface="+mj-lt"/>
              </a:rPr>
              <a:t>Express consent is required in relation to organ donation for children.  </a:t>
            </a:r>
          </a:p>
          <a:p>
            <a:pPr algn="l" rtl="0" fontAlgn="base">
              <a:buFont typeface="Arial" panose="020B0604020202020204" pitchFamily="34" charset="0"/>
              <a:buChar char="•"/>
            </a:pPr>
            <a:r>
              <a:rPr lang="en-GB" sz="1800" b="0" i="0" dirty="0">
                <a:solidFill>
                  <a:srgbClr val="000000"/>
                </a:solidFill>
                <a:effectLst/>
                <a:latin typeface="+mj-lt"/>
              </a:rPr>
              <a:t>Children can consent in a number of ways: </a:t>
            </a:r>
          </a:p>
          <a:p>
            <a:pPr algn="l" rtl="0" fontAlgn="base">
              <a:buFont typeface="+mj-lt"/>
              <a:buAutoNum type="arabicPeriod"/>
            </a:pPr>
            <a:r>
              <a:rPr lang="en-GB" sz="1800" b="0" i="0" dirty="0">
                <a:solidFill>
                  <a:srgbClr val="000000"/>
                </a:solidFill>
                <a:effectLst/>
                <a:latin typeface="+mj-lt"/>
              </a:rPr>
              <a:t>A child can sign the organ donation register if they are under the age of 18, with the consent of their parents. </a:t>
            </a:r>
          </a:p>
          <a:p>
            <a:pPr algn="l" rtl="0" fontAlgn="base">
              <a:buFont typeface="+mj-lt"/>
              <a:buAutoNum type="arabicPeriod" startAt="2"/>
            </a:pPr>
            <a:r>
              <a:rPr lang="en-GB" sz="1800" b="0" i="0" dirty="0">
                <a:solidFill>
                  <a:srgbClr val="000000"/>
                </a:solidFill>
                <a:effectLst/>
                <a:latin typeface="+mj-lt"/>
              </a:rPr>
              <a:t>A 17-year-old can consent to donate as part of a driving licence application </a:t>
            </a:r>
          </a:p>
          <a:p>
            <a:pPr algn="l" rtl="0" fontAlgn="base">
              <a:buFont typeface="+mj-lt"/>
              <a:buAutoNum type="arabicPeriod" startAt="3"/>
            </a:pPr>
            <a:r>
              <a:rPr lang="en-GB" sz="1800" b="0" i="0" dirty="0">
                <a:solidFill>
                  <a:srgbClr val="000000"/>
                </a:solidFill>
                <a:effectLst/>
                <a:latin typeface="+mj-lt"/>
              </a:rPr>
              <a:t>However, in law a child can either opt-in or out on the organ donation, as long as it is an express consent i.e. stated verbally or in writing. There is no particularly form that is legally required. If the child was found to have Gillick competence, this decision is legally binding. </a:t>
            </a:r>
          </a:p>
          <a:p>
            <a:pPr algn="l" rtl="0" fontAlgn="base">
              <a:buFont typeface="+mj-lt"/>
              <a:buAutoNum type="arabicPeriod" startAt="4"/>
            </a:pPr>
            <a:r>
              <a:rPr lang="en-GB" sz="1800" b="0" i="0" dirty="0">
                <a:solidFill>
                  <a:srgbClr val="000000"/>
                </a:solidFill>
                <a:effectLst/>
                <a:latin typeface="+mj-lt"/>
              </a:rPr>
              <a:t>A child can appoint up to two persons to make the decision </a:t>
            </a:r>
          </a:p>
          <a:p>
            <a:pPr algn="l" rtl="0" fontAlgn="base">
              <a:buFont typeface="+mj-lt"/>
              <a:buAutoNum type="arabicPeriod" startAt="5"/>
            </a:pPr>
            <a:r>
              <a:rPr lang="en-GB" sz="1800" b="0" i="0" dirty="0">
                <a:solidFill>
                  <a:srgbClr val="000000"/>
                </a:solidFill>
                <a:effectLst/>
                <a:latin typeface="+mj-lt"/>
              </a:rPr>
              <a:t>Consent or refusal from those with parental responsibility of the child </a:t>
            </a:r>
          </a:p>
          <a:p>
            <a:pPr algn="l" rtl="0" fontAlgn="base">
              <a:buFont typeface="+mj-lt"/>
              <a:buAutoNum type="arabicPeriod" startAt="6"/>
            </a:pPr>
            <a:r>
              <a:rPr lang="en-GB" sz="1800" b="0" i="0" dirty="0">
                <a:solidFill>
                  <a:srgbClr val="000000"/>
                </a:solidFill>
                <a:effectLst/>
                <a:latin typeface="+mj-lt"/>
              </a:rPr>
              <a:t>If no one has parental responsibility, then someone in a qualifying relationship.</a:t>
            </a:r>
          </a:p>
          <a:p>
            <a:endParaRPr lang="en-GB" dirty="0"/>
          </a:p>
        </p:txBody>
      </p:sp>
    </p:spTree>
    <p:extLst>
      <p:ext uri="{BB962C8B-B14F-4D97-AF65-F5344CB8AC3E}">
        <p14:creationId xmlns:p14="http://schemas.microsoft.com/office/powerpoint/2010/main" val="1634869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27122-259F-184E-6DDF-D5CE51FCD782}"/>
              </a:ext>
            </a:extLst>
          </p:cNvPr>
          <p:cNvSpPr>
            <a:spLocks noGrp="1"/>
          </p:cNvSpPr>
          <p:nvPr>
            <p:ph type="title"/>
          </p:nvPr>
        </p:nvSpPr>
        <p:spPr>
          <a:xfrm>
            <a:off x="1154954" y="897468"/>
            <a:ext cx="8761413" cy="706964"/>
          </a:xfrm>
        </p:spPr>
        <p:txBody>
          <a:bodyPr/>
          <a:lstStyle/>
          <a:p>
            <a:r>
              <a:rPr lang="en-US" dirty="0"/>
              <a:t>Task 1: How to donate in Wales? </a:t>
            </a:r>
            <a:endParaRPr lang="en-GB" dirty="0"/>
          </a:p>
        </p:txBody>
      </p:sp>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856336" y="2545133"/>
            <a:ext cx="10479327" cy="3777845"/>
          </a:xfrm>
        </p:spPr>
        <p:txBody>
          <a:bodyPr>
            <a:normAutofit/>
          </a:bodyPr>
          <a:lstStyle/>
          <a:p>
            <a:r>
              <a:rPr lang="en-US" sz="2400" dirty="0"/>
              <a:t>You will work in groups to read a section of law relating to donation for Children in Wales. As a group you will answer the following questions:</a:t>
            </a:r>
          </a:p>
          <a:p>
            <a:pPr lvl="1"/>
            <a:r>
              <a:rPr lang="en-GB" sz="2200" b="0" i="0" dirty="0">
                <a:solidFill>
                  <a:srgbClr val="000000"/>
                </a:solidFill>
                <a:effectLst/>
              </a:rPr>
              <a:t>What is an express consent to donation? </a:t>
            </a:r>
            <a:endParaRPr lang="en-US" sz="2200" b="0" i="0" dirty="0">
              <a:solidFill>
                <a:srgbClr val="000000"/>
              </a:solidFill>
              <a:effectLst/>
            </a:endParaRPr>
          </a:p>
          <a:p>
            <a:pPr lvl="1"/>
            <a:r>
              <a:rPr lang="en-GB" sz="2200" b="0" i="0" dirty="0">
                <a:solidFill>
                  <a:srgbClr val="000000"/>
                </a:solidFill>
                <a:effectLst/>
              </a:rPr>
              <a:t>Can you consent to organ donation in Wales? </a:t>
            </a:r>
            <a:endParaRPr lang="en-US" sz="2200" dirty="0">
              <a:solidFill>
                <a:srgbClr val="000000"/>
              </a:solidFill>
            </a:endParaRPr>
          </a:p>
          <a:p>
            <a:pPr lvl="1"/>
            <a:r>
              <a:rPr lang="en-GB" sz="2200" b="0" i="0" dirty="0">
                <a:solidFill>
                  <a:srgbClr val="000000"/>
                </a:solidFill>
                <a:effectLst/>
              </a:rPr>
              <a:t>How they could indicate or record their consent? </a:t>
            </a:r>
            <a:endParaRPr lang="en-US" sz="2200" b="0" i="0" dirty="0">
              <a:solidFill>
                <a:srgbClr val="000000"/>
              </a:solidFill>
              <a:effectLst/>
            </a:endParaRPr>
          </a:p>
          <a:p>
            <a:pPr lvl="1"/>
            <a:r>
              <a:rPr lang="en-GB" sz="2200" b="0" i="0" dirty="0">
                <a:solidFill>
                  <a:srgbClr val="000000"/>
                </a:solidFill>
                <a:effectLst/>
              </a:rPr>
              <a:t>Can they refuse to have their organ(s) donated. </a:t>
            </a:r>
            <a:r>
              <a:rPr lang="en-US" sz="2200" dirty="0"/>
              <a:t> </a:t>
            </a:r>
            <a:endParaRPr lang="en-GB" sz="2200" dirty="0"/>
          </a:p>
        </p:txBody>
      </p:sp>
    </p:spTree>
    <p:extLst>
      <p:ext uri="{BB962C8B-B14F-4D97-AF65-F5344CB8AC3E}">
        <p14:creationId xmlns:p14="http://schemas.microsoft.com/office/powerpoint/2010/main" val="227142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27122-259F-184E-6DDF-D5CE51FCD782}"/>
              </a:ext>
            </a:extLst>
          </p:cNvPr>
          <p:cNvSpPr>
            <a:spLocks noGrp="1"/>
          </p:cNvSpPr>
          <p:nvPr>
            <p:ph type="title"/>
          </p:nvPr>
        </p:nvSpPr>
        <p:spPr>
          <a:xfrm>
            <a:off x="1154954" y="973668"/>
            <a:ext cx="9234186" cy="706964"/>
          </a:xfrm>
        </p:spPr>
        <p:txBody>
          <a:bodyPr/>
          <a:lstStyle/>
          <a:p>
            <a:r>
              <a:rPr lang="en-US" dirty="0"/>
              <a:t>What tissues can be donated in Wales? </a:t>
            </a:r>
            <a:endParaRPr lang="en-GB" dirty="0"/>
          </a:p>
        </p:txBody>
      </p:sp>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968195" y="2506224"/>
            <a:ext cx="10255609" cy="4137768"/>
          </a:xfrm>
        </p:spPr>
        <p:txBody>
          <a:bodyPr>
            <a:normAutofit fontScale="85000" lnSpcReduction="20000"/>
          </a:bodyPr>
          <a:lstStyle/>
          <a:p>
            <a:pPr algn="l" rtl="0" fontAlgn="base">
              <a:buFont typeface="Arial" panose="020B0604020202020204" pitchFamily="34" charset="0"/>
              <a:buChar char="•"/>
            </a:pPr>
            <a:r>
              <a:rPr lang="en-GB" sz="1800" b="0" i="0" dirty="0">
                <a:solidFill>
                  <a:srgbClr val="000000"/>
                </a:solidFill>
                <a:effectLst/>
              </a:rPr>
              <a:t>Living tissues that can be donated include: Kidney’s, Part of your liver, Bones, bone marrow, and tissues such as: placenta, cord blood, amniotic membrane </a:t>
            </a:r>
          </a:p>
          <a:p>
            <a:pPr algn="l" rtl="0" fontAlgn="base">
              <a:buFont typeface="Arial" panose="020B0604020202020204" pitchFamily="34" charset="0"/>
              <a:buChar char="•"/>
            </a:pPr>
            <a:r>
              <a:rPr lang="en-GB" sz="1800" b="0" i="0" dirty="0">
                <a:solidFill>
                  <a:srgbClr val="000000"/>
                </a:solidFill>
                <a:effectLst/>
              </a:rPr>
              <a:t>Deceased tissues and organs can include: Heart, Lungs, Liver, Pancreas, Small Bowel, Kidney </a:t>
            </a:r>
          </a:p>
          <a:p>
            <a:pPr algn="l" rtl="0" fontAlgn="base">
              <a:buFont typeface="Arial" panose="020B0604020202020204" pitchFamily="34" charset="0"/>
              <a:buChar char="•"/>
            </a:pPr>
            <a:r>
              <a:rPr lang="en-GB" sz="1800" b="0" i="0" dirty="0">
                <a:solidFill>
                  <a:srgbClr val="000000"/>
                </a:solidFill>
                <a:effectLst/>
              </a:rPr>
              <a:t>The law in relation to what materials can be donated in Wales has been complicated since England has moved to an opt-out organ donation system. Relevant material considered by the law, and regulations made by Westminster, the Senedd Cymru and the Human Tissue Authority can be donated on the basis of presumed consent.  </a:t>
            </a:r>
          </a:p>
          <a:p>
            <a:pPr algn="l" rtl="0" fontAlgn="base">
              <a:buFont typeface="Arial" panose="020B0604020202020204" pitchFamily="34" charset="0"/>
              <a:buChar char="•"/>
            </a:pPr>
            <a:r>
              <a:rPr lang="en-GB" sz="1800" b="0" i="0" dirty="0">
                <a:solidFill>
                  <a:srgbClr val="000000"/>
                </a:solidFill>
                <a:effectLst/>
              </a:rPr>
              <a:t>Materials which can be donated are termed ‘relevant materials’ within law.  </a:t>
            </a:r>
          </a:p>
          <a:p>
            <a:pPr algn="l" rtl="0" fontAlgn="base">
              <a:buFont typeface="Arial" panose="020B0604020202020204" pitchFamily="34" charset="0"/>
              <a:buChar char="•"/>
            </a:pPr>
            <a:r>
              <a:rPr lang="en-GB" sz="1800" b="0" i="0" dirty="0">
                <a:solidFill>
                  <a:srgbClr val="000000"/>
                </a:solidFill>
                <a:effectLst/>
              </a:rPr>
              <a:t>Wales initially limited presumed consent to organ donation, only to solid organs. However, adults and children in Wales can now donate any relevant material, except those that are contained on an excluded list. </a:t>
            </a:r>
          </a:p>
          <a:p>
            <a:pPr algn="l" rtl="0" fontAlgn="base">
              <a:buFont typeface="Arial" panose="020B0604020202020204" pitchFamily="34" charset="0"/>
              <a:buChar char="•"/>
            </a:pPr>
            <a:r>
              <a:rPr lang="en-GB" sz="1800" b="0" i="0" dirty="0">
                <a:solidFill>
                  <a:srgbClr val="000000"/>
                </a:solidFill>
                <a:effectLst/>
                <a:latin typeface="+mj-lt"/>
              </a:rPr>
              <a:t>Technology has advanced to allow novel types of organ donation. The Welsh Ministers, and the Human Tissue Authority regulate and grant permission to carry out research in relation to novel transplantations. Novel transplantations include transplantation such as transplantation of the whole head, or whole eye.  </a:t>
            </a:r>
          </a:p>
          <a:p>
            <a:pPr algn="l" rtl="0" fontAlgn="base">
              <a:buFont typeface="Arial" panose="020B0604020202020204" pitchFamily="34" charset="0"/>
              <a:buChar char="•"/>
            </a:pPr>
            <a:r>
              <a:rPr lang="en-GB" sz="1800" b="0" i="0" dirty="0">
                <a:solidFill>
                  <a:srgbClr val="000000"/>
                </a:solidFill>
                <a:effectLst/>
                <a:latin typeface="+mj-lt"/>
              </a:rPr>
              <a:t>Other types of transplantation are banned. For example, transplantation of embryo’s outside the human body, hair and nails of a living person.</a:t>
            </a:r>
          </a:p>
          <a:p>
            <a:pPr algn="l" rtl="0" fontAlgn="base">
              <a:buFont typeface="Arial" panose="020B0604020202020204" pitchFamily="34" charset="0"/>
              <a:buChar char="•"/>
            </a:pPr>
            <a:endParaRPr lang="en-GB" sz="1800" b="0" i="0" dirty="0">
              <a:solidFill>
                <a:srgbClr val="000000"/>
              </a:solidFill>
              <a:effectLst/>
            </a:endParaRPr>
          </a:p>
          <a:p>
            <a:endParaRPr lang="en-GB" dirty="0"/>
          </a:p>
        </p:txBody>
      </p:sp>
    </p:spTree>
    <p:extLst>
      <p:ext uri="{BB962C8B-B14F-4D97-AF65-F5344CB8AC3E}">
        <p14:creationId xmlns:p14="http://schemas.microsoft.com/office/powerpoint/2010/main" val="9106029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174">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177" name="Rectangle 7176">
            <a:extLst>
              <a:ext uri="{FF2B5EF4-FFF2-40B4-BE49-F238E27FC236}">
                <a16:creationId xmlns:a16="http://schemas.microsoft.com/office/drawing/2014/main" id="{4F78DAAE-B0C3-49A3-8AB1-AD2FF0E36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7179" name="Rectangle 7178">
            <a:extLst>
              <a:ext uri="{FF2B5EF4-FFF2-40B4-BE49-F238E27FC236}">
                <a16:creationId xmlns:a16="http://schemas.microsoft.com/office/drawing/2014/main" id="{F6A8A81D-3338-4B0F-A26F-A3D259D27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801794"/>
            <a:ext cx="1100023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1" name="Rectangle 7180">
            <a:extLst>
              <a:ext uri="{FF2B5EF4-FFF2-40B4-BE49-F238E27FC236}">
                <a16:creationId xmlns:a16="http://schemas.microsoft.com/office/drawing/2014/main" id="{40155665-7CE2-4939-AE5E-020DC1D20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7170" name="Picture 2" descr="Organ Donation Facts and Statistics | Donor Network West">
            <a:extLst>
              <a:ext uri="{FF2B5EF4-FFF2-40B4-BE49-F238E27FC236}">
                <a16:creationId xmlns:a16="http://schemas.microsoft.com/office/drawing/2014/main" id="{15353209-8CE2-9471-9B0E-A7DED197213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616354" y="1284394"/>
            <a:ext cx="7054461" cy="4283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1047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F4A7-6C8F-FF5B-65D6-864858E14EEA}"/>
              </a:ext>
            </a:extLst>
          </p:cNvPr>
          <p:cNvSpPr>
            <a:spLocks noGrp="1"/>
          </p:cNvSpPr>
          <p:nvPr>
            <p:ph type="title"/>
          </p:nvPr>
        </p:nvSpPr>
        <p:spPr>
          <a:xfrm>
            <a:off x="1154954" y="973668"/>
            <a:ext cx="9448195" cy="706964"/>
          </a:xfrm>
        </p:spPr>
        <p:txBody>
          <a:bodyPr/>
          <a:lstStyle/>
          <a:p>
            <a:r>
              <a:rPr lang="en-US" dirty="0"/>
              <a:t>Task 2: The Organ Donation Conversation</a:t>
            </a:r>
            <a:endParaRPr lang="en-GB" dirty="0"/>
          </a:p>
        </p:txBody>
      </p:sp>
      <p:sp>
        <p:nvSpPr>
          <p:cNvPr id="3" name="Content Placeholder 2">
            <a:extLst>
              <a:ext uri="{FF2B5EF4-FFF2-40B4-BE49-F238E27FC236}">
                <a16:creationId xmlns:a16="http://schemas.microsoft.com/office/drawing/2014/main" id="{03D87604-19F7-BD72-A3F2-26D370EF7034}"/>
              </a:ext>
            </a:extLst>
          </p:cNvPr>
          <p:cNvSpPr>
            <a:spLocks noGrp="1"/>
          </p:cNvSpPr>
          <p:nvPr>
            <p:ph idx="1"/>
          </p:nvPr>
        </p:nvSpPr>
        <p:spPr>
          <a:xfrm>
            <a:off x="661482" y="2470826"/>
            <a:ext cx="11206264" cy="4163438"/>
          </a:xfrm>
        </p:spPr>
        <p:txBody>
          <a:bodyPr>
            <a:normAutofit/>
          </a:bodyPr>
          <a:lstStyle/>
          <a:p>
            <a:pPr algn="l" rtl="0" fontAlgn="base"/>
            <a:r>
              <a:rPr lang="en-GB" sz="1800" b="0" i="0" dirty="0">
                <a:solidFill>
                  <a:srgbClr val="000000"/>
                </a:solidFill>
                <a:effectLst/>
              </a:rPr>
              <a:t>The aim of this task is for us to start thinking about how we feel about organ donation, how an organ donation conversation might play out, and how you could ensure that their wishes are respected. Your task is to write a brief statement setting out their position or could write a short script of what they would say in the conversation. The script should include information about:  </a:t>
            </a:r>
            <a:endParaRPr lang="en-GB" b="0" i="0" dirty="0">
              <a:solidFill>
                <a:srgbClr val="000000"/>
              </a:solidFill>
              <a:effectLst/>
            </a:endParaRPr>
          </a:p>
          <a:p>
            <a:pPr lvl="1" fontAlgn="base">
              <a:buFont typeface="+mj-lt"/>
              <a:buAutoNum type="arabicPeriod"/>
            </a:pPr>
            <a:r>
              <a:rPr lang="en-GB" b="0" i="0" dirty="0">
                <a:solidFill>
                  <a:srgbClr val="000000"/>
                </a:solidFill>
                <a:effectLst/>
              </a:rPr>
              <a:t>What their preferences are for organ donation  </a:t>
            </a:r>
          </a:p>
          <a:p>
            <a:pPr lvl="1" fontAlgn="base">
              <a:buFont typeface="+mj-lt"/>
              <a:buAutoNum type="arabicPeriod" startAt="2"/>
            </a:pPr>
            <a:r>
              <a:rPr lang="en-GB" b="0" i="0" dirty="0">
                <a:solidFill>
                  <a:srgbClr val="000000"/>
                </a:solidFill>
                <a:effectLst/>
              </a:rPr>
              <a:t>Do they want to donate all, or only particular organs </a:t>
            </a:r>
          </a:p>
          <a:p>
            <a:pPr lvl="1" fontAlgn="base">
              <a:buFont typeface="+mj-lt"/>
              <a:buAutoNum type="arabicPeriod" startAt="3"/>
            </a:pPr>
            <a:r>
              <a:rPr lang="en-GB" b="0" i="0" dirty="0">
                <a:solidFill>
                  <a:srgbClr val="000000"/>
                </a:solidFill>
                <a:effectLst/>
              </a:rPr>
              <a:t>What are the reasons for their decision  </a:t>
            </a:r>
          </a:p>
          <a:p>
            <a:pPr lvl="1" fontAlgn="base">
              <a:buFont typeface="+mj-lt"/>
              <a:buAutoNum type="arabicPeriod" startAt="4"/>
            </a:pPr>
            <a:r>
              <a:rPr lang="en-GB" b="0" i="0" dirty="0">
                <a:solidFill>
                  <a:srgbClr val="000000"/>
                </a:solidFill>
                <a:effectLst/>
              </a:rPr>
              <a:t>How did they reach a decision i.e. who or what helped them decide </a:t>
            </a:r>
          </a:p>
          <a:p>
            <a:pPr lvl="1" fontAlgn="base">
              <a:buFont typeface="+mj-lt"/>
              <a:buAutoNum type="arabicPeriod" startAt="5"/>
            </a:pPr>
            <a:r>
              <a:rPr lang="en-GB" b="0" i="0" dirty="0">
                <a:solidFill>
                  <a:srgbClr val="000000"/>
                </a:solidFill>
                <a:effectLst/>
              </a:rPr>
              <a:t>Who might they tell about their organ donation decision?  </a:t>
            </a:r>
          </a:p>
          <a:p>
            <a:pPr lvl="1" fontAlgn="base">
              <a:buFont typeface="+mj-lt"/>
              <a:buAutoNum type="arabicPeriod" startAt="6"/>
            </a:pPr>
            <a:r>
              <a:rPr lang="en-GB" b="0" i="0" dirty="0">
                <a:solidFill>
                  <a:srgbClr val="000000"/>
                </a:solidFill>
                <a:effectLst/>
              </a:rPr>
              <a:t>What questions might that person ask? </a:t>
            </a:r>
          </a:p>
          <a:p>
            <a:pPr lvl="1" fontAlgn="base">
              <a:buFont typeface="+mj-lt"/>
              <a:buAutoNum type="arabicPeriod" startAt="7"/>
            </a:pPr>
            <a:r>
              <a:rPr lang="en-GB" b="0" i="0" dirty="0">
                <a:solidFill>
                  <a:srgbClr val="000000"/>
                </a:solidFill>
                <a:effectLst/>
              </a:rPr>
              <a:t>If that person does not agree with their decision, what might be the reasons for that disagreement? </a:t>
            </a:r>
          </a:p>
          <a:p>
            <a:pPr lvl="1" fontAlgn="base">
              <a:buFont typeface="+mj-lt"/>
              <a:buAutoNum type="arabicPeriod" startAt="8"/>
            </a:pPr>
            <a:r>
              <a:rPr lang="en-GB" b="0" i="0" dirty="0">
                <a:solidFill>
                  <a:srgbClr val="000000"/>
                </a:solidFill>
                <a:effectLst/>
              </a:rPr>
              <a:t>What can I rely on to ensure that that person respects my decision. </a:t>
            </a:r>
          </a:p>
          <a:p>
            <a:endParaRPr lang="en-GB" dirty="0"/>
          </a:p>
        </p:txBody>
      </p:sp>
    </p:spTree>
    <p:extLst>
      <p:ext uri="{BB962C8B-B14F-4D97-AF65-F5344CB8AC3E}">
        <p14:creationId xmlns:p14="http://schemas.microsoft.com/office/powerpoint/2010/main" val="2622422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27122-259F-184E-6DDF-D5CE51FCD782}"/>
              </a:ext>
            </a:extLst>
          </p:cNvPr>
          <p:cNvSpPr>
            <a:spLocks noGrp="1"/>
          </p:cNvSpPr>
          <p:nvPr>
            <p:ph type="title"/>
          </p:nvPr>
        </p:nvSpPr>
        <p:spPr/>
        <p:txBody>
          <a:bodyPr/>
          <a:lstStyle/>
          <a:p>
            <a:r>
              <a:rPr lang="en-US" dirty="0"/>
              <a:t>How are organs preserved and retrieved (1)</a:t>
            </a:r>
            <a:endParaRPr lang="en-GB" dirty="0"/>
          </a:p>
        </p:txBody>
      </p:sp>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661481" y="2373549"/>
            <a:ext cx="11342451" cy="4484451"/>
          </a:xfrm>
        </p:spPr>
        <p:txBody>
          <a:bodyPr>
            <a:normAutofit/>
          </a:bodyPr>
          <a:lstStyle/>
          <a:p>
            <a:pPr algn="l" rtl="0" fontAlgn="base">
              <a:buFont typeface="Arial" panose="020B0604020202020204" pitchFamily="34" charset="0"/>
              <a:buChar char="•"/>
            </a:pPr>
            <a:r>
              <a:rPr lang="en-GB" sz="1800" b="0" i="0" dirty="0">
                <a:solidFill>
                  <a:srgbClr val="000000"/>
                </a:solidFill>
                <a:effectLst/>
              </a:rPr>
              <a:t>Solid organs are retrieved from deceased (cadaveric) donors who’s consent has been presumed, or have explicitly consented to donate those organs </a:t>
            </a:r>
          </a:p>
          <a:p>
            <a:pPr algn="l" rtl="0" fontAlgn="base">
              <a:buFont typeface="Arial" panose="020B0604020202020204" pitchFamily="34" charset="0"/>
              <a:buChar char="•"/>
            </a:pPr>
            <a:r>
              <a:rPr lang="en-GB" sz="1800" b="0" i="0" dirty="0">
                <a:solidFill>
                  <a:srgbClr val="000000"/>
                </a:solidFill>
                <a:effectLst/>
              </a:rPr>
              <a:t>Organs can be donated either when the individual is seen by the doctor as dead </a:t>
            </a:r>
          </a:p>
          <a:p>
            <a:pPr algn="l" rtl="0" fontAlgn="base">
              <a:buFont typeface="Arial" panose="020B0604020202020204" pitchFamily="34" charset="0"/>
              <a:buChar char="•"/>
            </a:pPr>
            <a:r>
              <a:rPr lang="en-GB" sz="1800" b="0" i="0" dirty="0">
                <a:solidFill>
                  <a:srgbClr val="000000"/>
                </a:solidFill>
                <a:effectLst/>
              </a:rPr>
              <a:t>Dead can be defined in two ways </a:t>
            </a:r>
          </a:p>
          <a:p>
            <a:pPr algn="l" rtl="0" fontAlgn="base">
              <a:buFont typeface="+mj-lt"/>
              <a:buAutoNum type="arabicPeriod"/>
            </a:pPr>
            <a:r>
              <a:rPr lang="en-GB" sz="1800" b="0" i="0" dirty="0">
                <a:solidFill>
                  <a:srgbClr val="000000"/>
                </a:solidFill>
                <a:effectLst/>
              </a:rPr>
              <a:t>Donation after Brainstem Death (DBD): Evidence of irreversible brain damage, irreversible coma and inability to breath alone, and the absence of brain-stem function. This type of death can only happen when a patient is on mechanical ventilation.</a:t>
            </a:r>
            <a:r>
              <a:rPr lang="en-GB" sz="1800" b="0" i="0" baseline="30000" dirty="0">
                <a:solidFill>
                  <a:srgbClr val="000000"/>
                </a:solidFill>
                <a:effectLst/>
              </a:rPr>
              <a:t>22</a:t>
            </a:r>
            <a:r>
              <a:rPr lang="en-GB" sz="1800" b="0" i="0" dirty="0">
                <a:solidFill>
                  <a:srgbClr val="000000"/>
                </a:solidFill>
                <a:effectLst/>
              </a:rPr>
              <a:t> </a:t>
            </a:r>
          </a:p>
          <a:p>
            <a:pPr algn="l" rtl="0" fontAlgn="base">
              <a:buFont typeface="+mj-lt"/>
              <a:buAutoNum type="arabicPeriod" startAt="2"/>
            </a:pPr>
            <a:r>
              <a:rPr lang="en-GB" sz="1800" b="0" i="0" dirty="0">
                <a:solidFill>
                  <a:srgbClr val="000000"/>
                </a:solidFill>
                <a:effectLst/>
              </a:rPr>
              <a:t>Donation after Circulatory Death (DCD): This is referred to as cardiac death or non-heart beating organ donation. The patient cannot be or should not be resuscitated because it is not in their best interest. This can either occur because an individual has suffered a cardiac arrest, and on arriving at hospital cannot be revived. Or, the patient has been on life support which will be withdrawn </a:t>
            </a:r>
          </a:p>
        </p:txBody>
      </p:sp>
    </p:spTree>
    <p:extLst>
      <p:ext uri="{BB962C8B-B14F-4D97-AF65-F5344CB8AC3E}">
        <p14:creationId xmlns:p14="http://schemas.microsoft.com/office/powerpoint/2010/main" val="1955005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9801-3810-4489-9CA8-6BCC47486216}"/>
              </a:ext>
            </a:extLst>
          </p:cNvPr>
          <p:cNvSpPr>
            <a:spLocks noGrp="1"/>
          </p:cNvSpPr>
          <p:nvPr>
            <p:ph type="title"/>
          </p:nvPr>
        </p:nvSpPr>
        <p:spPr/>
        <p:txBody>
          <a:bodyPr/>
          <a:lstStyle/>
          <a:p>
            <a:r>
              <a:rPr lang="en-US" dirty="0"/>
              <a:t>Lesson aim:</a:t>
            </a:r>
            <a:endParaRPr lang="en-GB" dirty="0"/>
          </a:p>
        </p:txBody>
      </p:sp>
      <p:sp>
        <p:nvSpPr>
          <p:cNvPr id="3" name="Content Placeholder 2">
            <a:extLst>
              <a:ext uri="{FF2B5EF4-FFF2-40B4-BE49-F238E27FC236}">
                <a16:creationId xmlns:a16="http://schemas.microsoft.com/office/drawing/2014/main" id="{6AEEF656-1C1F-F9AE-6EE6-D7F3E18D8D4C}"/>
              </a:ext>
            </a:extLst>
          </p:cNvPr>
          <p:cNvSpPr>
            <a:spLocks noGrp="1"/>
          </p:cNvSpPr>
          <p:nvPr>
            <p:ph idx="1"/>
          </p:nvPr>
        </p:nvSpPr>
        <p:spPr>
          <a:xfrm>
            <a:off x="560689" y="2257724"/>
            <a:ext cx="11059811" cy="3910987"/>
          </a:xfrm>
        </p:spPr>
        <p:txBody>
          <a:bodyPr>
            <a:normAutofit/>
          </a:bodyPr>
          <a:lstStyle/>
          <a:p>
            <a:endParaRPr lang="en-US" sz="2800" dirty="0">
              <a:latin typeface="+mj-lt"/>
            </a:endParaRPr>
          </a:p>
          <a:p>
            <a:r>
              <a:rPr lang="en-US" sz="2800" dirty="0">
                <a:solidFill>
                  <a:schemeClr val="tx1"/>
                </a:solidFill>
                <a:latin typeface="+mj-lt"/>
              </a:rPr>
              <a:t>During this lesson, you will learn </a:t>
            </a:r>
            <a:r>
              <a:rPr lang="en-GB" sz="2800" b="0" i="0" dirty="0">
                <a:solidFill>
                  <a:schemeClr val="tx1"/>
                </a:solidFill>
                <a:effectLst/>
                <a:latin typeface="+mj-lt"/>
              </a:rPr>
              <a:t>about the concept of donation, the process of donation, and the forms of legal donation within the UK</a:t>
            </a:r>
          </a:p>
          <a:p>
            <a:r>
              <a:rPr lang="en-GB" sz="2800" dirty="0">
                <a:solidFill>
                  <a:schemeClr val="tx1"/>
                </a:solidFill>
                <a:latin typeface="+mj-lt"/>
              </a:rPr>
              <a:t>Our focal question is: </a:t>
            </a:r>
            <a:r>
              <a:rPr lang="en-GB" sz="2800" b="1" i="0" dirty="0">
                <a:solidFill>
                  <a:schemeClr val="tx1"/>
                </a:solidFill>
                <a:effectLst/>
                <a:latin typeface="+mj-lt"/>
              </a:rPr>
              <a:t>What is organ donation and why do we need it? </a:t>
            </a:r>
            <a:endParaRPr lang="en-GB" sz="2800" b="1" dirty="0">
              <a:solidFill>
                <a:schemeClr val="tx1"/>
              </a:solidFill>
              <a:latin typeface="+mj-lt"/>
            </a:endParaRPr>
          </a:p>
        </p:txBody>
      </p:sp>
    </p:spTree>
    <p:extLst>
      <p:ext uri="{BB962C8B-B14F-4D97-AF65-F5344CB8AC3E}">
        <p14:creationId xmlns:p14="http://schemas.microsoft.com/office/powerpoint/2010/main" val="41152854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D59E4F-F907-DB4C-C2D8-FFC6D68FDCAC}"/>
              </a:ext>
            </a:extLst>
          </p:cNvPr>
          <p:cNvSpPr>
            <a:spLocks noGrp="1"/>
          </p:cNvSpPr>
          <p:nvPr>
            <p:ph idx="1"/>
          </p:nvPr>
        </p:nvSpPr>
        <p:spPr>
          <a:xfrm>
            <a:off x="505838" y="2700776"/>
            <a:ext cx="10894979" cy="3416300"/>
          </a:xfrm>
        </p:spPr>
        <p:txBody>
          <a:bodyPr>
            <a:normAutofit lnSpcReduction="10000"/>
          </a:bodyPr>
          <a:lstStyle/>
          <a:p>
            <a:pPr algn="l" rtl="0" fontAlgn="base">
              <a:buFont typeface="Arial" panose="020B0604020202020204" pitchFamily="34" charset="0"/>
              <a:buChar char="•"/>
            </a:pPr>
            <a:r>
              <a:rPr lang="en-GB" sz="1800" b="0" i="0" dirty="0">
                <a:solidFill>
                  <a:srgbClr val="000000"/>
                </a:solidFill>
                <a:effectLst/>
              </a:rPr>
              <a:t>Organ harvesting will not take place without meeting and talking to the family  </a:t>
            </a:r>
          </a:p>
          <a:p>
            <a:pPr algn="l" rtl="0" fontAlgn="base">
              <a:buFont typeface="Arial" panose="020B0604020202020204" pitchFamily="34" charset="0"/>
              <a:buChar char="•"/>
            </a:pPr>
            <a:r>
              <a:rPr lang="en-GB" sz="1800" b="0" i="0" dirty="0">
                <a:solidFill>
                  <a:srgbClr val="000000"/>
                </a:solidFill>
                <a:effectLst/>
              </a:rPr>
              <a:t>This conversation will be carried out by a specialist nurse for organ donation (SNOD). </a:t>
            </a:r>
          </a:p>
          <a:p>
            <a:pPr algn="l" rtl="0" fontAlgn="base">
              <a:buFont typeface="Arial" panose="020B0604020202020204" pitchFamily="34" charset="0"/>
              <a:buChar char="•"/>
            </a:pPr>
            <a:r>
              <a:rPr lang="en-GB" sz="1800" b="0" i="0" dirty="0">
                <a:solidFill>
                  <a:srgbClr val="000000"/>
                </a:solidFill>
                <a:effectLst/>
              </a:rPr>
              <a:t>The body will still need significant intervention to ensure that organs will be maintained for harvesting. For example, the individual will be placed back on a ventilator, they will be provided fluids, hormones and steroids and the donors fluids and temperature will be maintained. </a:t>
            </a:r>
          </a:p>
          <a:p>
            <a:pPr algn="l" rtl="0" fontAlgn="base">
              <a:buFont typeface="Arial" panose="020B0604020202020204" pitchFamily="34" charset="0"/>
              <a:buChar char="•"/>
            </a:pPr>
            <a:r>
              <a:rPr lang="en-GB" sz="1800" b="0" i="0" dirty="0">
                <a:solidFill>
                  <a:srgbClr val="000000"/>
                </a:solidFill>
                <a:effectLst/>
              </a:rPr>
              <a:t>A specialist team of surgeons can harvest the organs. There are several ways to preserve the organs during transplant for transplantation. Usually, the organs must be kept very cold. </a:t>
            </a:r>
          </a:p>
          <a:p>
            <a:pPr algn="l" rtl="0" fontAlgn="base">
              <a:buFont typeface="Arial" panose="020B0604020202020204" pitchFamily="34" charset="0"/>
              <a:buChar char="•"/>
            </a:pPr>
            <a:r>
              <a:rPr lang="en-GB" sz="1800" b="0" i="0" dirty="0">
                <a:solidFill>
                  <a:srgbClr val="000000"/>
                </a:solidFill>
                <a:effectLst/>
              </a:rPr>
              <a:t>New technology is being created that allows organs such as the heart and lungs to be kept alive outside of the body. This extends the period in which doctors can find a suitable match for the organ. </a:t>
            </a:r>
            <a:endParaRPr lang="en-GB" dirty="0"/>
          </a:p>
          <a:p>
            <a:endParaRPr lang="en-GB" dirty="0"/>
          </a:p>
        </p:txBody>
      </p:sp>
      <p:sp>
        <p:nvSpPr>
          <p:cNvPr id="4" name="Title 1">
            <a:extLst>
              <a:ext uri="{FF2B5EF4-FFF2-40B4-BE49-F238E27FC236}">
                <a16:creationId xmlns:a16="http://schemas.microsoft.com/office/drawing/2014/main" id="{17385674-6F2B-3E9B-A85D-2029D717DE2E}"/>
              </a:ext>
            </a:extLst>
          </p:cNvPr>
          <p:cNvSpPr>
            <a:spLocks noGrp="1"/>
          </p:cNvSpPr>
          <p:nvPr>
            <p:ph type="title"/>
          </p:nvPr>
        </p:nvSpPr>
        <p:spPr>
          <a:xfrm>
            <a:off x="1155700" y="973138"/>
            <a:ext cx="8761413" cy="708025"/>
          </a:xfrm>
        </p:spPr>
        <p:txBody>
          <a:bodyPr/>
          <a:lstStyle/>
          <a:p>
            <a:r>
              <a:rPr lang="en-US" dirty="0"/>
              <a:t>How are organs preserved and retrieved (2)</a:t>
            </a:r>
            <a:endParaRPr lang="en-GB" dirty="0"/>
          </a:p>
        </p:txBody>
      </p:sp>
    </p:spTree>
    <p:extLst>
      <p:ext uri="{BB962C8B-B14F-4D97-AF65-F5344CB8AC3E}">
        <p14:creationId xmlns:p14="http://schemas.microsoft.com/office/powerpoint/2010/main" val="2794855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10" name="Rectangle 8209">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8212" name="Freeform: Shape 8211">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8214"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D070D1C7-7B31-427F-A41C-24E8C533F0B9}"/>
              </a:ext>
            </a:extLst>
          </p:cNvPr>
          <p:cNvSpPr>
            <a:spLocks noGrp="1"/>
          </p:cNvSpPr>
          <p:nvPr>
            <p:ph type="title"/>
          </p:nvPr>
        </p:nvSpPr>
        <p:spPr>
          <a:xfrm>
            <a:off x="1154955" y="973668"/>
            <a:ext cx="2942210" cy="1020232"/>
          </a:xfrm>
        </p:spPr>
        <p:txBody>
          <a:bodyPr>
            <a:normAutofit/>
          </a:bodyPr>
          <a:lstStyle/>
          <a:p>
            <a:pPr>
              <a:lnSpc>
                <a:spcPct val="90000"/>
              </a:lnSpc>
            </a:pPr>
            <a:r>
              <a:rPr lang="en-US" sz="2300" b="1" dirty="0">
                <a:solidFill>
                  <a:schemeClr val="tx1"/>
                </a:solidFill>
              </a:rPr>
              <a:t>Task 3: What tissues can be donated?</a:t>
            </a:r>
            <a:endParaRPr lang="en-GB" sz="2300" b="1" dirty="0">
              <a:solidFill>
                <a:schemeClr val="tx1"/>
              </a:solidFill>
            </a:endParaRPr>
          </a:p>
        </p:txBody>
      </p:sp>
      <p:pic>
        <p:nvPicPr>
          <p:cNvPr id="8196" name="Picture 4" descr="The Human Body: Anatomy, facts &amp; functions | Live Science">
            <a:extLst>
              <a:ext uri="{FF2B5EF4-FFF2-40B4-BE49-F238E27FC236}">
                <a16:creationId xmlns:a16="http://schemas.microsoft.com/office/drawing/2014/main" id="{5F2B127F-3838-90CD-ED62-B7449678143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131" r="16396" b="2"/>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8216" name="Rectangle 8215">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218" name="Oval 8217">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220" name="Oval 8219">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198" name="Content Placeholder 8197">
            <a:extLst>
              <a:ext uri="{FF2B5EF4-FFF2-40B4-BE49-F238E27FC236}">
                <a16:creationId xmlns:a16="http://schemas.microsoft.com/office/drawing/2014/main" id="{CD654E32-45F6-6BB2-2AF0-B3A31E031897}"/>
              </a:ext>
            </a:extLst>
          </p:cNvPr>
          <p:cNvSpPr>
            <a:spLocks noGrp="1"/>
          </p:cNvSpPr>
          <p:nvPr>
            <p:ph idx="1"/>
          </p:nvPr>
        </p:nvSpPr>
        <p:spPr>
          <a:xfrm>
            <a:off x="836579" y="2120900"/>
            <a:ext cx="3452102" cy="3898900"/>
          </a:xfrm>
        </p:spPr>
        <p:txBody>
          <a:bodyPr>
            <a:normAutofit/>
          </a:bodyPr>
          <a:lstStyle/>
          <a:p>
            <a:pPr>
              <a:lnSpc>
                <a:spcPct val="90000"/>
              </a:lnSpc>
            </a:pPr>
            <a:r>
              <a:rPr lang="en-GB" sz="1500" b="0" dirty="0">
                <a:solidFill>
                  <a:schemeClr val="tx1"/>
                </a:solidFill>
                <a:effectLst/>
                <a:latin typeface="+mj-lt"/>
              </a:rPr>
              <a:t>You will each receive a worksheet of a male and female human body, with arrows and boxes which they are required to fill in. You will have to undertake independent research, or use the materials contained on the website, to identify the organ indicated, to explain its function, and to state the form of consent necessary for donation. In first instance, the human body will be assumed to be a child, aged 14, who has died of DBD. </a:t>
            </a:r>
            <a:endParaRPr lang="en-US" sz="1500" dirty="0">
              <a:solidFill>
                <a:schemeClr val="tx1"/>
              </a:solidFill>
              <a:latin typeface="+mj-lt"/>
            </a:endParaRPr>
          </a:p>
        </p:txBody>
      </p:sp>
      <p:sp>
        <p:nvSpPr>
          <p:cNvPr id="8222"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Tree>
    <p:extLst>
      <p:ext uri="{BB962C8B-B14F-4D97-AF65-F5344CB8AC3E}">
        <p14:creationId xmlns:p14="http://schemas.microsoft.com/office/powerpoint/2010/main" val="3328054136"/>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4" name="Rectangle 9223">
            <a:extLst>
              <a:ext uri="{FF2B5EF4-FFF2-40B4-BE49-F238E27FC236}">
                <a16:creationId xmlns:a16="http://schemas.microsoft.com/office/drawing/2014/main" id="{510C9632-BB6F-48EE-AB65-501878BA5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87"/>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9226" name="Freeform: Shape 9225">
            <a:extLst>
              <a:ext uri="{FF2B5EF4-FFF2-40B4-BE49-F238E27FC236}">
                <a16:creationId xmlns:a16="http://schemas.microsoft.com/office/drawing/2014/main" id="{4EC8AAB6-953B-4D29-9967-3C44D06BB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9228" name="Freeform 5">
            <a:extLst>
              <a:ext uri="{FF2B5EF4-FFF2-40B4-BE49-F238E27FC236}">
                <a16:creationId xmlns:a16="http://schemas.microsoft.com/office/drawing/2014/main" id="{C89ED458-2326-40DC-9C7B-1A717B6551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2" name="Title 1">
            <a:extLst>
              <a:ext uri="{FF2B5EF4-FFF2-40B4-BE49-F238E27FC236}">
                <a16:creationId xmlns:a16="http://schemas.microsoft.com/office/drawing/2014/main" id="{0C53648D-9740-AC21-5C9F-570A7A215265}"/>
              </a:ext>
            </a:extLst>
          </p:cNvPr>
          <p:cNvSpPr>
            <a:spLocks noGrp="1"/>
          </p:cNvSpPr>
          <p:nvPr>
            <p:ph type="title"/>
          </p:nvPr>
        </p:nvSpPr>
        <p:spPr>
          <a:xfrm>
            <a:off x="1154955" y="973668"/>
            <a:ext cx="2942210" cy="1020232"/>
          </a:xfrm>
        </p:spPr>
        <p:txBody>
          <a:bodyPr>
            <a:normAutofit/>
          </a:bodyPr>
          <a:lstStyle/>
          <a:p>
            <a:r>
              <a:rPr lang="en-US" dirty="0">
                <a:solidFill>
                  <a:schemeClr val="tx1"/>
                </a:solidFill>
              </a:rPr>
              <a:t>Extension: </a:t>
            </a:r>
            <a:endParaRPr lang="en-GB" dirty="0">
              <a:solidFill>
                <a:schemeClr val="tx1"/>
              </a:solidFill>
            </a:endParaRPr>
          </a:p>
        </p:txBody>
      </p:sp>
      <p:pic>
        <p:nvPicPr>
          <p:cNvPr id="9219" name="Picture 3" descr="World Clipart | Free download on ClipArtMag">
            <a:extLst>
              <a:ext uri="{FF2B5EF4-FFF2-40B4-BE49-F238E27FC236}">
                <a16:creationId xmlns:a16="http://schemas.microsoft.com/office/drawing/2014/main" id="{EC5BBCE1-8427-BCCF-3C62-4E6B32A2EF8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419" r="1" b="15434"/>
          <a:stretch/>
        </p:blipFill>
        <p:spPr bwMode="auto">
          <a:xfrm>
            <a:off x="5194607" y="803751"/>
            <a:ext cx="6391533" cy="5250498"/>
          </a:xfrm>
          <a:prstGeom prst="rect">
            <a:avLst/>
          </a:prstGeom>
          <a:noFill/>
          <a:extLst>
            <a:ext uri="{909E8E84-426E-40DD-AFC4-6F175D3DCCD1}">
              <a14:hiddenFill xmlns:a14="http://schemas.microsoft.com/office/drawing/2010/main">
                <a:solidFill>
                  <a:srgbClr val="FFFFFF"/>
                </a:solidFill>
              </a14:hiddenFill>
            </a:ext>
          </a:extLst>
        </p:spPr>
      </p:pic>
      <p:sp>
        <p:nvSpPr>
          <p:cNvPr id="9230" name="Rectangle 9229">
            <a:extLst>
              <a:ext uri="{FF2B5EF4-FFF2-40B4-BE49-F238E27FC236}">
                <a16:creationId xmlns:a16="http://schemas.microsoft.com/office/drawing/2014/main" id="{6F9D1DE6-E368-4F07-85F9-D5B767477D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9232" name="Oval 9231">
            <a:extLst>
              <a:ext uri="{FF2B5EF4-FFF2-40B4-BE49-F238E27FC236}">
                <a16:creationId xmlns:a16="http://schemas.microsoft.com/office/drawing/2014/main" id="{F63B1F66-4ACE-4A01-8ADF-F175A9C35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234" name="Oval 9233">
            <a:extLst>
              <a:ext uri="{FF2B5EF4-FFF2-40B4-BE49-F238E27FC236}">
                <a16:creationId xmlns:a16="http://schemas.microsoft.com/office/drawing/2014/main" id="{CF8448ED-9332-4A9B-8CAB-B1985E596E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C4028C74-4890-FDB9-71C0-67077575D4AC}"/>
              </a:ext>
            </a:extLst>
          </p:cNvPr>
          <p:cNvSpPr>
            <a:spLocks noGrp="1"/>
          </p:cNvSpPr>
          <p:nvPr>
            <p:ph idx="1"/>
          </p:nvPr>
        </p:nvSpPr>
        <p:spPr>
          <a:xfrm>
            <a:off x="1154955" y="2120900"/>
            <a:ext cx="3133726" cy="3898900"/>
          </a:xfrm>
        </p:spPr>
        <p:txBody>
          <a:bodyPr>
            <a:normAutofit/>
          </a:bodyPr>
          <a:lstStyle/>
          <a:p>
            <a:pPr rtl="0" fontAlgn="base">
              <a:lnSpc>
                <a:spcPct val="90000"/>
              </a:lnSpc>
            </a:pPr>
            <a:r>
              <a:rPr lang="en-GB" sz="1200" b="0" dirty="0">
                <a:solidFill>
                  <a:schemeClr val="tx1"/>
                </a:solidFill>
                <a:effectLst/>
              </a:rPr>
              <a:t>Choose a country which you are interested in, or have visited, and design a poster that illustrates their chosen country. The poster should contain information about their chosen countries  organ donation system. This poster should include:  </a:t>
            </a:r>
          </a:p>
          <a:p>
            <a:pPr rtl="0" fontAlgn="base">
              <a:lnSpc>
                <a:spcPct val="90000"/>
              </a:lnSpc>
              <a:buFont typeface="+mj-lt"/>
              <a:buAutoNum type="arabicPeriod"/>
            </a:pPr>
            <a:r>
              <a:rPr lang="en-GB" sz="1200" b="0" dirty="0">
                <a:solidFill>
                  <a:schemeClr val="tx1"/>
                </a:solidFill>
                <a:effectLst/>
              </a:rPr>
              <a:t>The model of consent that the country adopts; </a:t>
            </a:r>
          </a:p>
          <a:p>
            <a:pPr rtl="0" fontAlgn="base">
              <a:lnSpc>
                <a:spcPct val="90000"/>
              </a:lnSpc>
              <a:buFont typeface="+mj-lt"/>
              <a:buAutoNum type="arabicPeriod" startAt="2"/>
            </a:pPr>
            <a:r>
              <a:rPr lang="en-GB" sz="1200" b="0" dirty="0">
                <a:solidFill>
                  <a:schemeClr val="tx1"/>
                </a:solidFill>
                <a:effectLst/>
              </a:rPr>
              <a:t>The types of organs that an individual can donate; </a:t>
            </a:r>
          </a:p>
          <a:p>
            <a:pPr rtl="0" fontAlgn="base">
              <a:lnSpc>
                <a:spcPct val="90000"/>
              </a:lnSpc>
              <a:buFont typeface="+mj-lt"/>
              <a:buAutoNum type="arabicPeriod" startAt="3"/>
            </a:pPr>
            <a:r>
              <a:rPr lang="en-GB" sz="1200" b="0" dirty="0">
                <a:solidFill>
                  <a:schemeClr val="tx1"/>
                </a:solidFill>
                <a:effectLst/>
              </a:rPr>
              <a:t>The donation rate; </a:t>
            </a:r>
          </a:p>
          <a:p>
            <a:pPr rtl="0" fontAlgn="base">
              <a:lnSpc>
                <a:spcPct val="90000"/>
              </a:lnSpc>
              <a:buFont typeface="+mj-lt"/>
              <a:buAutoNum type="arabicPeriod" startAt="4"/>
            </a:pPr>
            <a:r>
              <a:rPr lang="en-GB" sz="1200" b="0" dirty="0">
                <a:solidFill>
                  <a:schemeClr val="tx1"/>
                </a:solidFill>
                <a:effectLst/>
              </a:rPr>
              <a:t>The advantages of the organ donation system; and </a:t>
            </a:r>
          </a:p>
          <a:p>
            <a:pPr rtl="0" fontAlgn="base">
              <a:lnSpc>
                <a:spcPct val="90000"/>
              </a:lnSpc>
              <a:buFont typeface="+mj-lt"/>
              <a:buAutoNum type="arabicPeriod" startAt="5"/>
            </a:pPr>
            <a:r>
              <a:rPr lang="en-GB" sz="1200" b="0" dirty="0">
                <a:solidFill>
                  <a:schemeClr val="tx1"/>
                </a:solidFill>
                <a:effectLst/>
              </a:rPr>
              <a:t>The disadvantages of the organ donation system.</a:t>
            </a:r>
          </a:p>
        </p:txBody>
      </p:sp>
      <p:sp>
        <p:nvSpPr>
          <p:cNvPr id="9236" name="Freeform 5">
            <a:extLst>
              <a:ext uri="{FF2B5EF4-FFF2-40B4-BE49-F238E27FC236}">
                <a16:creationId xmlns:a16="http://schemas.microsoft.com/office/drawing/2014/main" id="{ED3A2261-1C75-40FF-8CD6-18C5900C1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Tree>
    <p:extLst>
      <p:ext uri="{BB962C8B-B14F-4D97-AF65-F5344CB8AC3E}">
        <p14:creationId xmlns:p14="http://schemas.microsoft.com/office/powerpoint/2010/main" val="3864277550"/>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9801-3810-4489-9CA8-6BCC47486216}"/>
              </a:ext>
            </a:extLst>
          </p:cNvPr>
          <p:cNvSpPr>
            <a:spLocks noGrp="1"/>
          </p:cNvSpPr>
          <p:nvPr>
            <p:ph type="title"/>
          </p:nvPr>
        </p:nvSpPr>
        <p:spPr/>
        <p:txBody>
          <a:bodyPr/>
          <a:lstStyle/>
          <a:p>
            <a:r>
              <a:rPr lang="en-US" dirty="0"/>
              <a:t>What is organ donation?</a:t>
            </a:r>
            <a:endParaRPr lang="en-GB" dirty="0"/>
          </a:p>
        </p:txBody>
      </p:sp>
      <p:sp>
        <p:nvSpPr>
          <p:cNvPr id="4" name="Content Placeholder 3">
            <a:extLst>
              <a:ext uri="{FF2B5EF4-FFF2-40B4-BE49-F238E27FC236}">
                <a16:creationId xmlns:a16="http://schemas.microsoft.com/office/drawing/2014/main" id="{B6D7E7CD-48FB-24E6-D5D4-8F0582D6B594}"/>
              </a:ext>
            </a:extLst>
          </p:cNvPr>
          <p:cNvSpPr>
            <a:spLocks noGrp="1"/>
          </p:cNvSpPr>
          <p:nvPr>
            <p:ph idx="1"/>
          </p:nvPr>
        </p:nvSpPr>
        <p:spPr>
          <a:xfrm>
            <a:off x="999312" y="2856420"/>
            <a:ext cx="10574591" cy="2766168"/>
          </a:xfrm>
        </p:spPr>
        <p:txBody>
          <a:bodyPr>
            <a:normAutofit fontScale="92500" lnSpcReduction="10000"/>
          </a:bodyPr>
          <a:lstStyle/>
          <a:p>
            <a:pPr algn="l" rtl="0" fontAlgn="base">
              <a:buFont typeface="Arial" panose="020B0604020202020204" pitchFamily="34" charset="0"/>
              <a:buChar char="•"/>
            </a:pPr>
            <a:r>
              <a:rPr lang="en-GB" sz="2400" b="0" i="0" dirty="0">
                <a:solidFill>
                  <a:schemeClr val="tx1"/>
                </a:solidFill>
                <a:effectLst/>
                <a:latin typeface="+mj-lt"/>
                <a:cs typeface="Arial" panose="020B0604020202020204" pitchFamily="34" charset="0"/>
              </a:rPr>
              <a:t>Organ Donation is the act of giving an organ to save or improve the life of someone who needs a transplant. </a:t>
            </a:r>
          </a:p>
          <a:p>
            <a:pPr algn="l" rtl="0" fontAlgn="base">
              <a:buFont typeface="Arial" panose="020B0604020202020204" pitchFamily="34" charset="0"/>
              <a:buChar char="•"/>
            </a:pPr>
            <a:r>
              <a:rPr lang="en-GB" sz="2400" b="0" i="0" dirty="0">
                <a:solidFill>
                  <a:schemeClr val="tx1"/>
                </a:solidFill>
                <a:effectLst/>
                <a:latin typeface="+mj-lt"/>
                <a:cs typeface="Arial" panose="020B0604020202020204" pitchFamily="34" charset="0"/>
              </a:rPr>
              <a:t>Someone might need a transplant because they are born without a functioning organ, they have a disease which has damaged their organ, they have sustained and injury, or their organ has stopped working effectively. </a:t>
            </a:r>
          </a:p>
          <a:p>
            <a:pPr algn="l" rtl="0" fontAlgn="base">
              <a:buFont typeface="Arial" panose="020B0604020202020204" pitchFamily="34" charset="0"/>
              <a:buChar char="•"/>
            </a:pPr>
            <a:r>
              <a:rPr lang="en-GB" sz="2400" b="0" i="0" dirty="0">
                <a:solidFill>
                  <a:schemeClr val="tx1"/>
                </a:solidFill>
                <a:effectLst/>
                <a:latin typeface="+mj-lt"/>
                <a:cs typeface="Arial" panose="020B0604020202020204" pitchFamily="34" charset="0"/>
              </a:rPr>
              <a:t>Anyone could require a donation: it is not linked to sex, gender, race, religion, or sexuality, weight, fitness and/or lifestyle. </a:t>
            </a:r>
            <a:r>
              <a:rPr lang="en-GB" sz="2000" b="0" i="0" dirty="0">
                <a:solidFill>
                  <a:schemeClr val="tx1"/>
                </a:solidFill>
                <a:effectLst/>
                <a:latin typeface="+mj-lt"/>
                <a:cs typeface="Arial" panose="020B0604020202020204" pitchFamily="34" charset="0"/>
              </a:rPr>
              <a:t> </a:t>
            </a:r>
          </a:p>
          <a:p>
            <a:pPr algn="l" rtl="0" fontAlgn="base">
              <a:buFont typeface="Arial" panose="020B0604020202020204" pitchFamily="34" charset="0"/>
              <a:buChar char="•"/>
            </a:pPr>
            <a:endParaRPr lang="en-GB" sz="1800" b="0" i="0" dirty="0">
              <a:solidFill>
                <a:srgbClr val="000000"/>
              </a:solidFill>
              <a:effectLst/>
              <a:latin typeface="Times New Roman" panose="02020603050405020304" pitchFamily="18" charset="0"/>
            </a:endParaRPr>
          </a:p>
          <a:p>
            <a:endParaRPr lang="en-GB" dirty="0"/>
          </a:p>
        </p:txBody>
      </p:sp>
    </p:spTree>
    <p:extLst>
      <p:ext uri="{BB962C8B-B14F-4D97-AF65-F5344CB8AC3E}">
        <p14:creationId xmlns:p14="http://schemas.microsoft.com/office/powerpoint/2010/main" val="3524819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9801-3810-4489-9CA8-6BCC47486216}"/>
              </a:ext>
            </a:extLst>
          </p:cNvPr>
          <p:cNvSpPr>
            <a:spLocks noGrp="1"/>
          </p:cNvSpPr>
          <p:nvPr>
            <p:ph type="title"/>
          </p:nvPr>
        </p:nvSpPr>
        <p:spPr/>
        <p:txBody>
          <a:bodyPr/>
          <a:lstStyle/>
          <a:p>
            <a:r>
              <a:rPr lang="en-US" dirty="0"/>
              <a:t>Consider the following scenario:</a:t>
            </a:r>
            <a:endParaRPr lang="en-GB" dirty="0"/>
          </a:p>
        </p:txBody>
      </p:sp>
      <p:pic>
        <p:nvPicPr>
          <p:cNvPr id="2050" name="Picture 2" descr="Text Box">
            <a:extLst>
              <a:ext uri="{FF2B5EF4-FFF2-40B4-BE49-F238E27FC236}">
                <a16:creationId xmlns:a16="http://schemas.microsoft.com/office/drawing/2014/main" id="{261860AB-90DD-2C0D-223C-BC4F811B90C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71500" y="2593720"/>
            <a:ext cx="11049000" cy="3763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2580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3082">
            <a:extLst>
              <a:ext uri="{FF2B5EF4-FFF2-40B4-BE49-F238E27FC236}">
                <a16:creationId xmlns:a16="http://schemas.microsoft.com/office/drawing/2014/main" id="{388DD50E-1D2D-48C6-A470-79FB7F337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085" name="Rectangle 3084">
            <a:extLst>
              <a:ext uri="{FF2B5EF4-FFF2-40B4-BE49-F238E27FC236}">
                <a16:creationId xmlns:a16="http://schemas.microsoft.com/office/drawing/2014/main" id="{4F78DAAE-B0C3-49A3-8AB1-AD2FF0E368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a:lstStyle/>
          <a:p>
            <a:endParaRPr lang="en-US" dirty="0"/>
          </a:p>
        </p:txBody>
      </p:sp>
      <p:sp>
        <p:nvSpPr>
          <p:cNvPr id="3087" name="Rectangle 3086">
            <a:extLst>
              <a:ext uri="{FF2B5EF4-FFF2-40B4-BE49-F238E27FC236}">
                <a16:creationId xmlns:a16="http://schemas.microsoft.com/office/drawing/2014/main" id="{F6A8A81D-3338-4B0F-A26F-A3D259D276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6" y="801794"/>
            <a:ext cx="11000237" cy="524826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9" name="Rectangle 3088">
            <a:extLst>
              <a:ext uri="{FF2B5EF4-FFF2-40B4-BE49-F238E27FC236}">
                <a16:creationId xmlns:a16="http://schemas.microsoft.com/office/drawing/2014/main" id="{40155665-7CE2-4939-AE5E-020DC1D207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3078" name="Picture 6">
            <a:extLst>
              <a:ext uri="{FF2B5EF4-FFF2-40B4-BE49-F238E27FC236}">
                <a16:creationId xmlns:a16="http://schemas.microsoft.com/office/drawing/2014/main" id="{F18AD5CC-C6B0-4CF5-470A-E38C06B3176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418813" y="2573223"/>
            <a:ext cx="5514983" cy="301945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D6C78BA-9C03-8AC2-09E8-545B52FF0991}"/>
              </a:ext>
            </a:extLst>
          </p:cNvPr>
          <p:cNvSpPr txBox="1"/>
          <p:nvPr/>
        </p:nvSpPr>
        <p:spPr>
          <a:xfrm>
            <a:off x="964198" y="1020725"/>
            <a:ext cx="10584336" cy="1754326"/>
          </a:xfrm>
          <a:prstGeom prst="rect">
            <a:avLst/>
          </a:prstGeom>
          <a:noFill/>
        </p:spPr>
        <p:txBody>
          <a:bodyPr wrap="square">
            <a:spAutoFit/>
          </a:bodyPr>
          <a:lstStyle/>
          <a:p>
            <a:pPr fontAlgn="base"/>
            <a:r>
              <a:rPr lang="en-GB" sz="1800" b="0" i="0" dirty="0">
                <a:solidFill>
                  <a:schemeClr val="tx1"/>
                </a:solidFill>
                <a:effectLst/>
                <a:latin typeface="+mj-lt"/>
                <a:cs typeface="Arial" panose="020B0604020202020204" pitchFamily="34" charset="0"/>
              </a:rPr>
              <a:t>Individuals who need a transplant are placed on a transplant waiting list. However, there are often not enough organs available. </a:t>
            </a:r>
            <a:r>
              <a:rPr lang="en-GB" sz="1800" b="0" i="0" dirty="0">
                <a:solidFill>
                  <a:srgbClr val="000000"/>
                </a:solidFill>
                <a:effectLst/>
                <a:latin typeface="+mj-lt"/>
              </a:rPr>
              <a:t>Currently, there is a problem with donation rates in Black, Asian and minority communities. This means that other BAME patients have to wait significantly longer for successfully match than white patients, due to a shortage of suitably matched donors</a:t>
            </a:r>
            <a:endParaRPr lang="en-GB" dirty="0">
              <a:solidFill>
                <a:srgbClr val="000000"/>
              </a:solidFill>
              <a:latin typeface="+mj-lt"/>
            </a:endParaRPr>
          </a:p>
          <a:p>
            <a:pPr algn="l" rtl="0" fontAlgn="base"/>
            <a:endParaRPr lang="en-GB" sz="1800" b="0" i="0" dirty="0">
              <a:solidFill>
                <a:schemeClr val="tx1"/>
              </a:solidFill>
              <a:effectLst/>
              <a:latin typeface="+mj-lt"/>
              <a:cs typeface="Arial" panose="020B0604020202020204" pitchFamily="34" charset="0"/>
            </a:endParaRPr>
          </a:p>
        </p:txBody>
      </p:sp>
    </p:spTree>
    <p:extLst>
      <p:ext uri="{BB962C8B-B14F-4D97-AF65-F5344CB8AC3E}">
        <p14:creationId xmlns:p14="http://schemas.microsoft.com/office/powerpoint/2010/main" val="4193434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ext Box">
            <a:extLst>
              <a:ext uri="{FF2B5EF4-FFF2-40B4-BE49-F238E27FC236}">
                <a16:creationId xmlns:a16="http://schemas.microsoft.com/office/drawing/2014/main" id="{ECFE12CA-5802-0768-AE56-C8B09E65FD3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5188" y="2450298"/>
            <a:ext cx="10101624" cy="4044034"/>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a:extLst>
              <a:ext uri="{FF2B5EF4-FFF2-40B4-BE49-F238E27FC236}">
                <a16:creationId xmlns:a16="http://schemas.microsoft.com/office/drawing/2014/main" id="{5CD3A9F4-4064-620A-599B-0F0FB8D74A08}"/>
              </a:ext>
            </a:extLst>
          </p:cNvPr>
          <p:cNvSpPr>
            <a:spLocks noGrp="1"/>
          </p:cNvSpPr>
          <p:nvPr>
            <p:ph type="title"/>
          </p:nvPr>
        </p:nvSpPr>
        <p:spPr/>
        <p:txBody>
          <a:bodyPr/>
          <a:lstStyle/>
          <a:p>
            <a:r>
              <a:rPr lang="en-US" dirty="0"/>
              <a:t>Further example: </a:t>
            </a:r>
            <a:endParaRPr lang="en-GB" dirty="0"/>
          </a:p>
        </p:txBody>
      </p:sp>
    </p:spTree>
    <p:extLst>
      <p:ext uri="{BB962C8B-B14F-4D97-AF65-F5344CB8AC3E}">
        <p14:creationId xmlns:p14="http://schemas.microsoft.com/office/powerpoint/2010/main" val="1445392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3780CE-2BE5-46F6-97B2-60DF30217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1" name="Freeform: Shape 10">
            <a:extLst>
              <a:ext uri="{FF2B5EF4-FFF2-40B4-BE49-F238E27FC236}">
                <a16:creationId xmlns:a16="http://schemas.microsoft.com/office/drawing/2014/main" id="{61A87A49-68E6-459E-A5A6-46229FF421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tx1"/>
          </a:solidFill>
          <a:ln>
            <a:noFill/>
          </a:ln>
        </p:spPr>
      </p:sp>
      <p:sp>
        <p:nvSpPr>
          <p:cNvPr id="13" name="Freeform 5">
            <a:extLst>
              <a:ext uri="{FF2B5EF4-FFF2-40B4-BE49-F238E27FC236}">
                <a16:creationId xmlns:a16="http://schemas.microsoft.com/office/drawing/2014/main" id="{F6ACD5FC-CAFE-48EB-B765-60EED2E0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pic>
        <p:nvPicPr>
          <p:cNvPr id="4" name="Picture 8">
            <a:extLst>
              <a:ext uri="{FF2B5EF4-FFF2-40B4-BE49-F238E27FC236}">
                <a16:creationId xmlns:a16="http://schemas.microsoft.com/office/drawing/2014/main" id="{B631BDAB-9639-189D-6F43-326EDE8A984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194607" y="2478260"/>
            <a:ext cx="6391533" cy="190148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9F33B405-D785-4738-B1C0-6A0AA5E982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7" name="Oval 16">
            <a:extLst>
              <a:ext uri="{FF2B5EF4-FFF2-40B4-BE49-F238E27FC236}">
                <a16:creationId xmlns:a16="http://schemas.microsoft.com/office/drawing/2014/main" id="{4233DC0E-DE6C-4FB6-A529-51B162641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a:extLst>
              <a:ext uri="{FF2B5EF4-FFF2-40B4-BE49-F238E27FC236}">
                <a16:creationId xmlns:a16="http://schemas.microsoft.com/office/drawing/2014/main" id="{3870477F-E451-4BC3-863F-0E2FC57288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4974D16B-4246-FEF5-BC37-7D49ACBBE83D}"/>
              </a:ext>
            </a:extLst>
          </p:cNvPr>
          <p:cNvSpPr>
            <a:spLocks noGrp="1"/>
          </p:cNvSpPr>
          <p:nvPr>
            <p:ph idx="1"/>
          </p:nvPr>
        </p:nvSpPr>
        <p:spPr>
          <a:xfrm>
            <a:off x="1121166" y="1565692"/>
            <a:ext cx="3133726" cy="3898900"/>
          </a:xfrm>
        </p:spPr>
        <p:txBody>
          <a:bodyPr>
            <a:normAutofit fontScale="92500" lnSpcReduction="10000"/>
          </a:bodyPr>
          <a:lstStyle/>
          <a:p>
            <a:r>
              <a:rPr lang="en-GB" sz="2000" b="0" i="0" dirty="0">
                <a:solidFill>
                  <a:srgbClr val="FFFFFF"/>
                </a:solidFill>
                <a:effectLst/>
              </a:rPr>
              <a:t>As of January 2021, there are currently 226 individuals in Wales waiting for organs. Only 173 people received an organ. In the UK 6338 people need a transplant, however, only 552 people received one last year. Sadly, many people died waiting for an organ this year.</a:t>
            </a:r>
            <a:endParaRPr lang="en-GB" sz="2000" dirty="0">
              <a:solidFill>
                <a:srgbClr val="FFFFFF"/>
              </a:solidFill>
            </a:endParaRPr>
          </a:p>
        </p:txBody>
      </p:sp>
      <p:sp>
        <p:nvSpPr>
          <p:cNvPr id="21" name="Freeform 5">
            <a:extLst>
              <a:ext uri="{FF2B5EF4-FFF2-40B4-BE49-F238E27FC236}">
                <a16:creationId xmlns:a16="http://schemas.microsoft.com/office/drawing/2014/main" id="{B4A81DE1-E2BC-4A31-99EE-71350421B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tx1">
              <a:alpha val="20000"/>
            </a:schemeClr>
          </a:solidFill>
          <a:ln>
            <a:noFill/>
          </a:ln>
        </p:spPr>
      </p:sp>
    </p:spTree>
    <p:extLst>
      <p:ext uri="{BB962C8B-B14F-4D97-AF65-F5344CB8AC3E}">
        <p14:creationId xmlns:p14="http://schemas.microsoft.com/office/powerpoint/2010/main" val="2818068744"/>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E747A-EBC1-1A54-3272-D267658387A0}"/>
              </a:ext>
            </a:extLst>
          </p:cNvPr>
          <p:cNvSpPr>
            <a:spLocks noGrp="1"/>
          </p:cNvSpPr>
          <p:nvPr>
            <p:ph type="title"/>
          </p:nvPr>
        </p:nvSpPr>
        <p:spPr/>
        <p:txBody>
          <a:bodyPr/>
          <a:lstStyle/>
          <a:p>
            <a:r>
              <a:rPr lang="en-US" dirty="0"/>
              <a:t>What does donation mean? (1)  </a:t>
            </a:r>
            <a:endParaRPr lang="en-GB" dirty="0"/>
          </a:p>
        </p:txBody>
      </p:sp>
      <p:sp>
        <p:nvSpPr>
          <p:cNvPr id="3" name="Content Placeholder 2">
            <a:extLst>
              <a:ext uri="{FF2B5EF4-FFF2-40B4-BE49-F238E27FC236}">
                <a16:creationId xmlns:a16="http://schemas.microsoft.com/office/drawing/2014/main" id="{4974D16B-4246-FEF5-BC37-7D49ACBBE83D}"/>
              </a:ext>
            </a:extLst>
          </p:cNvPr>
          <p:cNvSpPr>
            <a:spLocks noGrp="1"/>
          </p:cNvSpPr>
          <p:nvPr>
            <p:ph idx="1"/>
          </p:nvPr>
        </p:nvSpPr>
        <p:spPr>
          <a:xfrm>
            <a:off x="765242" y="2836964"/>
            <a:ext cx="10661515" cy="3416300"/>
          </a:xfrm>
        </p:spPr>
        <p:txBody>
          <a:bodyPr>
            <a:normAutofit fontScale="92500" lnSpcReduction="10000"/>
          </a:bodyPr>
          <a:lstStyle/>
          <a:p>
            <a:pPr algn="l" rtl="0" fontAlgn="base">
              <a:buFont typeface="Arial" panose="020B0604020202020204" pitchFamily="34" charset="0"/>
              <a:buChar char="•"/>
            </a:pPr>
            <a:r>
              <a:rPr lang="en-GB" sz="2000" b="0" i="0" dirty="0">
                <a:solidFill>
                  <a:schemeClr val="tx1"/>
                </a:solidFill>
                <a:effectLst/>
                <a:latin typeface="+mj-lt"/>
              </a:rPr>
              <a:t>An individual can choose to donate their organs when they are living (kidney’s, lungs, liver, bone marrow), or dead (heart, lungs).  </a:t>
            </a:r>
          </a:p>
          <a:p>
            <a:pPr algn="l" rtl="0" fontAlgn="base">
              <a:buFont typeface="Arial" panose="020B0604020202020204" pitchFamily="34" charset="0"/>
              <a:buChar char="•"/>
            </a:pPr>
            <a:r>
              <a:rPr lang="en-GB" sz="2000" b="0" i="0" dirty="0">
                <a:solidFill>
                  <a:schemeClr val="tx1"/>
                </a:solidFill>
                <a:effectLst/>
                <a:latin typeface="+mj-lt"/>
              </a:rPr>
              <a:t>To donate organs an individual has to consent (agree) to have their organs donated.  </a:t>
            </a:r>
          </a:p>
          <a:p>
            <a:pPr algn="l" rtl="0" fontAlgn="base">
              <a:buFont typeface="Arial" panose="020B0604020202020204" pitchFamily="34" charset="0"/>
              <a:buChar char="•"/>
            </a:pPr>
            <a:r>
              <a:rPr lang="en-GB" sz="2000" b="0" i="0" dirty="0">
                <a:solidFill>
                  <a:schemeClr val="tx1"/>
                </a:solidFill>
                <a:effectLst/>
                <a:latin typeface="+mj-lt"/>
              </a:rPr>
              <a:t>A consent requires the person to: (1) intend to make the donation, (2) have an understanding of the nature of what a person is agreeing to, (3) and make a free choice i.e. not be coerced or manipulated by family, friends or the doctor. </a:t>
            </a:r>
          </a:p>
          <a:p>
            <a:pPr algn="l" rtl="0" fontAlgn="base">
              <a:buFont typeface="Arial" panose="020B0604020202020204" pitchFamily="34" charset="0"/>
              <a:buChar char="•"/>
            </a:pPr>
            <a:r>
              <a:rPr lang="en-GB" sz="2000" b="0" i="0" dirty="0">
                <a:solidFill>
                  <a:schemeClr val="tx1"/>
                </a:solidFill>
                <a:effectLst/>
                <a:latin typeface="+mj-lt"/>
              </a:rPr>
              <a:t>A person can only consent if they have legal capacity. Legal capacity is presumed for those over 16. If a medical professional thinks that a person does not have legal capacity then they can make an application to the court and argue that that person cannot: (</a:t>
            </a:r>
            <a:r>
              <a:rPr lang="en-GB" sz="2000" b="0" i="0" dirty="0" err="1">
                <a:solidFill>
                  <a:schemeClr val="tx1"/>
                </a:solidFill>
                <a:effectLst/>
                <a:latin typeface="+mj-lt"/>
              </a:rPr>
              <a:t>i</a:t>
            </a:r>
            <a:r>
              <a:rPr lang="en-GB" sz="2000" b="0" i="0" dirty="0">
                <a:solidFill>
                  <a:schemeClr val="tx1"/>
                </a:solidFill>
                <a:effectLst/>
                <a:latin typeface="+mj-lt"/>
              </a:rPr>
              <a:t>) retain information, (ii) understanding information, (iii) weigh or balance information, or (iv) communicate a decision</a:t>
            </a:r>
          </a:p>
          <a:p>
            <a:endParaRPr lang="en-GB" dirty="0"/>
          </a:p>
        </p:txBody>
      </p:sp>
    </p:spTree>
    <p:extLst>
      <p:ext uri="{BB962C8B-B14F-4D97-AF65-F5344CB8AC3E}">
        <p14:creationId xmlns:p14="http://schemas.microsoft.com/office/powerpoint/2010/main" val="2719369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E747A-EBC1-1A54-3272-D267658387A0}"/>
              </a:ext>
            </a:extLst>
          </p:cNvPr>
          <p:cNvSpPr>
            <a:spLocks noGrp="1"/>
          </p:cNvSpPr>
          <p:nvPr>
            <p:ph type="title"/>
          </p:nvPr>
        </p:nvSpPr>
        <p:spPr/>
        <p:txBody>
          <a:bodyPr/>
          <a:lstStyle/>
          <a:p>
            <a:r>
              <a:rPr lang="en-US" dirty="0"/>
              <a:t>What does donation mean? (2) </a:t>
            </a:r>
            <a:endParaRPr lang="en-GB" dirty="0"/>
          </a:p>
        </p:txBody>
      </p:sp>
      <p:sp>
        <p:nvSpPr>
          <p:cNvPr id="3" name="Content Placeholder 2">
            <a:extLst>
              <a:ext uri="{FF2B5EF4-FFF2-40B4-BE49-F238E27FC236}">
                <a16:creationId xmlns:a16="http://schemas.microsoft.com/office/drawing/2014/main" id="{4974D16B-4246-FEF5-BC37-7D49ACBBE83D}"/>
              </a:ext>
            </a:extLst>
          </p:cNvPr>
          <p:cNvSpPr>
            <a:spLocks noGrp="1"/>
          </p:cNvSpPr>
          <p:nvPr>
            <p:ph idx="1"/>
          </p:nvPr>
        </p:nvSpPr>
        <p:spPr>
          <a:xfrm>
            <a:off x="875490" y="2577829"/>
            <a:ext cx="11147897" cy="4280171"/>
          </a:xfrm>
        </p:spPr>
        <p:txBody>
          <a:bodyPr>
            <a:normAutofit/>
          </a:bodyPr>
          <a:lstStyle/>
          <a:p>
            <a:pPr algn="l" rtl="0" fontAlgn="base">
              <a:buFont typeface="Arial" panose="020B0604020202020204" pitchFamily="34" charset="0"/>
              <a:buChar char="•"/>
            </a:pPr>
            <a:r>
              <a:rPr lang="en-GB" sz="1800" b="0" i="0" dirty="0">
                <a:solidFill>
                  <a:srgbClr val="000000"/>
                </a:solidFill>
                <a:effectLst/>
              </a:rPr>
              <a:t>If a person does not have capacity a decision has to be made in their best interests </a:t>
            </a:r>
          </a:p>
          <a:p>
            <a:pPr algn="l" rtl="0" fontAlgn="base">
              <a:buFont typeface="Arial" panose="020B0604020202020204" pitchFamily="34" charset="0"/>
              <a:buChar char="•"/>
            </a:pPr>
            <a:r>
              <a:rPr lang="en-GB" sz="1800" b="0" i="0" dirty="0">
                <a:solidFill>
                  <a:srgbClr val="000000"/>
                </a:solidFill>
                <a:effectLst/>
              </a:rPr>
              <a:t>Children may have capacity if they are </a:t>
            </a:r>
            <a:r>
              <a:rPr lang="en-GB" sz="1800" b="0" i="1" dirty="0">
                <a:solidFill>
                  <a:srgbClr val="000000"/>
                </a:solidFill>
                <a:effectLst/>
              </a:rPr>
              <a:t>Gillick</a:t>
            </a:r>
            <a:r>
              <a:rPr lang="en-GB" sz="1800" b="0" i="0" dirty="0">
                <a:solidFill>
                  <a:srgbClr val="000000"/>
                </a:solidFill>
                <a:effectLst/>
              </a:rPr>
              <a:t> competent. A competent child has a right in law to consent  (but not refuse) to donate their organs. A child will be competent if they meet the requirements of the Fraser Guidelines: </a:t>
            </a:r>
          </a:p>
          <a:p>
            <a:pPr lvl="1" fontAlgn="base">
              <a:buFont typeface="+mj-lt"/>
              <a:buAutoNum type="arabicPeriod"/>
            </a:pPr>
            <a:r>
              <a:rPr lang="en-GB" b="0" i="0" dirty="0">
                <a:solidFill>
                  <a:srgbClr val="000000"/>
                </a:solidFill>
                <a:effectLst/>
              </a:rPr>
              <a:t>Consideration of the child’s age, maturity and psychological capacity </a:t>
            </a:r>
          </a:p>
          <a:p>
            <a:pPr lvl="1" fontAlgn="base">
              <a:buFont typeface="+mj-lt"/>
              <a:buAutoNum type="arabicPeriod" startAt="2"/>
            </a:pPr>
            <a:r>
              <a:rPr lang="en-GB" b="0" i="0" dirty="0">
                <a:solidFill>
                  <a:srgbClr val="000000"/>
                </a:solidFill>
                <a:effectLst/>
              </a:rPr>
              <a:t>Their understanding of the issues and what it involves – including advantages, disadvantages and potential long-term impact </a:t>
            </a:r>
          </a:p>
          <a:p>
            <a:pPr lvl="1" fontAlgn="base">
              <a:buFont typeface="+mj-lt"/>
              <a:buAutoNum type="arabicPeriod" startAt="3"/>
            </a:pPr>
            <a:r>
              <a:rPr lang="en-GB" b="0" i="0" dirty="0">
                <a:solidFill>
                  <a:srgbClr val="000000"/>
                </a:solidFill>
                <a:effectLst/>
              </a:rPr>
              <a:t>Their understanding of the risks, implications and consequences that may arise from their decision </a:t>
            </a:r>
          </a:p>
          <a:p>
            <a:pPr lvl="1" fontAlgn="base">
              <a:buFont typeface="+mj-lt"/>
              <a:buAutoNum type="arabicPeriod" startAt="4"/>
            </a:pPr>
            <a:r>
              <a:rPr lang="en-GB" b="0" i="0" dirty="0">
                <a:solidFill>
                  <a:srgbClr val="000000"/>
                </a:solidFill>
                <a:effectLst/>
              </a:rPr>
              <a:t>How well they understand any advice or information they have been given  </a:t>
            </a:r>
          </a:p>
          <a:p>
            <a:pPr lvl="1" fontAlgn="base">
              <a:buFont typeface="+mj-lt"/>
              <a:buAutoNum type="arabicPeriod" startAt="5"/>
            </a:pPr>
            <a:r>
              <a:rPr lang="en-GB" b="0" i="0" dirty="0">
                <a:solidFill>
                  <a:srgbClr val="000000"/>
                </a:solidFill>
                <a:effectLst/>
              </a:rPr>
              <a:t>Their understanding of any alternatives and options, if available </a:t>
            </a:r>
          </a:p>
          <a:p>
            <a:pPr lvl="1" fontAlgn="base">
              <a:buFont typeface="+mj-lt"/>
              <a:buAutoNum type="arabicPeriod" startAt="6"/>
            </a:pPr>
            <a:r>
              <a:rPr lang="en-GB" b="0" i="0" dirty="0">
                <a:solidFill>
                  <a:srgbClr val="000000"/>
                </a:solidFill>
                <a:effectLst/>
              </a:rPr>
              <a:t>Their ability to explain a rationale around their reasoning and decision making</a:t>
            </a:r>
          </a:p>
          <a:p>
            <a:endParaRPr lang="en-GB" dirty="0"/>
          </a:p>
        </p:txBody>
      </p:sp>
    </p:spTree>
    <p:extLst>
      <p:ext uri="{BB962C8B-B14F-4D97-AF65-F5344CB8AC3E}">
        <p14:creationId xmlns:p14="http://schemas.microsoft.com/office/powerpoint/2010/main" val="28714001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25BD479971DA46B05935AD375C82D0" ma:contentTypeVersion="2" ma:contentTypeDescription="Create a new document." ma:contentTypeScope="" ma:versionID="c4626236a54fb845cbc6e857e87681b9">
  <xsd:schema xmlns:xsd="http://www.w3.org/2001/XMLSchema" xmlns:xs="http://www.w3.org/2001/XMLSchema" xmlns:p="http://schemas.microsoft.com/office/2006/metadata/properties" xmlns:ns2="fce7a9e1-74ee-42b1-99cf-03ada715589e" targetNamespace="http://schemas.microsoft.com/office/2006/metadata/properties" ma:root="true" ma:fieldsID="6d083accbaa5e9eab78f982fef00256c" ns2:_="">
    <xsd:import namespace="fce7a9e1-74ee-42b1-99cf-03ada715589e"/>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e7a9e1-74ee-42b1-99cf-03ada71558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5F1139-4C9E-4A40-A1E9-8B8EF900CC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e7a9e1-74ee-42b1-99cf-03ada71558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4C1946A-CC9D-4ECB-9C4D-A2CFE74ACC2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C67CA26-8B5D-4293-A31E-5C6C8AA232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0</TotalTime>
  <Words>2677</Words>
  <Application>Microsoft Office PowerPoint</Application>
  <PresentationFormat>Widescreen</PresentationFormat>
  <Paragraphs>116</Paragraphs>
  <Slides>22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Century Gothic</vt:lpstr>
      <vt:lpstr>Times New Roman</vt:lpstr>
      <vt:lpstr>Wingdings 3</vt:lpstr>
      <vt:lpstr>Ion Boardroom</vt:lpstr>
      <vt:lpstr>Unit 1: Legislating for Organ Donation in Wales</vt:lpstr>
      <vt:lpstr>Lesson aim:</vt:lpstr>
      <vt:lpstr>What is organ donation?</vt:lpstr>
      <vt:lpstr>Consider the following scenario:</vt:lpstr>
      <vt:lpstr>PowerPoint Presentation</vt:lpstr>
      <vt:lpstr>Further example: </vt:lpstr>
      <vt:lpstr>PowerPoint Presentation</vt:lpstr>
      <vt:lpstr>What does donation mean? (1)  </vt:lpstr>
      <vt:lpstr>What does donation mean? (2) </vt:lpstr>
      <vt:lpstr>Models of consent to organ donation (1)</vt:lpstr>
      <vt:lpstr>Models of consent to organ donation (2)</vt:lpstr>
      <vt:lpstr>Models of consent to organ donation (3)</vt:lpstr>
      <vt:lpstr>Organ donation in Wales</vt:lpstr>
      <vt:lpstr>How does the law relate to children?</vt:lpstr>
      <vt:lpstr>Task 1: How to donate in Wales? </vt:lpstr>
      <vt:lpstr>What tissues can be donated in Wales? </vt:lpstr>
      <vt:lpstr>PowerPoint Presentation</vt:lpstr>
      <vt:lpstr>Task 2: The Organ Donation Conversation</vt:lpstr>
      <vt:lpstr>How are organs preserved and retrieved (1)</vt:lpstr>
      <vt:lpstr>How are organs preserved and retrieved (2)</vt:lpstr>
      <vt:lpstr>Task 3: What tissues can be donated?</vt:lpstr>
      <vt:lpstr>Extension: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Legislating for Organ Donation in Wales</dc:title>
  <dc:creator>Erin Thomas</dc:creator>
  <cp:lastModifiedBy>Matthew Watkins</cp:lastModifiedBy>
  <cp:revision>1</cp:revision>
  <dcterms:created xsi:type="dcterms:W3CDTF">2023-07-12T14:40:59Z</dcterms:created>
  <dcterms:modified xsi:type="dcterms:W3CDTF">2023-07-13T11:52:54Z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0x0101003325BD479971DA46B05935AD375C82D0</vt:lpwstr>
  </property>
</Properties>
</file>