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4"/>
  </p:notesMasterIdLst>
  <p:sldIdLst>
    <p:sldId id="256" r:id="rId2"/>
    <p:sldId id="257" r:id="rId3"/>
    <p:sldId id="258" r:id="rId4"/>
    <p:sldId id="259" r:id="rId5"/>
    <p:sldId id="260" r:id="rId6"/>
    <p:sldId id="267" r:id="rId7"/>
    <p:sldId id="261" r:id="rId8"/>
    <p:sldId id="262" r:id="rId9"/>
    <p:sldId id="263" r:id="rId10"/>
    <p:sldId id="264" r:id="rId11"/>
    <p:sldId id="265"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A7081C-C235-41F8-88F9-2056EBA75AA7}" v="2" dt="2023-07-13T12:44:13.61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5" d="100"/>
          <a:sy n="105" d="100"/>
        </p:scale>
        <p:origin x="83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thew Watkins" userId="c6e5c2499e3619d7" providerId="LiveId" clId="{92A7081C-C235-41F8-88F9-2056EBA75AA7}"/>
    <pc:docChg chg="undo custSel addSld modSld">
      <pc:chgData name="Matthew Watkins" userId="c6e5c2499e3619d7" providerId="LiveId" clId="{92A7081C-C235-41F8-88F9-2056EBA75AA7}" dt="2023-07-13T12:47:27.732" v="209" actId="20577"/>
      <pc:docMkLst>
        <pc:docMk/>
      </pc:docMkLst>
      <pc:sldChg chg="addSp delSp modSp mod">
        <pc:chgData name="Matthew Watkins" userId="c6e5c2499e3619d7" providerId="LiveId" clId="{92A7081C-C235-41F8-88F9-2056EBA75AA7}" dt="2023-07-13T12:44:13.610" v="9"/>
        <pc:sldMkLst>
          <pc:docMk/>
          <pc:sldMk cId="1325474482" sldId="256"/>
        </pc:sldMkLst>
        <pc:spChg chg="add del">
          <ac:chgData name="Matthew Watkins" userId="c6e5c2499e3619d7" providerId="LiveId" clId="{92A7081C-C235-41F8-88F9-2056EBA75AA7}" dt="2023-07-13T12:44:09.331" v="7" actId="21"/>
          <ac:spMkLst>
            <pc:docMk/>
            <pc:sldMk cId="1325474482" sldId="256"/>
            <ac:spMk id="2" creationId="{AA8E0E84-0BE5-793B-F7C3-FF00EEAE4995}"/>
          </ac:spMkLst>
        </pc:spChg>
        <pc:spChg chg="del">
          <ac:chgData name="Matthew Watkins" userId="c6e5c2499e3619d7" providerId="LiveId" clId="{92A7081C-C235-41F8-88F9-2056EBA75AA7}" dt="2023-07-13T12:44:00.307" v="4" actId="478"/>
          <ac:spMkLst>
            <pc:docMk/>
            <pc:sldMk cId="1325474482" sldId="256"/>
            <ac:spMk id="3" creationId="{E2B00BFC-BF46-8F81-D8BB-A4C88E28A334}"/>
          </ac:spMkLst>
        </pc:spChg>
        <pc:spChg chg="add del mod">
          <ac:chgData name="Matthew Watkins" userId="c6e5c2499e3619d7" providerId="LiveId" clId="{92A7081C-C235-41F8-88F9-2056EBA75AA7}" dt="2023-07-13T12:43:58.834" v="3" actId="478"/>
          <ac:spMkLst>
            <pc:docMk/>
            <pc:sldMk cId="1325474482" sldId="256"/>
            <ac:spMk id="7" creationId="{C0E78B52-1D50-6965-799F-CFE05184E2AC}"/>
          </ac:spMkLst>
        </pc:spChg>
        <pc:spChg chg="add del mod">
          <ac:chgData name="Matthew Watkins" userId="c6e5c2499e3619d7" providerId="LiveId" clId="{92A7081C-C235-41F8-88F9-2056EBA75AA7}" dt="2023-07-13T12:44:07.063" v="6" actId="21"/>
          <ac:spMkLst>
            <pc:docMk/>
            <pc:sldMk cId="1325474482" sldId="256"/>
            <ac:spMk id="9" creationId="{53CAA2E7-8821-DE86-9FFE-F9FB16AF18D5}"/>
          </ac:spMkLst>
        </pc:spChg>
        <pc:spChg chg="add del mod">
          <ac:chgData name="Matthew Watkins" userId="c6e5c2499e3619d7" providerId="LiveId" clId="{92A7081C-C235-41F8-88F9-2056EBA75AA7}" dt="2023-07-13T12:44:13.610" v="9"/>
          <ac:spMkLst>
            <pc:docMk/>
            <pc:sldMk cId="1325474482" sldId="256"/>
            <ac:spMk id="11" creationId="{9AA2A9D2-E701-FF32-88E9-13AB05EA566F}"/>
          </ac:spMkLst>
        </pc:spChg>
        <pc:spChg chg="add mod">
          <ac:chgData name="Matthew Watkins" userId="c6e5c2499e3619d7" providerId="LiveId" clId="{92A7081C-C235-41F8-88F9-2056EBA75AA7}" dt="2023-07-13T12:44:13.610" v="9"/>
          <ac:spMkLst>
            <pc:docMk/>
            <pc:sldMk cId="1325474482" sldId="256"/>
            <ac:spMk id="12" creationId="{4DAF6862-F433-C1D3-55EF-C1F2162E6B06}"/>
          </ac:spMkLst>
        </pc:spChg>
        <pc:picChg chg="add mod">
          <ac:chgData name="Matthew Watkins" userId="c6e5c2499e3619d7" providerId="LiveId" clId="{92A7081C-C235-41F8-88F9-2056EBA75AA7}" dt="2023-07-13T12:44:11.398" v="8" actId="1076"/>
          <ac:picMkLst>
            <pc:docMk/>
            <pc:sldMk cId="1325474482" sldId="256"/>
            <ac:picMk id="5" creationId="{C41854A6-5EF1-3452-CB3E-2BC63C9B7417}"/>
          </ac:picMkLst>
        </pc:picChg>
      </pc:sldChg>
      <pc:sldChg chg="modSp new mod">
        <pc:chgData name="Matthew Watkins" userId="c6e5c2499e3619d7" providerId="LiveId" clId="{92A7081C-C235-41F8-88F9-2056EBA75AA7}" dt="2023-07-13T12:47:27.732" v="209" actId="20577"/>
        <pc:sldMkLst>
          <pc:docMk/>
          <pc:sldMk cId="435291856" sldId="267"/>
        </pc:sldMkLst>
        <pc:spChg chg="mod">
          <ac:chgData name="Matthew Watkins" userId="c6e5c2499e3619d7" providerId="LiveId" clId="{92A7081C-C235-41F8-88F9-2056EBA75AA7}" dt="2023-07-13T12:46:15.713" v="38" actId="20577"/>
          <ac:spMkLst>
            <pc:docMk/>
            <pc:sldMk cId="435291856" sldId="267"/>
            <ac:spMk id="2" creationId="{67F1A082-1AEF-A72F-488B-83DB26126FF8}"/>
          </ac:spMkLst>
        </pc:spChg>
        <pc:spChg chg="mod">
          <ac:chgData name="Matthew Watkins" userId="c6e5c2499e3619d7" providerId="LiveId" clId="{92A7081C-C235-41F8-88F9-2056EBA75AA7}" dt="2023-07-13T12:47:27.732" v="209" actId="20577"/>
          <ac:spMkLst>
            <pc:docMk/>
            <pc:sldMk cId="435291856" sldId="267"/>
            <ac:spMk id="3" creationId="{E2DF6152-AE49-3A45-E827-551E733CB2C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8FDE5A-518E-451D-A495-E3F3CA07FC72}" type="datetimeFigureOut">
              <a:rPr lang="en-GB" smtClean="0"/>
              <a:t>13/07/2023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44C49E-9DA9-4A85-BE48-97C00F1D5652}" type="slidenum">
              <a:rPr lang="en-GB" smtClean="0"/>
              <a:t>‹#›</a:t>
            </a:fld>
            <a:endParaRPr lang="en-GB"/>
          </a:p>
        </p:txBody>
      </p:sp>
    </p:spTree>
    <p:extLst>
      <p:ext uri="{BB962C8B-B14F-4D97-AF65-F5344CB8AC3E}">
        <p14:creationId xmlns:p14="http://schemas.microsoft.com/office/powerpoint/2010/main" val="3259405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open.edu/openlearn/society-politics-law/the-law-making-process-england-and-wales/content-section-1"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https://www.open.edu/openlearn/society-politics-law/the-law-making-process-england-and-wales/content-section-1</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endParaRPr lang="en-GB" dirty="0"/>
          </a:p>
        </p:txBody>
      </p:sp>
      <p:sp>
        <p:nvSpPr>
          <p:cNvPr id="4" name="Slide Number Placeholder 3"/>
          <p:cNvSpPr>
            <a:spLocks noGrp="1"/>
          </p:cNvSpPr>
          <p:nvPr>
            <p:ph type="sldNum" sz="quarter" idx="5"/>
          </p:nvPr>
        </p:nvSpPr>
        <p:spPr/>
        <p:txBody>
          <a:bodyPr/>
          <a:lstStyle/>
          <a:p>
            <a:fld id="{F844C49E-9DA9-4A85-BE48-97C00F1D5652}" type="slidenum">
              <a:rPr lang="en-GB" smtClean="0"/>
              <a:t>5</a:t>
            </a:fld>
            <a:endParaRPr lang="en-GB"/>
          </a:p>
        </p:txBody>
      </p:sp>
    </p:spTree>
    <p:extLst>
      <p:ext uri="{BB962C8B-B14F-4D97-AF65-F5344CB8AC3E}">
        <p14:creationId xmlns:p14="http://schemas.microsoft.com/office/powerpoint/2010/main" val="4246284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 Department of Health, Human Bodies, Human Choices. (Department of Health, 2005)</a:t>
            </a:r>
          </a:p>
          <a:p>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  Human Tissue Act 2004: (https://www.legislation.gov.uk/ukpga/2004/30/contents)</a:t>
            </a:r>
            <a:endParaRPr lang="en-GB" dirty="0"/>
          </a:p>
        </p:txBody>
      </p:sp>
      <p:sp>
        <p:nvSpPr>
          <p:cNvPr id="4" name="Slide Number Placeholder 3"/>
          <p:cNvSpPr>
            <a:spLocks noGrp="1"/>
          </p:cNvSpPr>
          <p:nvPr>
            <p:ph type="sldNum" sz="quarter" idx="5"/>
          </p:nvPr>
        </p:nvSpPr>
        <p:spPr/>
        <p:txBody>
          <a:bodyPr/>
          <a:lstStyle/>
          <a:p>
            <a:fld id="{F844C49E-9DA9-4A85-BE48-97C00F1D5652}" type="slidenum">
              <a:rPr lang="en-GB" smtClean="0"/>
              <a:t>9</a:t>
            </a:fld>
            <a:endParaRPr lang="en-GB"/>
          </a:p>
        </p:txBody>
      </p:sp>
    </p:spTree>
    <p:extLst>
      <p:ext uri="{BB962C8B-B14F-4D97-AF65-F5344CB8AC3E}">
        <p14:creationId xmlns:p14="http://schemas.microsoft.com/office/powerpoint/2010/main" val="2120021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12192000" cy="6858000"/>
            <a:chOff x="0" y="0"/>
            <a:chExt cx="12192000" cy="6858000"/>
          </a:xfrm>
        </p:grpSpPr>
        <p:sp>
          <p:nvSpPr>
            <p:cNvPr id="8" name="Rectangle 7"/>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10"/>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76279" y="1792223"/>
            <a:ext cx="990599" cy="304799"/>
          </a:xfrm>
        </p:spPr>
        <p:txBody>
          <a:bodyPr anchor="t"/>
          <a:lstStyle>
            <a:lvl1pPr algn="l">
              <a:defRPr b="0" i="0">
                <a:solidFill>
                  <a:schemeClr val="bg1"/>
                </a:solidFill>
              </a:defRPr>
            </a:lvl1pPr>
          </a:lstStyle>
          <a:p>
            <a:fld id="{429A2810-955B-43D3-92C7-CDE674319726}" type="datetimeFigureOut">
              <a:rPr lang="en-GB" smtClean="0"/>
              <a:t>13/07/2023</a:t>
            </a:fld>
            <a:endParaRPr lang="en-GB"/>
          </a:p>
        </p:txBody>
      </p:sp>
      <p:sp>
        <p:nvSpPr>
          <p:cNvPr id="5" name="Footer Placeholder 4"/>
          <p:cNvSpPr>
            <a:spLocks noGrp="1"/>
          </p:cNvSpPr>
          <p:nvPr>
            <p:ph type="ftr" sz="quarter" idx="11"/>
          </p:nvPr>
        </p:nvSpPr>
        <p:spPr bwMode="gray">
          <a:xfrm rot="5400000">
            <a:off x="8963575" y="3226820"/>
            <a:ext cx="3859795" cy="304801"/>
          </a:xfrm>
        </p:spPr>
        <p:txBody>
          <a:bodyPr anchor="b"/>
          <a:lstStyle>
            <a:lvl1pPr>
              <a:defRPr b="0" i="0">
                <a:solidFill>
                  <a:schemeClr val="bg1"/>
                </a:solidFill>
              </a:defRPr>
            </a:lvl1pPr>
          </a:lstStyle>
          <a:p>
            <a:endParaRPr lang="en-GB"/>
          </a:p>
        </p:txBody>
      </p:sp>
      <p:sp>
        <p:nvSpPr>
          <p:cNvPr id="17" name="Rectangle 16"/>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vl1pPr>
          </a:lstStyle>
          <a:p>
            <a:fld id="{B68115F1-A84F-4566-94CD-507146D5B74B}" type="slidenum">
              <a:rPr lang="en-GB" smtClean="0"/>
              <a:t>‹#›</a:t>
            </a:fld>
            <a:endParaRPr lang="en-GB"/>
          </a:p>
        </p:txBody>
      </p:sp>
    </p:spTree>
    <p:extLst>
      <p:ext uri="{BB962C8B-B14F-4D97-AF65-F5344CB8AC3E}">
        <p14:creationId xmlns:p14="http://schemas.microsoft.com/office/powerpoint/2010/main" val="34662175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0" name="Group 9"/>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5945"/>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6" y="5532683"/>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9A2810-955B-43D3-92C7-CDE674319726}" type="datetimeFigureOut">
              <a:rPr lang="en-GB" smtClean="0"/>
              <a:t>13/07/2023</a:t>
            </a:fld>
            <a:endParaRPr lang="en-GB"/>
          </a:p>
        </p:txBody>
      </p:sp>
      <p:sp>
        <p:nvSpPr>
          <p:cNvPr id="6" name="Footer Placeholder 5"/>
          <p:cNvSpPr>
            <a:spLocks noGrp="1"/>
          </p:cNvSpPr>
          <p:nvPr>
            <p:ph type="ftr" sz="quarter" idx="11"/>
          </p:nvPr>
        </p:nvSpPr>
        <p:spPr/>
        <p:txBody>
          <a:bodyPr/>
          <a:lstStyle/>
          <a:p>
            <a:endParaRPr lang="en-GB"/>
          </a:p>
        </p:txBody>
      </p:sp>
      <p:sp>
        <p:nvSpPr>
          <p:cNvPr id="13" name="Rectangle 12"/>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68115F1-A84F-4566-94CD-507146D5B74B}" type="slidenum">
              <a:rPr lang="en-GB" smtClean="0"/>
              <a:t>‹#›</a:t>
            </a:fld>
            <a:endParaRPr lang="en-GB"/>
          </a:p>
        </p:txBody>
      </p:sp>
    </p:spTree>
    <p:extLst>
      <p:ext uri="{BB962C8B-B14F-4D97-AF65-F5344CB8AC3E}">
        <p14:creationId xmlns:p14="http://schemas.microsoft.com/office/powerpoint/2010/main" val="2676401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0" name="Rectangle 9"/>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nchor="ct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29A2810-955B-43D3-92C7-CDE674319726}" type="datetimeFigureOut">
              <a:rPr lang="en-GB" smtClean="0"/>
              <a:t>13/07/2023</a:t>
            </a:fld>
            <a:endParaRPr lang="en-GB"/>
          </a:p>
        </p:txBody>
      </p:sp>
      <p:sp>
        <p:nvSpPr>
          <p:cNvPr id="5" name="Footer Placeholder 4"/>
          <p:cNvSpPr>
            <a:spLocks noGrp="1"/>
          </p:cNvSpPr>
          <p:nvPr>
            <p:ph type="ftr" sz="quarter" idx="11"/>
          </p:nvPr>
        </p:nvSpPr>
        <p:spPr/>
        <p:txBody>
          <a:bodyPr/>
          <a:lstStyle/>
          <a:p>
            <a:endParaRPr lang="en-GB"/>
          </a:p>
        </p:txBody>
      </p:sp>
      <p:sp>
        <p:nvSpPr>
          <p:cNvPr id="13" name="Rectangle 12"/>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68115F1-A84F-4566-94CD-507146D5B74B}" type="slidenum">
              <a:rPr lang="en-GB" smtClean="0"/>
              <a:t>‹#›</a:t>
            </a:fld>
            <a:endParaRPr lang="en-GB"/>
          </a:p>
        </p:txBody>
      </p:sp>
    </p:spTree>
    <p:extLst>
      <p:ext uri="{BB962C8B-B14F-4D97-AF65-F5344CB8AC3E}">
        <p14:creationId xmlns:p14="http://schemas.microsoft.com/office/powerpoint/2010/main" val="16376558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6" name="Rectangle 15"/>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1" name="TextBox 10"/>
          <p:cNvSpPr txBox="1"/>
          <p:nvPr/>
        </p:nvSpPr>
        <p:spPr bwMode="gray">
          <a:xfrm>
            <a:off x="898295" y="603589"/>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13" name="TextBox 12"/>
          <p:cNvSpPr txBox="1"/>
          <p:nvPr/>
        </p:nvSpPr>
        <p:spPr bwMode="gray">
          <a:xfrm>
            <a:off x="9705137" y="2613787"/>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74801" y="980517"/>
            <a:ext cx="8460983" cy="2705034"/>
          </a:xfrm>
        </p:spPr>
        <p:txBody>
          <a:bodyPr anchor="ct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86515"/>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14393"/>
            <a:ext cx="8825659" cy="1012664"/>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29A2810-955B-43D3-92C7-CDE674319726}" type="datetimeFigureOut">
              <a:rPr lang="en-GB" smtClean="0"/>
              <a:t>13/07/2023</a:t>
            </a:fld>
            <a:endParaRPr lang="en-GB"/>
          </a:p>
        </p:txBody>
      </p:sp>
      <p:sp>
        <p:nvSpPr>
          <p:cNvPr id="5" name="Footer Placeholder 4"/>
          <p:cNvSpPr>
            <a:spLocks noGrp="1"/>
          </p:cNvSpPr>
          <p:nvPr>
            <p:ph type="ftr" sz="quarter" idx="11"/>
          </p:nvPr>
        </p:nvSpPr>
        <p:spPr/>
        <p:txBody>
          <a:bodyPr/>
          <a:lstStyle/>
          <a:p>
            <a:endParaRPr lang="en-GB"/>
          </a:p>
        </p:txBody>
      </p:sp>
      <p:sp>
        <p:nvSpPr>
          <p:cNvPr id="24" name="Rectangle 23"/>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68115F1-A84F-4566-94CD-507146D5B74B}" type="slidenum">
              <a:rPr lang="en-GB" smtClean="0"/>
              <a:t>‹#›</a:t>
            </a:fld>
            <a:endParaRPr lang="en-GB"/>
          </a:p>
        </p:txBody>
      </p:sp>
    </p:spTree>
    <p:extLst>
      <p:ext uri="{BB962C8B-B14F-4D97-AF65-F5344CB8AC3E}">
        <p14:creationId xmlns:p14="http://schemas.microsoft.com/office/powerpoint/2010/main" val="2150252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0" name="Rectangle 9"/>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2404477"/>
            <a:ext cx="8825659" cy="178870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38587" y="5024967"/>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9A2810-955B-43D3-92C7-CDE674319726}" type="datetimeFigureOut">
              <a:rPr lang="en-GB" smtClean="0"/>
              <a:t>13/07/2023</a:t>
            </a:fld>
            <a:endParaRPr lang="en-GB"/>
          </a:p>
        </p:txBody>
      </p:sp>
      <p:sp>
        <p:nvSpPr>
          <p:cNvPr id="5" name="Footer Placeholder 4"/>
          <p:cNvSpPr>
            <a:spLocks noGrp="1"/>
          </p:cNvSpPr>
          <p:nvPr>
            <p:ph type="ftr" sz="quarter" idx="11"/>
          </p:nvPr>
        </p:nvSpPr>
        <p:spPr/>
        <p:txBody>
          <a:bodyPr/>
          <a:lstStyle/>
          <a:p>
            <a:endParaRPr lang="en-GB"/>
          </a:p>
        </p:txBody>
      </p:sp>
      <p:sp>
        <p:nvSpPr>
          <p:cNvPr id="12" name="Rectangle 11"/>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68115F1-A84F-4566-94CD-507146D5B74B}" type="slidenum">
              <a:rPr lang="en-GB" smtClean="0"/>
              <a:t>‹#›</a:t>
            </a:fld>
            <a:endParaRPr lang="en-GB"/>
          </a:p>
        </p:txBody>
      </p:sp>
    </p:spTree>
    <p:extLst>
      <p:ext uri="{BB962C8B-B14F-4D97-AF65-F5344CB8AC3E}">
        <p14:creationId xmlns:p14="http://schemas.microsoft.com/office/powerpoint/2010/main" val="2146700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7" name="Title Placeholder 1"/>
          <p:cNvSpPr>
            <a:spLocks noGrp="1"/>
          </p:cNvSpPr>
          <p:nvPr>
            <p:ph type="title"/>
          </p:nvPr>
        </p:nvSpPr>
        <p:spPr>
          <a:xfrm>
            <a:off x="1154954" y="947920"/>
            <a:ext cx="8761413" cy="72848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109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87261"/>
            <a:ext cx="3129168" cy="28397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10999"/>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87261"/>
            <a:ext cx="3145380" cy="28397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6701" y="2603500"/>
            <a:ext cx="315744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6700" y="3187261"/>
            <a:ext cx="3161029" cy="283979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29A2810-955B-43D3-92C7-CDE674319726}" type="datetimeFigureOut">
              <a:rPr lang="en-GB" smtClean="0"/>
              <a:t>13/07/2023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68115F1-A84F-4566-94CD-507146D5B74B}" type="slidenum">
              <a:rPr lang="en-GB" smtClean="0"/>
              <a:t>‹#›</a:t>
            </a:fld>
            <a:endParaRPr lang="en-GB"/>
          </a:p>
        </p:txBody>
      </p:sp>
    </p:spTree>
    <p:extLst>
      <p:ext uri="{BB962C8B-B14F-4D97-AF65-F5344CB8AC3E}">
        <p14:creationId xmlns:p14="http://schemas.microsoft.com/office/powerpoint/2010/main" val="1207360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20744" cy="576263"/>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334552" y="2611246"/>
            <a:ext cx="2691242" cy="158376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3" y="5109107"/>
            <a:ext cx="3020745"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5"/>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4748463" y="2642840"/>
            <a:ext cx="2691242" cy="155217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68865" y="5109107"/>
            <a:ext cx="3050438" cy="92140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3434" y="4532845"/>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8163031" y="2618992"/>
            <a:ext cx="2691242" cy="1576018"/>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3434" y="5109107"/>
            <a:ext cx="3054127" cy="89634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21" name="Straight Connector 20"/>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29A2810-955B-43D3-92C7-CDE674319726}" type="datetimeFigureOut">
              <a:rPr lang="en-GB" smtClean="0"/>
              <a:t>13/07/2023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68115F1-A84F-4566-94CD-507146D5B74B}" type="slidenum">
              <a:rPr lang="en-GB" smtClean="0"/>
              <a:t>‹#›</a:t>
            </a:fld>
            <a:endParaRPr lang="en-GB"/>
          </a:p>
        </p:txBody>
      </p:sp>
    </p:spTree>
    <p:extLst>
      <p:ext uri="{BB962C8B-B14F-4D97-AF65-F5344CB8AC3E}">
        <p14:creationId xmlns:p14="http://schemas.microsoft.com/office/powerpoint/2010/main" val="37579587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1154954" y="947920"/>
            <a:ext cx="8761413" cy="72848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9A2810-955B-43D3-92C7-CDE674319726}" type="datetimeFigureOut">
              <a:rPr lang="en-GB" smtClean="0"/>
              <a:t>13/07/2023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8115F1-A84F-4566-94CD-507146D5B74B}" type="slidenum">
              <a:rPr lang="en-GB" smtClean="0"/>
              <a:t>‹#›</a:t>
            </a:fld>
            <a:endParaRPr lang="en-GB"/>
          </a:p>
        </p:txBody>
      </p:sp>
    </p:spTree>
    <p:extLst>
      <p:ext uri="{BB962C8B-B14F-4D97-AF65-F5344CB8AC3E}">
        <p14:creationId xmlns:p14="http://schemas.microsoft.com/office/powerpoint/2010/main" val="39577357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97430"/>
            <a:ext cx="1409965" cy="4729626"/>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97429"/>
            <a:ext cx="6247546" cy="472962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9A2810-955B-43D3-92C7-CDE674319726}" type="datetimeFigureOut">
              <a:rPr lang="en-GB" smtClean="0"/>
              <a:t>13/07/2023</a:t>
            </a:fld>
            <a:endParaRPr lang="en-GB"/>
          </a:p>
        </p:txBody>
      </p:sp>
      <p:sp>
        <p:nvSpPr>
          <p:cNvPr id="5" name="Footer Placeholder 4"/>
          <p:cNvSpPr>
            <a:spLocks noGrp="1"/>
          </p:cNvSpPr>
          <p:nvPr>
            <p:ph type="ftr" sz="quarter" idx="11"/>
          </p:nvPr>
        </p:nvSpPr>
        <p:spPr/>
        <p:txBody>
          <a:bodyPr/>
          <a:lstStyle/>
          <a:p>
            <a:endParaRPr lang="en-GB"/>
          </a:p>
        </p:txBody>
      </p:sp>
      <p:sp>
        <p:nvSpPr>
          <p:cNvPr id="18" name="Rectangle 17"/>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68115F1-A84F-4566-94CD-507146D5B74B}" type="slidenum">
              <a:rPr lang="en-GB" smtClean="0"/>
              <a:t>‹#›</a:t>
            </a:fld>
            <a:endParaRPr lang="en-GB"/>
          </a:p>
        </p:txBody>
      </p:sp>
    </p:spTree>
    <p:extLst>
      <p:ext uri="{BB962C8B-B14F-4D97-AF65-F5344CB8AC3E}">
        <p14:creationId xmlns:p14="http://schemas.microsoft.com/office/powerpoint/2010/main" val="467176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1154954" y="947920"/>
            <a:ext cx="8761413" cy="72848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29A2810-955B-43D3-92C7-CDE674319726}" type="datetimeFigureOut">
              <a:rPr lang="en-GB" smtClean="0"/>
              <a:t>13/07/2023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8115F1-A84F-4566-94CD-507146D5B74B}" type="slidenum">
              <a:rPr lang="en-GB" smtClean="0"/>
              <a:t>‹#›</a:t>
            </a:fld>
            <a:endParaRPr lang="en-GB"/>
          </a:p>
        </p:txBody>
      </p:sp>
    </p:spTree>
    <p:extLst>
      <p:ext uri="{BB962C8B-B14F-4D97-AF65-F5344CB8AC3E}">
        <p14:creationId xmlns:p14="http://schemas.microsoft.com/office/powerpoint/2010/main" val="254943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0" name="Group 9"/>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4"/>
            <a:ext cx="4351023" cy="2283823"/>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29A2810-955B-43D3-92C7-CDE674319726}" type="datetimeFigureOut">
              <a:rPr lang="en-GB" smtClean="0"/>
              <a:t>13/07/2023</a:t>
            </a:fld>
            <a:endParaRPr lang="en-GB"/>
          </a:p>
        </p:txBody>
      </p:sp>
      <p:sp>
        <p:nvSpPr>
          <p:cNvPr id="5" name="Footer Placeholder 4"/>
          <p:cNvSpPr>
            <a:spLocks noGrp="1"/>
          </p:cNvSpPr>
          <p:nvPr>
            <p:ph type="ftr" sz="quarter" idx="11"/>
          </p:nvPr>
        </p:nvSpPr>
        <p:spPr/>
        <p:txBody>
          <a:bodyPr/>
          <a:lstStyle/>
          <a:p>
            <a:endParaRPr lang="en-GB"/>
          </a:p>
        </p:txBody>
      </p:sp>
      <p:sp>
        <p:nvSpPr>
          <p:cNvPr id="15" name="Rectangle 14"/>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68115F1-A84F-4566-94CD-507146D5B74B}" type="slidenum">
              <a:rPr lang="en-GB" smtClean="0"/>
              <a:t>‹#›</a:t>
            </a:fld>
            <a:endParaRPr lang="en-GB"/>
          </a:p>
        </p:txBody>
      </p:sp>
    </p:spTree>
    <p:extLst>
      <p:ext uri="{BB962C8B-B14F-4D97-AF65-F5344CB8AC3E}">
        <p14:creationId xmlns:p14="http://schemas.microsoft.com/office/powerpoint/2010/main" val="166616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1368" y="2603500"/>
            <a:ext cx="4828744"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1" y="2603500"/>
            <a:ext cx="4825159" cy="3377705"/>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29A2810-955B-43D3-92C7-CDE674319726}" type="datetimeFigureOut">
              <a:rPr lang="en-GB" smtClean="0"/>
              <a:t>13/07/2023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68115F1-A84F-4566-94CD-507146D5B74B}" type="slidenum">
              <a:rPr lang="en-GB" smtClean="0"/>
              <a:t>‹#›</a:t>
            </a:fld>
            <a:endParaRPr lang="en-GB"/>
          </a:p>
        </p:txBody>
      </p:sp>
    </p:spTree>
    <p:extLst>
      <p:ext uri="{BB962C8B-B14F-4D97-AF65-F5344CB8AC3E}">
        <p14:creationId xmlns:p14="http://schemas.microsoft.com/office/powerpoint/2010/main" val="2174312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36063"/>
            <a:ext cx="48251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212326"/>
            <a:ext cx="4825158" cy="280747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1" y="2603499"/>
            <a:ext cx="4825160" cy="608825"/>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212327"/>
            <a:ext cx="4825159" cy="280747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29A2810-955B-43D3-92C7-CDE674319726}" type="datetimeFigureOut">
              <a:rPr lang="en-GB" smtClean="0"/>
              <a:t>13/07/2023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68115F1-A84F-4566-94CD-507146D5B74B}" type="slidenum">
              <a:rPr lang="en-GB" smtClean="0"/>
              <a:t>‹#›</a:t>
            </a:fld>
            <a:endParaRPr lang="en-GB"/>
          </a:p>
        </p:txBody>
      </p:sp>
    </p:spTree>
    <p:extLst>
      <p:ext uri="{BB962C8B-B14F-4D97-AF65-F5344CB8AC3E}">
        <p14:creationId xmlns:p14="http://schemas.microsoft.com/office/powerpoint/2010/main" val="2586501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29A2810-955B-43D3-92C7-CDE674319726}" type="datetimeFigureOut">
              <a:rPr lang="en-GB" smtClean="0"/>
              <a:t>13/07/2023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68115F1-A84F-4566-94CD-507146D5B74B}" type="slidenum">
              <a:rPr lang="en-GB" smtClean="0"/>
              <a:t>‹#›</a:t>
            </a:fld>
            <a:endParaRPr lang="en-GB"/>
          </a:p>
        </p:txBody>
      </p:sp>
    </p:spTree>
    <p:extLst>
      <p:ext uri="{BB962C8B-B14F-4D97-AF65-F5344CB8AC3E}">
        <p14:creationId xmlns:p14="http://schemas.microsoft.com/office/powerpoint/2010/main" val="2537646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9A2810-955B-43D3-92C7-CDE674319726}" type="datetimeFigureOut">
              <a:rPr lang="en-GB" smtClean="0"/>
              <a:t>13/07/2023</a:t>
            </a:fld>
            <a:endParaRPr lang="en-GB"/>
          </a:p>
        </p:txBody>
      </p:sp>
      <p:sp>
        <p:nvSpPr>
          <p:cNvPr id="3" name="Footer Placeholder 2"/>
          <p:cNvSpPr>
            <a:spLocks noGrp="1"/>
          </p:cNvSpPr>
          <p:nvPr>
            <p:ph type="ftr" sz="quarter" idx="11"/>
          </p:nvPr>
        </p:nvSpPr>
        <p:spPr/>
        <p:txBody>
          <a:bodyPr/>
          <a:lstStyle/>
          <a:p>
            <a:endParaRPr lang="en-GB"/>
          </a:p>
        </p:txBody>
      </p:sp>
      <p:sp>
        <p:nvSpPr>
          <p:cNvPr id="6" name="Rectangle 5"/>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B68115F1-A84F-4566-94CD-507146D5B74B}" type="slidenum">
              <a:rPr lang="en-GB" smtClean="0"/>
              <a:t>‹#›</a:t>
            </a:fld>
            <a:endParaRPr lang="en-GB"/>
          </a:p>
        </p:txBody>
      </p:sp>
    </p:spTree>
    <p:extLst>
      <p:ext uri="{BB962C8B-B14F-4D97-AF65-F5344CB8AC3E}">
        <p14:creationId xmlns:p14="http://schemas.microsoft.com/office/powerpoint/2010/main" val="2539894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1" name="Group 10"/>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5" y="3129280"/>
            <a:ext cx="2793158" cy="289559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9A2810-955B-43D3-92C7-CDE674319726}" type="datetimeFigureOut">
              <a:rPr lang="en-GB" smtClean="0"/>
              <a:t>13/07/2023</a:t>
            </a:fld>
            <a:endParaRPr lang="en-GB"/>
          </a:p>
        </p:txBody>
      </p:sp>
      <p:sp>
        <p:nvSpPr>
          <p:cNvPr id="6" name="Footer Placeholder 5"/>
          <p:cNvSpPr>
            <a:spLocks noGrp="1"/>
          </p:cNvSpPr>
          <p:nvPr>
            <p:ph type="ftr" sz="quarter" idx="11"/>
          </p:nvPr>
        </p:nvSpPr>
        <p:spPr/>
        <p:txBody>
          <a:bodyPr/>
          <a:lstStyle/>
          <a:p>
            <a:endParaRPr lang="en-GB"/>
          </a:p>
        </p:txBody>
      </p:sp>
      <p:sp>
        <p:nvSpPr>
          <p:cNvPr id="15" name="Rectangle 14"/>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68115F1-A84F-4566-94CD-507146D5B74B}" type="slidenum">
              <a:rPr lang="en-GB" smtClean="0"/>
              <a:t>‹#›</a:t>
            </a:fld>
            <a:endParaRPr lang="en-GB"/>
          </a:p>
        </p:txBody>
      </p:sp>
    </p:spTree>
    <p:extLst>
      <p:ext uri="{BB962C8B-B14F-4D97-AF65-F5344CB8AC3E}">
        <p14:creationId xmlns:p14="http://schemas.microsoft.com/office/powerpoint/2010/main" val="3224084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0" name="Group 9"/>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8" name="Rectangle 7"/>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2" y="1143000"/>
            <a:ext cx="3227192"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9A2810-955B-43D3-92C7-CDE674319726}" type="datetimeFigureOut">
              <a:rPr lang="en-GB" smtClean="0"/>
              <a:t>13/07/2023</a:t>
            </a:fld>
            <a:endParaRPr lang="en-GB"/>
          </a:p>
        </p:txBody>
      </p:sp>
      <p:sp>
        <p:nvSpPr>
          <p:cNvPr id="6" name="Footer Placeholder 5"/>
          <p:cNvSpPr>
            <a:spLocks noGrp="1"/>
          </p:cNvSpPr>
          <p:nvPr>
            <p:ph type="ftr" sz="quarter" idx="11"/>
          </p:nvPr>
        </p:nvSpPr>
        <p:spPr/>
        <p:txBody>
          <a:bodyPr/>
          <a:lstStyle/>
          <a:p>
            <a:endParaRPr lang="en-GB"/>
          </a:p>
        </p:txBody>
      </p:sp>
      <p:sp>
        <p:nvSpPr>
          <p:cNvPr id="15" name="Rectangle 14"/>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68115F1-A84F-4566-94CD-507146D5B74B}" type="slidenum">
              <a:rPr lang="en-GB" smtClean="0"/>
              <a:t>‹#›</a:t>
            </a:fld>
            <a:endParaRPr lang="en-GB"/>
          </a:p>
        </p:txBody>
      </p:sp>
    </p:spTree>
    <p:extLst>
      <p:ext uri="{BB962C8B-B14F-4D97-AF65-F5344CB8AC3E}">
        <p14:creationId xmlns:p14="http://schemas.microsoft.com/office/powerpoint/2010/main" val="39491617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5" name="Rectangle 14"/>
            <p:cNvSpPr/>
            <p:nvPr/>
          </p:nvSpPr>
          <p:spPr>
            <a:xfrm>
              <a:off x="0" y="0"/>
              <a:ext cx="12192000" cy="6858000"/>
            </a:xfrm>
            <a:prstGeom prst="rect">
              <a:avLst/>
            </a:prstGeom>
            <a:blipFill>
              <a:blip r:embed="rId19">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Oval 40"/>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9" name="Oval 3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8" name="Oval 3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9" name="Oval 48"/>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47920"/>
            <a:ext cx="8761413" cy="72848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561110" y="6391839"/>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GB"/>
          </a:p>
        </p:txBody>
      </p:sp>
      <p:sp>
        <p:nvSpPr>
          <p:cNvPr id="4" name="Date Placeholder 3"/>
          <p:cNvSpPr>
            <a:spLocks noGrp="1"/>
          </p:cNvSpPr>
          <p:nvPr>
            <p:ph type="dt" sz="half" idx="2"/>
          </p:nvPr>
        </p:nvSpPr>
        <p:spPr>
          <a:xfrm>
            <a:off x="10650938" y="6394407"/>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429A2810-955B-43D3-92C7-CDE674319726}" type="datetimeFigureOut">
              <a:rPr lang="en-GB" smtClean="0"/>
              <a:t>13/07/2023</a:t>
            </a:fld>
            <a:endParaRPr lang="en-GB"/>
          </a:p>
        </p:txBody>
      </p:sp>
      <p:sp>
        <p:nvSpPr>
          <p:cNvPr id="20" name="Rectangle 19"/>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B68115F1-A84F-4566-94CD-507146D5B74B}" type="slidenum">
              <a:rPr lang="en-GB" smtClean="0"/>
              <a:t>‹#›</a:t>
            </a:fld>
            <a:endParaRPr lang="en-GB"/>
          </a:p>
        </p:txBody>
      </p:sp>
    </p:spTree>
    <p:extLst>
      <p:ext uri="{BB962C8B-B14F-4D97-AF65-F5344CB8AC3E}">
        <p14:creationId xmlns:p14="http://schemas.microsoft.com/office/powerpoint/2010/main" val="3313810971"/>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walesonline.co.uk/news/wales-news/alder-hey-scandal-mum-janet-2593338"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id="{24527BD9-96D2-04F1-31F4-F620952CE87D}"/>
              </a:ext>
            </a:extLst>
          </p:cNvPr>
          <p:cNvSpPr txBox="1">
            <a:spLocks/>
          </p:cNvSpPr>
          <p:nvPr/>
        </p:nvSpPr>
        <p:spPr>
          <a:xfrm>
            <a:off x="9319848" y="1349148"/>
            <a:ext cx="2429605" cy="2856204"/>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1800" b="0" i="0" kern="1200" cap="all">
                <a:solidFill>
                  <a:schemeClr val="accent1"/>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b="0" i="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b="0" i="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b="0" i="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b="0" i="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b="0" i="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b="0" i="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b="0" i="0" kern="1200">
                <a:solidFill>
                  <a:schemeClr val="tx1">
                    <a:tint val="75000"/>
                  </a:schemeClr>
                </a:solidFill>
                <a:latin typeface="+mn-lt"/>
                <a:ea typeface="+mn-ea"/>
                <a:cs typeface="+mn-cs"/>
              </a:defRPr>
            </a:lvl9pPr>
          </a:lstStyle>
          <a:p>
            <a:r>
              <a:rPr lang="en-US">
                <a:solidFill>
                  <a:srgbClr val="FFFFFF"/>
                </a:solidFill>
              </a:rPr>
              <a:t>Health Law and Ethics in Wales</a:t>
            </a:r>
          </a:p>
          <a:p>
            <a:endParaRPr lang="en-GB" dirty="0">
              <a:solidFill>
                <a:srgbClr val="FFFFFF"/>
              </a:solidFill>
            </a:endParaRPr>
          </a:p>
        </p:txBody>
      </p:sp>
      <p:pic>
        <p:nvPicPr>
          <p:cNvPr id="5" name="Picture 4">
            <a:extLst>
              <a:ext uri="{FF2B5EF4-FFF2-40B4-BE49-F238E27FC236}">
                <a16:creationId xmlns:a16="http://schemas.microsoft.com/office/drawing/2014/main" id="{C41854A6-5EF1-3452-CB3E-2BC63C9B7417}"/>
              </a:ext>
            </a:extLst>
          </p:cNvPr>
          <p:cNvPicPr>
            <a:picLocks noChangeAspect="1"/>
          </p:cNvPicPr>
          <p:nvPr/>
        </p:nvPicPr>
        <p:blipFill rotWithShape="1">
          <a:blip r:embed="rId2">
            <a:alphaModFix amt="60000"/>
          </a:blip>
          <a:srcRect t="24982" r="-1" b="-1"/>
          <a:stretch/>
        </p:blipFill>
        <p:spPr>
          <a:xfrm>
            <a:off x="-162801" y="9562"/>
            <a:ext cx="12188952" cy="6857990"/>
          </a:xfrm>
          <a:prstGeom prst="rect">
            <a:avLst/>
          </a:prstGeom>
        </p:spPr>
      </p:pic>
      <p:sp>
        <p:nvSpPr>
          <p:cNvPr id="12" name="Title 1">
            <a:extLst>
              <a:ext uri="{FF2B5EF4-FFF2-40B4-BE49-F238E27FC236}">
                <a16:creationId xmlns:a16="http://schemas.microsoft.com/office/drawing/2014/main" id="{4DAF6862-F433-C1D3-55EF-C1F2162E6B06}"/>
              </a:ext>
            </a:extLst>
          </p:cNvPr>
          <p:cNvSpPr>
            <a:spLocks noGrp="1"/>
          </p:cNvSpPr>
          <p:nvPr>
            <p:ph type="ctrTitle"/>
          </p:nvPr>
        </p:nvSpPr>
        <p:spPr>
          <a:xfrm>
            <a:off x="1155700" y="2100263"/>
            <a:ext cx="8824913" cy="2676525"/>
          </a:xfrm>
        </p:spPr>
        <p:txBody>
          <a:bodyPr/>
          <a:lstStyle/>
          <a:p>
            <a:r>
              <a:rPr lang="en-US" dirty="0"/>
              <a:t>Unit 1</a:t>
            </a:r>
            <a:br>
              <a:rPr lang="en-US" dirty="0"/>
            </a:br>
            <a:r>
              <a:rPr lang="en-US" dirty="0"/>
              <a:t>Legislating for Organ Donation in Wales</a:t>
            </a:r>
            <a:endParaRPr lang="en-GB" dirty="0"/>
          </a:p>
        </p:txBody>
      </p:sp>
    </p:spTree>
    <p:extLst>
      <p:ext uri="{BB962C8B-B14F-4D97-AF65-F5344CB8AC3E}">
        <p14:creationId xmlns:p14="http://schemas.microsoft.com/office/powerpoint/2010/main" val="1325474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1A2A8-26FA-EFD4-E98B-87D103EE1E78}"/>
              </a:ext>
            </a:extLst>
          </p:cNvPr>
          <p:cNvSpPr>
            <a:spLocks noGrp="1"/>
          </p:cNvSpPr>
          <p:nvPr>
            <p:ph type="title"/>
          </p:nvPr>
        </p:nvSpPr>
        <p:spPr/>
        <p:txBody>
          <a:bodyPr/>
          <a:lstStyle/>
          <a:p>
            <a:r>
              <a:rPr lang="en-US" dirty="0"/>
              <a:t>Suggested Task 1- The types of law</a:t>
            </a:r>
            <a:endParaRPr lang="en-GB" dirty="0"/>
          </a:p>
        </p:txBody>
      </p:sp>
      <p:sp>
        <p:nvSpPr>
          <p:cNvPr id="3" name="Content Placeholder 2">
            <a:extLst>
              <a:ext uri="{FF2B5EF4-FFF2-40B4-BE49-F238E27FC236}">
                <a16:creationId xmlns:a16="http://schemas.microsoft.com/office/drawing/2014/main" id="{910EDDD5-8699-A576-1257-61C320A3DE35}"/>
              </a:ext>
            </a:extLst>
          </p:cNvPr>
          <p:cNvSpPr>
            <a:spLocks noGrp="1"/>
          </p:cNvSpPr>
          <p:nvPr>
            <p:ph idx="1"/>
          </p:nvPr>
        </p:nvSpPr>
        <p:spPr>
          <a:xfrm>
            <a:off x="661179" y="2603500"/>
            <a:ext cx="4358878" cy="3416300"/>
          </a:xfrm>
        </p:spPr>
        <p:txBody>
          <a:bodyPr/>
          <a:lstStyle/>
          <a:p>
            <a:r>
              <a:rPr lang="en-GB" sz="1800" i="1" dirty="0">
                <a:effectLst/>
                <a:latin typeface="Times New Roman" panose="02020603050405020304" pitchFamily="18" charset="0"/>
                <a:ea typeface="Calibri" panose="020F0502020204030204" pitchFamily="34" charset="0"/>
              </a:rPr>
              <a:t>Create a worksheet where the students will have to identify the source and different types of law. </a:t>
            </a:r>
            <a:r>
              <a:rPr lang="en-GB" i="1" dirty="0">
                <a:latin typeface="Times New Roman" panose="02020603050405020304" pitchFamily="18" charset="0"/>
                <a:ea typeface="Calibri" panose="020F0502020204030204" pitchFamily="34" charset="0"/>
              </a:rPr>
              <a:t>This could take the form of a pyramid or flowchart which indicates the </a:t>
            </a:r>
            <a:r>
              <a:rPr lang="en-GB" sz="1800" i="1" dirty="0">
                <a:effectLst/>
                <a:latin typeface="Times New Roman" panose="02020603050405020304" pitchFamily="18" charset="0"/>
                <a:ea typeface="Calibri" panose="020F0502020204030204" pitchFamily="34" charset="0"/>
              </a:rPr>
              <a:t>type(s) of law has more or less authority when applied to Wales.  Students will also be required to briefly describe the body or source of the law, and how that law is created. For example: </a:t>
            </a:r>
            <a:endParaRPr lang="en-GB" dirty="0"/>
          </a:p>
        </p:txBody>
      </p:sp>
      <p:pic>
        <p:nvPicPr>
          <p:cNvPr id="4" name="Picture 3">
            <a:extLst>
              <a:ext uri="{FF2B5EF4-FFF2-40B4-BE49-F238E27FC236}">
                <a16:creationId xmlns:a16="http://schemas.microsoft.com/office/drawing/2014/main" id="{0579D342-EFF4-8C34-5438-6BC0A1A12DF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03976" y="2078736"/>
            <a:ext cx="5157835" cy="4136005"/>
          </a:xfrm>
          <a:prstGeom prst="rect">
            <a:avLst/>
          </a:prstGeom>
          <a:noFill/>
          <a:ln>
            <a:noFill/>
          </a:ln>
        </p:spPr>
      </p:pic>
    </p:spTree>
    <p:extLst>
      <p:ext uri="{BB962C8B-B14F-4D97-AF65-F5344CB8AC3E}">
        <p14:creationId xmlns:p14="http://schemas.microsoft.com/office/powerpoint/2010/main" val="3638069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1BE1B-632A-DEE2-A533-C04E0C1596C9}"/>
              </a:ext>
            </a:extLst>
          </p:cNvPr>
          <p:cNvSpPr>
            <a:spLocks noGrp="1"/>
          </p:cNvSpPr>
          <p:nvPr>
            <p:ph type="title"/>
          </p:nvPr>
        </p:nvSpPr>
        <p:spPr/>
        <p:txBody>
          <a:bodyPr/>
          <a:lstStyle/>
          <a:p>
            <a:r>
              <a:rPr lang="en-US" dirty="0"/>
              <a:t>Suggested Task 2: Reading the Law</a:t>
            </a:r>
            <a:endParaRPr lang="en-GB" dirty="0"/>
          </a:p>
        </p:txBody>
      </p:sp>
      <p:sp>
        <p:nvSpPr>
          <p:cNvPr id="3" name="Content Placeholder 2">
            <a:extLst>
              <a:ext uri="{FF2B5EF4-FFF2-40B4-BE49-F238E27FC236}">
                <a16:creationId xmlns:a16="http://schemas.microsoft.com/office/drawing/2014/main" id="{E2350F21-2A26-AFDF-2E7E-5FE8C8FBBC86}"/>
              </a:ext>
            </a:extLst>
          </p:cNvPr>
          <p:cNvSpPr>
            <a:spLocks noGrp="1"/>
          </p:cNvSpPr>
          <p:nvPr>
            <p:ph idx="1"/>
          </p:nvPr>
        </p:nvSpPr>
        <p:spPr>
          <a:xfrm>
            <a:off x="743475" y="2603500"/>
            <a:ext cx="4596622" cy="3416300"/>
          </a:xfrm>
        </p:spPr>
        <p:txBody>
          <a:bodyPr>
            <a:normAutofit fontScale="92500" lnSpcReduction="20000"/>
          </a:bodyPr>
          <a:lstStyle/>
          <a:p>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This task is aimed at developing students ability to comprehend and read statute law. The students will be given a copy of the Human Transplantation (Wales) Act 2013. Students will be required to read section 6 on consent to organ donation for children. Students will be asked to bullet point and explain what the law says in simple language. </a:t>
            </a:r>
          </a:p>
          <a:p>
            <a:pPr marL="0" indent="0">
              <a:lnSpc>
                <a:spcPct val="107000"/>
              </a:lnSpc>
              <a:spcAft>
                <a:spcPts val="800"/>
              </a:spcAft>
              <a:buNone/>
            </a:pP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Extension: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More able students could then read section 5, which relates to consent for adults, and explain the difference between the models of consent between adults and children.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4" name="Picture 3">
            <a:extLst>
              <a:ext uri="{FF2B5EF4-FFF2-40B4-BE49-F238E27FC236}">
                <a16:creationId xmlns:a16="http://schemas.microsoft.com/office/drawing/2014/main" id="{1C0A1CA3-BD25-870A-26B2-C782DBA8C2B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47104" y="1804006"/>
            <a:ext cx="4392533" cy="4805835"/>
          </a:xfrm>
          <a:prstGeom prst="rect">
            <a:avLst/>
          </a:prstGeom>
          <a:noFill/>
          <a:ln>
            <a:noFill/>
          </a:ln>
        </p:spPr>
      </p:pic>
    </p:spTree>
    <p:extLst>
      <p:ext uri="{BB962C8B-B14F-4D97-AF65-F5344CB8AC3E}">
        <p14:creationId xmlns:p14="http://schemas.microsoft.com/office/powerpoint/2010/main" val="21896067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5B00C-2313-A76E-5E62-281C7826297A}"/>
              </a:ext>
            </a:extLst>
          </p:cNvPr>
          <p:cNvSpPr>
            <a:spLocks noGrp="1"/>
          </p:cNvSpPr>
          <p:nvPr>
            <p:ph type="title"/>
          </p:nvPr>
        </p:nvSpPr>
        <p:spPr/>
        <p:txBody>
          <a:bodyPr/>
          <a:lstStyle/>
          <a:p>
            <a:r>
              <a:rPr lang="en-US" dirty="0"/>
              <a:t>Suggested Task 3: Comparing the Law</a:t>
            </a:r>
            <a:endParaRPr lang="en-GB" dirty="0"/>
          </a:p>
        </p:txBody>
      </p:sp>
      <p:sp>
        <p:nvSpPr>
          <p:cNvPr id="3" name="Content Placeholder 2">
            <a:extLst>
              <a:ext uri="{FF2B5EF4-FFF2-40B4-BE49-F238E27FC236}">
                <a16:creationId xmlns:a16="http://schemas.microsoft.com/office/drawing/2014/main" id="{D179FB1B-BEE2-9BBB-8D0B-670180E28728}"/>
              </a:ext>
            </a:extLst>
          </p:cNvPr>
          <p:cNvSpPr>
            <a:spLocks noGrp="1"/>
          </p:cNvSpPr>
          <p:nvPr>
            <p:ph idx="1"/>
          </p:nvPr>
        </p:nvSpPr>
        <p:spPr>
          <a:xfrm>
            <a:off x="588027" y="2594356"/>
            <a:ext cx="4642342" cy="3416300"/>
          </a:xfrm>
        </p:spPr>
        <p:txBody>
          <a:bodyPr>
            <a:normAutofit fontScale="92500" lnSpcReduction="10000"/>
          </a:bodyPr>
          <a:lstStyle/>
          <a:p>
            <a:pPr>
              <a:lnSpc>
                <a:spcPct val="107000"/>
              </a:lnSpc>
              <a:spcAft>
                <a:spcPts val="800"/>
              </a:spcAft>
            </a:pP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This task is again aimed at developing student skills in reading and understanding sometimes quite complex law. This task will demonstrate to students how statute previous statutes are amended.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Students will be required to read section 2 of the Human Tissue Act 2004 (which is the law that relates to England). The student will be required to identify similarities and differences between the law in England and in Wales in relation to consent to donation for children.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4" name="Picture 3">
            <a:extLst>
              <a:ext uri="{FF2B5EF4-FFF2-40B4-BE49-F238E27FC236}">
                <a16:creationId xmlns:a16="http://schemas.microsoft.com/office/drawing/2014/main" id="{349BDCCA-E8C2-AC5B-67AF-C1E4CFE473C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815261"/>
            <a:ext cx="5308155" cy="4883354"/>
          </a:xfrm>
          <a:prstGeom prst="rect">
            <a:avLst/>
          </a:prstGeom>
          <a:noFill/>
          <a:ln>
            <a:noFill/>
          </a:ln>
        </p:spPr>
      </p:pic>
    </p:spTree>
    <p:extLst>
      <p:ext uri="{BB962C8B-B14F-4D97-AF65-F5344CB8AC3E}">
        <p14:creationId xmlns:p14="http://schemas.microsoft.com/office/powerpoint/2010/main" val="3265473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A1D2C-D59C-0445-1A3B-FC445CD317F4}"/>
              </a:ext>
            </a:extLst>
          </p:cNvPr>
          <p:cNvSpPr>
            <a:spLocks noGrp="1"/>
          </p:cNvSpPr>
          <p:nvPr>
            <p:ph type="title"/>
          </p:nvPr>
        </p:nvSpPr>
        <p:spPr/>
        <p:txBody>
          <a:bodyPr/>
          <a:lstStyle/>
          <a:p>
            <a:r>
              <a:rPr lang="en-US" dirty="0"/>
              <a:t>Lesson Aims</a:t>
            </a:r>
            <a:endParaRPr lang="en-GB" dirty="0"/>
          </a:p>
        </p:txBody>
      </p:sp>
      <p:sp>
        <p:nvSpPr>
          <p:cNvPr id="3" name="Content Placeholder 2">
            <a:extLst>
              <a:ext uri="{FF2B5EF4-FFF2-40B4-BE49-F238E27FC236}">
                <a16:creationId xmlns:a16="http://schemas.microsoft.com/office/drawing/2014/main" id="{A7F76D8B-88E5-2523-0030-CDF47C921034}"/>
              </a:ext>
            </a:extLst>
          </p:cNvPr>
          <p:cNvSpPr>
            <a:spLocks noGrp="1"/>
          </p:cNvSpPr>
          <p:nvPr>
            <p:ph idx="1"/>
          </p:nvPr>
        </p:nvSpPr>
        <p:spPr/>
        <p:txBody>
          <a:bodyPr/>
          <a:lstStyle/>
          <a:p>
            <a:r>
              <a:rPr lang="en-US" dirty="0"/>
              <a:t>What are the different types of Law?</a:t>
            </a:r>
          </a:p>
          <a:p>
            <a:r>
              <a:rPr lang="en-US" dirty="0"/>
              <a:t>What does jurisdiction mean?</a:t>
            </a:r>
          </a:p>
          <a:p>
            <a:r>
              <a:rPr lang="en-US" dirty="0"/>
              <a:t>What is devolution in Matters of Health?</a:t>
            </a:r>
          </a:p>
          <a:p>
            <a:r>
              <a:rPr lang="en-US" dirty="0"/>
              <a:t>How to read law</a:t>
            </a:r>
          </a:p>
          <a:p>
            <a:endParaRPr lang="en-GB" dirty="0"/>
          </a:p>
        </p:txBody>
      </p:sp>
    </p:spTree>
    <p:extLst>
      <p:ext uri="{BB962C8B-B14F-4D97-AF65-F5344CB8AC3E}">
        <p14:creationId xmlns:p14="http://schemas.microsoft.com/office/powerpoint/2010/main" val="1496180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849D6-4FF6-63AC-24D5-BC17D05F4AC4}"/>
              </a:ext>
            </a:extLst>
          </p:cNvPr>
          <p:cNvSpPr>
            <a:spLocks noGrp="1"/>
          </p:cNvSpPr>
          <p:nvPr>
            <p:ph type="title"/>
          </p:nvPr>
        </p:nvSpPr>
        <p:spPr/>
        <p:txBody>
          <a:bodyPr/>
          <a:lstStyle/>
          <a:p>
            <a:r>
              <a:rPr lang="en-US" dirty="0"/>
              <a:t>Jurisdiction (1) </a:t>
            </a:r>
            <a:endParaRPr lang="en-GB" dirty="0"/>
          </a:p>
        </p:txBody>
      </p:sp>
      <p:sp>
        <p:nvSpPr>
          <p:cNvPr id="3" name="Content Placeholder 2">
            <a:extLst>
              <a:ext uri="{FF2B5EF4-FFF2-40B4-BE49-F238E27FC236}">
                <a16:creationId xmlns:a16="http://schemas.microsoft.com/office/drawing/2014/main" id="{6112520A-89B4-8958-5E3A-B79ABACD8FF4}"/>
              </a:ext>
            </a:extLst>
          </p:cNvPr>
          <p:cNvSpPr>
            <a:spLocks noGrp="1"/>
          </p:cNvSpPr>
          <p:nvPr>
            <p:ph idx="1"/>
          </p:nvPr>
        </p:nvSpPr>
        <p:spPr/>
        <p:txBody>
          <a:bodyPr>
            <a:normAutofit fontScale="92500" lnSpcReduction="10000"/>
          </a:bodyPr>
          <a:lstStyle/>
          <a:p>
            <a:r>
              <a:rPr lang="en-US" dirty="0"/>
              <a:t>Jurisdiction is the legal term for a government, state or legal authority to make law, or legal decisions.</a:t>
            </a:r>
          </a:p>
          <a:p>
            <a:r>
              <a:rPr lang="en-US" dirty="0"/>
              <a:t>In Roman times, Wales had it’s own jurisdiction separate from England. </a:t>
            </a:r>
            <a:r>
              <a:rPr lang="en-US" dirty="0" err="1"/>
              <a:t>Hwyel</a:t>
            </a:r>
            <a:r>
              <a:rPr lang="en-US" dirty="0"/>
              <a:t> Dda, who reigned from 942-950, was the last King of Wales to make distinctly Welsh Law. </a:t>
            </a:r>
          </a:p>
          <a:p>
            <a:r>
              <a:rPr lang="en-US" dirty="0"/>
              <a:t>England also had a distinct jurisdiction, which was codified by Alfred the Great, an Angelo-Saxon, in 893</a:t>
            </a:r>
          </a:p>
          <a:p>
            <a:r>
              <a:rPr lang="en-US" dirty="0"/>
              <a:t>The Normans invaded parts of Wales in the 11th century, and Edward I, conquered the remainder of Wales. This led to the Statute of Rhuddlan of 1284, which saw English law was applied to Wales.</a:t>
            </a:r>
          </a:p>
          <a:p>
            <a:r>
              <a:rPr lang="en-US" dirty="0"/>
              <a:t>Owain Glyndwr, set up Welsh Parliaments in Machynlleth and Harlech, however when his rebellion failed, the distinct Welsh jurisdiction ended.</a:t>
            </a:r>
          </a:p>
          <a:p>
            <a:endParaRPr lang="en-GB" dirty="0"/>
          </a:p>
        </p:txBody>
      </p:sp>
    </p:spTree>
    <p:extLst>
      <p:ext uri="{BB962C8B-B14F-4D97-AF65-F5344CB8AC3E}">
        <p14:creationId xmlns:p14="http://schemas.microsoft.com/office/powerpoint/2010/main" val="2390537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4963B-739C-42CD-A77C-1B7F179BD3FA}"/>
              </a:ext>
            </a:extLst>
          </p:cNvPr>
          <p:cNvSpPr>
            <a:spLocks noGrp="1"/>
          </p:cNvSpPr>
          <p:nvPr>
            <p:ph type="title"/>
          </p:nvPr>
        </p:nvSpPr>
        <p:spPr/>
        <p:txBody>
          <a:bodyPr/>
          <a:lstStyle/>
          <a:p>
            <a:r>
              <a:rPr lang="en-US" dirty="0"/>
              <a:t>Jurisdiction (2)</a:t>
            </a:r>
            <a:endParaRPr lang="en-GB" dirty="0"/>
          </a:p>
        </p:txBody>
      </p:sp>
      <p:sp>
        <p:nvSpPr>
          <p:cNvPr id="3" name="Content Placeholder 2">
            <a:extLst>
              <a:ext uri="{FF2B5EF4-FFF2-40B4-BE49-F238E27FC236}">
                <a16:creationId xmlns:a16="http://schemas.microsoft.com/office/drawing/2014/main" id="{1F70D8F7-144D-9E5B-6C78-3A65D313D119}"/>
              </a:ext>
            </a:extLst>
          </p:cNvPr>
          <p:cNvSpPr>
            <a:spLocks noGrp="1"/>
          </p:cNvSpPr>
          <p:nvPr>
            <p:ph idx="1"/>
          </p:nvPr>
        </p:nvSpPr>
        <p:spPr/>
        <p:txBody>
          <a:bodyPr>
            <a:normAutofit fontScale="92500" lnSpcReduction="10000"/>
          </a:bodyPr>
          <a:lstStyle/>
          <a:p>
            <a:r>
              <a:rPr lang="en-US" dirty="0"/>
              <a:t>Welsh law, however, continued to be applied in civil matters (which is the law of marriages, property and injury), until the Welsh House of Tudor (Henry VII), created the Laws in Wales Act 1535-1542. </a:t>
            </a:r>
          </a:p>
          <a:p>
            <a:r>
              <a:rPr lang="en-US" dirty="0"/>
              <a:t>Wales were treated as a single legal jurisdiction in the Act of Union 1706 and 1707, after England warred with Scotland. Wales and England were seen as separate countries, but still retained a joint jurisdiction in the Wales and Berwick Act 1746.</a:t>
            </a:r>
          </a:p>
          <a:p>
            <a:r>
              <a:rPr lang="en-US" dirty="0"/>
              <a:t>Laws applied to Wales by England were sometimes very oppressive. For example, the 1536 Act of Union banned speaking the Welsh language. This was not fully repealed until the Welsh Language Act 1993. Those who spoke Welsh were treated as second class citizens. </a:t>
            </a:r>
          </a:p>
          <a:p>
            <a:r>
              <a:rPr lang="en-US" dirty="0"/>
              <a:t>England and Wales continue to share a legal or territorial jurisdiction. </a:t>
            </a:r>
          </a:p>
          <a:p>
            <a:endParaRPr lang="en-GB" dirty="0"/>
          </a:p>
        </p:txBody>
      </p:sp>
    </p:spTree>
    <p:extLst>
      <p:ext uri="{BB962C8B-B14F-4D97-AF65-F5344CB8AC3E}">
        <p14:creationId xmlns:p14="http://schemas.microsoft.com/office/powerpoint/2010/main" val="39141429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2E83F-9251-D2A0-4E90-E1CA95D86B2E}"/>
              </a:ext>
            </a:extLst>
          </p:cNvPr>
          <p:cNvSpPr>
            <a:spLocks noGrp="1"/>
          </p:cNvSpPr>
          <p:nvPr>
            <p:ph type="title"/>
          </p:nvPr>
        </p:nvSpPr>
        <p:spPr/>
        <p:txBody>
          <a:bodyPr/>
          <a:lstStyle/>
          <a:p>
            <a:r>
              <a:rPr lang="en-US" dirty="0"/>
              <a:t>What are the forms of Law?</a:t>
            </a:r>
            <a:endParaRPr lang="en-GB" dirty="0"/>
          </a:p>
        </p:txBody>
      </p:sp>
      <p:sp>
        <p:nvSpPr>
          <p:cNvPr id="3" name="Content Placeholder 2">
            <a:extLst>
              <a:ext uri="{FF2B5EF4-FFF2-40B4-BE49-F238E27FC236}">
                <a16:creationId xmlns:a16="http://schemas.microsoft.com/office/drawing/2014/main" id="{1F9DBB6F-F17E-0A2E-6752-1DE7D1DC455E}"/>
              </a:ext>
            </a:extLst>
          </p:cNvPr>
          <p:cNvSpPr>
            <a:spLocks noGrp="1"/>
          </p:cNvSpPr>
          <p:nvPr>
            <p:ph idx="1"/>
          </p:nvPr>
        </p:nvSpPr>
        <p:spPr>
          <a:xfrm>
            <a:off x="639299" y="2413718"/>
            <a:ext cx="10913401" cy="4194116"/>
          </a:xfrm>
        </p:spPr>
        <p:txBody>
          <a:bodyPr>
            <a:normAutofit fontScale="85000" lnSpcReduction="20000"/>
          </a:bodyPr>
          <a:lstStyle/>
          <a:p>
            <a:r>
              <a:rPr lang="en-US" dirty="0"/>
              <a:t>There are two main forms of Law which originate from the UK </a:t>
            </a:r>
          </a:p>
          <a:p>
            <a:pPr>
              <a:buAutoNum type="arabicPeriod"/>
            </a:pPr>
            <a:r>
              <a:rPr lang="en-US" dirty="0"/>
              <a:t>Statute Law: These occur in the form of legislation created by the UK and devolved Parliaments. Statute Law comes in the form of primary and secondary (OR delegated) legislation. </a:t>
            </a:r>
          </a:p>
          <a:p>
            <a:pPr marL="800100" lvl="1" indent="-400050">
              <a:buAutoNum type="romanLcPeriod"/>
            </a:pPr>
            <a:r>
              <a:rPr lang="en-US" dirty="0"/>
              <a:t>Primary Legislation is an Act passed by Parliament </a:t>
            </a:r>
          </a:p>
          <a:p>
            <a:pPr marL="800100" lvl="1" indent="-400050">
              <a:buAutoNum type="romanLcPeriod"/>
            </a:pPr>
            <a:r>
              <a:rPr lang="en-US" dirty="0"/>
              <a:t>Secondary legislation creates discretion for Ministers or other devolved governments to make decisions on specific matters</a:t>
            </a:r>
          </a:p>
          <a:p>
            <a:pPr>
              <a:buAutoNum type="arabicPeriod"/>
            </a:pPr>
            <a:r>
              <a:rPr lang="en-US" dirty="0"/>
              <a:t>Common Law: This is judge made law, which interprets existing law and Statute </a:t>
            </a:r>
          </a:p>
          <a:p>
            <a:r>
              <a:rPr lang="en-US" dirty="0"/>
              <a:t>Other forms of International Law also have direct effect on the Law in the UK </a:t>
            </a:r>
          </a:p>
          <a:p>
            <a:pPr>
              <a:buFont typeface="+mj-lt"/>
              <a:buAutoNum type="arabicPeriod"/>
            </a:pPr>
            <a:r>
              <a:rPr lang="en-US" dirty="0"/>
              <a:t>Human Rights Law – UK law-makers are required to create and interpret existing law which is compatible with the Universal Convention on Human Rights (Regulated by the UN). The UK is also a signatory of the European Convention of Human Rights (which is enshrined in the Law of England and Wales through the Human Rights Act 1998). </a:t>
            </a:r>
          </a:p>
          <a:p>
            <a:pPr>
              <a:buFont typeface="+mj-lt"/>
              <a:buAutoNum type="arabicPeriod"/>
            </a:pPr>
            <a:r>
              <a:rPr lang="en-US" dirty="0"/>
              <a:t>European Law – Although, the UK has now withdrawn from the European Union, much EU law has been enshrined within the law of England and Wales due to direct effect. </a:t>
            </a:r>
          </a:p>
          <a:p>
            <a:pPr>
              <a:buFont typeface="+mj-lt"/>
              <a:buAutoNum type="arabicPeriod"/>
            </a:pPr>
            <a:r>
              <a:rPr lang="en-US" dirty="0"/>
              <a:t>International Law – The UK is also a signatory to range of other international treaties and conventions, which regulate trade, weapons, intellectual property, scientific experimentation and discovery, banking etc. </a:t>
            </a:r>
            <a:endParaRPr lang="en-GB" dirty="0"/>
          </a:p>
        </p:txBody>
      </p:sp>
    </p:spTree>
    <p:extLst>
      <p:ext uri="{BB962C8B-B14F-4D97-AF65-F5344CB8AC3E}">
        <p14:creationId xmlns:p14="http://schemas.microsoft.com/office/powerpoint/2010/main" val="308146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F1A082-1AEF-A72F-488B-83DB26126FF8}"/>
              </a:ext>
            </a:extLst>
          </p:cNvPr>
          <p:cNvSpPr>
            <a:spLocks noGrp="1"/>
          </p:cNvSpPr>
          <p:nvPr>
            <p:ph type="title"/>
          </p:nvPr>
        </p:nvSpPr>
        <p:spPr/>
        <p:txBody>
          <a:bodyPr/>
          <a:lstStyle/>
          <a:p>
            <a:r>
              <a:rPr lang="en-US" dirty="0"/>
              <a:t>Human Rights</a:t>
            </a:r>
            <a:endParaRPr lang="en-GB" dirty="0"/>
          </a:p>
        </p:txBody>
      </p:sp>
      <p:sp>
        <p:nvSpPr>
          <p:cNvPr id="3" name="Content Placeholder 2">
            <a:extLst>
              <a:ext uri="{FF2B5EF4-FFF2-40B4-BE49-F238E27FC236}">
                <a16:creationId xmlns:a16="http://schemas.microsoft.com/office/drawing/2014/main" id="{E2DF6152-AE49-3A45-E827-551E733CB2C1}"/>
              </a:ext>
            </a:extLst>
          </p:cNvPr>
          <p:cNvSpPr>
            <a:spLocks noGrp="1"/>
          </p:cNvSpPr>
          <p:nvPr>
            <p:ph idx="1"/>
          </p:nvPr>
        </p:nvSpPr>
        <p:spPr>
          <a:xfrm>
            <a:off x="871490" y="2731516"/>
            <a:ext cx="10229326" cy="3416300"/>
          </a:xfrm>
        </p:spPr>
        <p:txBody>
          <a:bodyPr>
            <a:normAutofit fontScale="70000" lnSpcReduction="20000"/>
          </a:bodyPr>
          <a:lstStyle/>
          <a:p>
            <a:r>
              <a:rPr lang="en-US" dirty="0"/>
              <a:t>Human Rights are used to refer to fundamental freedoms for human beings. The UK signed up to the European Convention of Human Rights. The ECtHR has direct effect into our law, and has become a central part of the constitution of the UK. </a:t>
            </a:r>
          </a:p>
          <a:p>
            <a:r>
              <a:rPr lang="en-US" dirty="0"/>
              <a:t>The UK has enshrined Human Rights in statute law through the introduction of the Human Rights Act 1998</a:t>
            </a:r>
          </a:p>
          <a:p>
            <a:r>
              <a:rPr lang="en-US" dirty="0"/>
              <a:t>The Act works by imposing requirements on public authorities, including the government to protect and ensure these rights in everything they do. A failure to do so can lead to challenge in courts (Judicial Review). </a:t>
            </a:r>
          </a:p>
          <a:p>
            <a:r>
              <a:rPr lang="en-US" dirty="0"/>
              <a:t>Some rights are absolute or inviolable, this means that they cannot be overridden in any circumstances. The right not to be given the death penalty, for example, is an inviolable right. Other rights such as freedom of liberty or security can be overridden in certain circumstances. For example, if someone has committed a crime, then they may be sent to prison. Or, rights may be derogated (disapplied) in times of war or public emergency (e.g. the lockdown during the Covid-19 pandemic).</a:t>
            </a:r>
          </a:p>
          <a:p>
            <a:r>
              <a:rPr lang="en-US" dirty="0"/>
              <a:t>Any act or provision of the Senedd must be compatible with Human Rights. Under s.108A(1) any provision would be beyond the legislative competence of the Senedd if it was in breach </a:t>
            </a:r>
          </a:p>
          <a:p>
            <a:r>
              <a:rPr lang="en-US" dirty="0"/>
              <a:t>Wales has also enshrined human rights, and other international conventions into law. For example, Wales embedded the UNCRC into the Rights of Children and Young Persons (Wales) Measure 2011, Well-being of Future Generations </a:t>
            </a:r>
            <a:r>
              <a:rPr lang="en-US"/>
              <a:t>(Wales) Act 2015</a:t>
            </a:r>
            <a:endParaRPr lang="en-US" dirty="0"/>
          </a:p>
          <a:p>
            <a:endParaRPr lang="en-GB" dirty="0"/>
          </a:p>
        </p:txBody>
      </p:sp>
    </p:spTree>
    <p:extLst>
      <p:ext uri="{BB962C8B-B14F-4D97-AF65-F5344CB8AC3E}">
        <p14:creationId xmlns:p14="http://schemas.microsoft.com/office/powerpoint/2010/main" val="4352918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57946-6702-504F-6499-F099DF9740A7}"/>
              </a:ext>
            </a:extLst>
          </p:cNvPr>
          <p:cNvSpPr>
            <a:spLocks noGrp="1"/>
          </p:cNvSpPr>
          <p:nvPr>
            <p:ph type="title"/>
          </p:nvPr>
        </p:nvSpPr>
        <p:spPr/>
        <p:txBody>
          <a:bodyPr/>
          <a:lstStyle/>
          <a:p>
            <a:r>
              <a:rPr lang="en-US" dirty="0"/>
              <a:t>History of Organ Donation in England and Wales </a:t>
            </a:r>
            <a:endParaRPr lang="en-GB" dirty="0"/>
          </a:p>
        </p:txBody>
      </p:sp>
      <p:sp>
        <p:nvSpPr>
          <p:cNvPr id="3" name="Content Placeholder 2">
            <a:extLst>
              <a:ext uri="{FF2B5EF4-FFF2-40B4-BE49-F238E27FC236}">
                <a16:creationId xmlns:a16="http://schemas.microsoft.com/office/drawing/2014/main" id="{28F1F3D1-C370-DC88-932C-2D8A801B8946}"/>
              </a:ext>
            </a:extLst>
          </p:cNvPr>
          <p:cNvSpPr>
            <a:spLocks noGrp="1"/>
          </p:cNvSpPr>
          <p:nvPr>
            <p:ph idx="1"/>
          </p:nvPr>
        </p:nvSpPr>
        <p:spPr/>
        <p:txBody>
          <a:bodyPr/>
          <a:lstStyle/>
          <a:p>
            <a:r>
              <a:rPr lang="en-US" dirty="0"/>
              <a:t>The Human Tissue Act 1961 required positive consent for transplantation </a:t>
            </a:r>
          </a:p>
          <a:p>
            <a:r>
              <a:rPr lang="en-US" dirty="0"/>
              <a:t>However, doctors were confused by the law. </a:t>
            </a:r>
          </a:p>
          <a:p>
            <a:r>
              <a:rPr lang="en-US" dirty="0"/>
              <a:t>They thought that they did not have to ensure that an individual expressed a positive consent for a post-mortem</a:t>
            </a:r>
          </a:p>
          <a:p>
            <a:r>
              <a:rPr lang="en-US" dirty="0"/>
              <a:t>Instead doctors thought that they could simply take organs unless the individual or their families expressed and objection</a:t>
            </a:r>
            <a:endParaRPr lang="en-GB" dirty="0"/>
          </a:p>
        </p:txBody>
      </p:sp>
      <p:sp>
        <p:nvSpPr>
          <p:cNvPr id="4" name="Text Box 2">
            <a:extLst>
              <a:ext uri="{FF2B5EF4-FFF2-40B4-BE49-F238E27FC236}">
                <a16:creationId xmlns:a16="http://schemas.microsoft.com/office/drawing/2014/main" id="{AE321FD2-378E-0A9C-72EF-E953D38A63C9}"/>
              </a:ext>
            </a:extLst>
          </p:cNvPr>
          <p:cNvSpPr txBox="1">
            <a:spLocks noChangeArrowheads="1"/>
          </p:cNvSpPr>
          <p:nvPr/>
        </p:nvSpPr>
        <p:spPr bwMode="auto">
          <a:xfrm>
            <a:off x="2738258" y="4919573"/>
            <a:ext cx="6353175" cy="15621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07000"/>
              </a:lnSpc>
              <a:spcAft>
                <a:spcPts val="800"/>
              </a:spcAft>
            </a:pPr>
            <a:r>
              <a:rPr lang="en-US" sz="1000">
                <a:effectLst/>
                <a:latin typeface="Times New Roman" panose="02020603050405020304" pitchFamily="18" charset="0"/>
                <a:ea typeface="Calibri" panose="020F0502020204030204" pitchFamily="34" charset="0"/>
                <a:cs typeface="Times New Roman" panose="02020603050405020304" pitchFamily="18" charset="0"/>
              </a:rPr>
              <a:t>This confusion came about because of the framing of the Human Tissue Act 1961: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000">
                <a:effectLst/>
                <a:latin typeface="Times New Roman" panose="02020603050405020304" pitchFamily="18" charset="0"/>
                <a:ea typeface="Calibri" panose="020F0502020204030204" pitchFamily="34" charset="0"/>
                <a:cs typeface="Times New Roman" panose="02020603050405020304" pitchFamily="18" charset="0"/>
              </a:rPr>
              <a:t>s.1(2)(2): Without prejudice to the forgoing subsection, the person lawfully in possession of the body of a deceased person may authorise the removal of any part from the body for use for the said purposes if, having made such reasonable enquiry as may be practicable, he has no reason to believe-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000">
                <a:effectLst/>
                <a:latin typeface="Times New Roman" panose="02020603050405020304" pitchFamily="18" charset="0"/>
                <a:ea typeface="Calibri" panose="020F0502020204030204" pitchFamily="34" charset="0"/>
                <a:cs typeface="Times New Roman" panose="02020603050405020304" pitchFamily="18" charset="0"/>
              </a:rPr>
              <a:t>(a) that the deceased has expressed an objection to his body being so dealt with after his death, and had not withdrawn it; or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000">
                <a:effectLst/>
                <a:latin typeface="Times New Roman" panose="02020603050405020304" pitchFamily="18" charset="0"/>
                <a:ea typeface="Calibri" panose="020F0502020204030204" pitchFamily="34" charset="0"/>
                <a:cs typeface="Times New Roman" panose="02020603050405020304" pitchFamily="18" charset="0"/>
              </a:rPr>
              <a:t>(b) that the surviving spouse or any surviving relatives of the deceased objects to the body being so dealt with</a:t>
            </a:r>
            <a:r>
              <a:rPr lang="en-US" sz="1100">
                <a:effectLst/>
                <a:latin typeface="Times New Roman" panose="02020603050405020304" pitchFamily="18" charset="0"/>
                <a:ea typeface="Calibri" panose="020F0502020204030204" pitchFamily="34" charset="0"/>
                <a:cs typeface="Times New Roman" panose="02020603050405020304" pitchFamily="18" charset="0"/>
              </a:rPr>
              <a: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31415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57946-6702-504F-6499-F099DF9740A7}"/>
              </a:ext>
            </a:extLst>
          </p:cNvPr>
          <p:cNvSpPr>
            <a:spLocks noGrp="1"/>
          </p:cNvSpPr>
          <p:nvPr>
            <p:ph type="title"/>
          </p:nvPr>
        </p:nvSpPr>
        <p:spPr/>
        <p:txBody>
          <a:bodyPr/>
          <a:lstStyle/>
          <a:p>
            <a:r>
              <a:rPr lang="en-US" dirty="0"/>
              <a:t>History of Organ Donation in England and Wales (2) </a:t>
            </a:r>
            <a:endParaRPr lang="en-GB" dirty="0"/>
          </a:p>
        </p:txBody>
      </p:sp>
      <p:sp>
        <p:nvSpPr>
          <p:cNvPr id="3" name="Content Placeholder 2">
            <a:extLst>
              <a:ext uri="{FF2B5EF4-FFF2-40B4-BE49-F238E27FC236}">
                <a16:creationId xmlns:a16="http://schemas.microsoft.com/office/drawing/2014/main" id="{28F1F3D1-C370-DC88-932C-2D8A801B8946}"/>
              </a:ext>
            </a:extLst>
          </p:cNvPr>
          <p:cNvSpPr>
            <a:spLocks noGrp="1"/>
          </p:cNvSpPr>
          <p:nvPr>
            <p:ph idx="1"/>
          </p:nvPr>
        </p:nvSpPr>
        <p:spPr>
          <a:xfrm>
            <a:off x="692150" y="2694940"/>
            <a:ext cx="4843510" cy="3416300"/>
          </a:xfrm>
        </p:spPr>
        <p:txBody>
          <a:bodyPr>
            <a:normAutofit lnSpcReduction="10000"/>
          </a:bodyPr>
          <a:lstStyle/>
          <a:p>
            <a:r>
              <a:rPr lang="en-US" dirty="0"/>
              <a:t>This resulted in doctors thinking that they had general permission to take organs for whatever reason (carte blanche) whenever they conducted a post-mortem </a:t>
            </a:r>
          </a:p>
          <a:p>
            <a:r>
              <a:rPr lang="en-US" dirty="0"/>
              <a:t>Particularly egregious was the taking of sometimes the whole of children’s bodies without the consent of parents</a:t>
            </a:r>
          </a:p>
          <a:p>
            <a:r>
              <a:rPr lang="en-US" dirty="0"/>
              <a:t>This led to the Alder Hey scandal, which involved the unauthorized removal, retention and disposal of human tissue between 1988 and 1996</a:t>
            </a:r>
          </a:p>
          <a:p>
            <a:endParaRPr lang="en-US" dirty="0"/>
          </a:p>
          <a:p>
            <a:endParaRPr lang="en-GB" dirty="0"/>
          </a:p>
        </p:txBody>
      </p:sp>
      <p:sp>
        <p:nvSpPr>
          <p:cNvPr id="5" name="Text Box 2">
            <a:extLst>
              <a:ext uri="{FF2B5EF4-FFF2-40B4-BE49-F238E27FC236}">
                <a16:creationId xmlns:a16="http://schemas.microsoft.com/office/drawing/2014/main" id="{5E96FE35-F5D3-D609-95F6-5230BA065CA1}"/>
              </a:ext>
            </a:extLst>
          </p:cNvPr>
          <p:cNvSpPr txBox="1">
            <a:spLocks noChangeArrowheads="1"/>
          </p:cNvSpPr>
          <p:nvPr/>
        </p:nvSpPr>
        <p:spPr bwMode="auto">
          <a:xfrm>
            <a:off x="5998465" y="2031206"/>
            <a:ext cx="5855208" cy="456088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gn="just">
              <a:lnSpc>
                <a:spcPct val="107000"/>
              </a:lnSpc>
              <a:spcAft>
                <a:spcPts val="800"/>
              </a:spcAft>
            </a:pPr>
            <a:r>
              <a:rPr lang="en-GB" sz="1000" b="1" u="sng">
                <a:effectLst/>
                <a:latin typeface="Times New Roman" panose="02020603050405020304" pitchFamily="18" charset="0"/>
                <a:ea typeface="Calibri" panose="020F0502020204030204" pitchFamily="34" charset="0"/>
                <a:cs typeface="Times New Roman" panose="02020603050405020304" pitchFamily="18" charset="0"/>
              </a:rPr>
              <a:t>The Story of Helen Rickards: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000">
                <a:effectLst/>
                <a:latin typeface="Times New Roman" panose="02020603050405020304" pitchFamily="18" charset="0"/>
                <a:ea typeface="Calibri" panose="020F0502020204030204" pitchFamily="34" charset="0"/>
                <a:cs typeface="Times New Roman" panose="02020603050405020304" pitchFamily="18" charset="0"/>
              </a:rPr>
              <a:t>Helen Rickards daughter Samantha died as a baby while undergoing open-heart surgery at Bristol Royal Infirmary. Shortly afterwards, Helen’s partner Andy committed suicide.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000">
                <a:effectLst/>
                <a:latin typeface="Times New Roman" panose="02020603050405020304" pitchFamily="18" charset="0"/>
                <a:ea typeface="Calibri" panose="020F0502020204030204" pitchFamily="34" charset="0"/>
                <a:cs typeface="Times New Roman" panose="02020603050405020304" pitchFamily="18" charset="0"/>
              </a:rPr>
              <a:t>In 1996, four years after Samantha’s death, Helen found out that Samantha’s heart had been retained by the hospital without her consent. Rickards demanded a copy of her daughters medical records, and found a letter from the pathologist stating that they had retained Samantha’s heart. Helen confronted the hospital with this evidence, and they promptly returned the heart in 1997. Helen was worried, and set up a support group with other parents, that had a free phone line to help other parents. The group was called the Bristol Heart Children Action Group.</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000">
                <a:effectLst/>
                <a:latin typeface="Times New Roman" panose="02020603050405020304" pitchFamily="18" charset="0"/>
                <a:ea typeface="Calibri" panose="020F0502020204030204" pitchFamily="34" charset="0"/>
                <a:cs typeface="Times New Roman" panose="02020603050405020304" pitchFamily="18" charset="0"/>
              </a:rPr>
              <a:t>The group called a press conference in 1999, so that the public could learn about the retained hearts. There was also serious doubt about the quality of children’s heart surgery in Bristol: the death rate was excessively high. This led to the creation of a Public Inquiry, led by Professor Ian Kennedy. The Inquiry took evidence from the group and published the Redfern Report. The report found that organ retention of children, without consent, was a national problem. Over, 100’000 organs and body parents, and sometimes entire bodies of babies were stored in 210 NHS facilities. The was over 480’000 samples that had been taken from dead patients without consent.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000">
                <a:effectLst/>
                <a:latin typeface="Times New Roman" panose="02020603050405020304" pitchFamily="18" charset="0"/>
                <a:ea typeface="Calibri" panose="020F0502020204030204" pitchFamily="34" charset="0"/>
                <a:cs typeface="Times New Roman" panose="02020603050405020304" pitchFamily="18" charset="0"/>
              </a:rPr>
              <a:t>It was found that the Dutch pathologist Dick van Velzen had ordered the unethical and illegal stripping of every organ from every child who had had a post-mortem during his time at Bristol hospital.</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000">
                <a:effectLst/>
                <a:latin typeface="Times New Roman" panose="02020603050405020304" pitchFamily="18" charset="0"/>
                <a:ea typeface="Calibri" panose="020F0502020204030204" pitchFamily="34" charset="0"/>
                <a:cs typeface="Times New Roman" panose="02020603050405020304" pitchFamily="18" charset="0"/>
              </a:rPr>
              <a:t>Organs were eventually returned to parents, however, not all at once. Some parents had to bury their children multiple times. Jan Dacombe, who lost her sone James at 3 months old had to bury her son five times. (&lt; </a:t>
            </a:r>
            <a:r>
              <a:rPr lang="en-GB" sz="1000" u="sng">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https://www.walesonline.co.uk/news/wales-news/alder-hey-scandal-mum-janet-2593338</a:t>
            </a:r>
            <a:r>
              <a:rPr lang="en-GB" sz="1000">
                <a:effectLst/>
                <a:latin typeface="Times New Roman" panose="02020603050405020304" pitchFamily="18" charset="0"/>
                <a:ea typeface="Calibri" panose="020F0502020204030204" pitchFamily="34" charset="0"/>
                <a:cs typeface="Times New Roman" panose="02020603050405020304" pitchFamily="18" charset="0"/>
              </a:rPr>
              <a:t>&gt;).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000">
                <a:effectLst/>
                <a:latin typeface="Times New Roman" panose="02020603050405020304" pitchFamily="18" charset="0"/>
                <a:ea typeface="Calibri" panose="020F0502020204030204" pitchFamily="34" charset="0"/>
                <a:cs typeface="Times New Roman" panose="02020603050405020304" pitchFamily="18" charset="0"/>
              </a:rPr>
              <a:t>In August 2004, 50 nameless babies storied for medical research in Liverpool were buried in Allerton Cemetery. The same amount were buried every week for several months. Over 1’000 unidentified bodies were eventually buried.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520732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410D8-1189-A6C1-EA93-BB648AA96EAD}"/>
              </a:ext>
            </a:extLst>
          </p:cNvPr>
          <p:cNvSpPr>
            <a:spLocks noGrp="1"/>
          </p:cNvSpPr>
          <p:nvPr>
            <p:ph type="title"/>
          </p:nvPr>
        </p:nvSpPr>
        <p:spPr/>
        <p:txBody>
          <a:bodyPr/>
          <a:lstStyle/>
          <a:p>
            <a:r>
              <a:rPr lang="en-US" dirty="0"/>
              <a:t>The outcome of Alder Hey</a:t>
            </a:r>
            <a:endParaRPr lang="en-GB" dirty="0"/>
          </a:p>
        </p:txBody>
      </p:sp>
      <p:sp>
        <p:nvSpPr>
          <p:cNvPr id="3" name="Content Placeholder 2">
            <a:extLst>
              <a:ext uri="{FF2B5EF4-FFF2-40B4-BE49-F238E27FC236}">
                <a16:creationId xmlns:a16="http://schemas.microsoft.com/office/drawing/2014/main" id="{6427B79E-8DB7-3723-E582-644719EBAC5A}"/>
              </a:ext>
            </a:extLst>
          </p:cNvPr>
          <p:cNvSpPr>
            <a:spLocks noGrp="1"/>
          </p:cNvSpPr>
          <p:nvPr>
            <p:ph idx="1"/>
          </p:nvPr>
        </p:nvSpPr>
        <p:spPr>
          <a:xfrm>
            <a:off x="1154954" y="2603500"/>
            <a:ext cx="9927574" cy="4007612"/>
          </a:xfrm>
        </p:spPr>
        <p:txBody>
          <a:bodyPr>
            <a:normAutofit fontScale="85000" lnSpcReduction="20000"/>
          </a:bodyPr>
          <a:lstStyle/>
          <a:p>
            <a:r>
              <a:rPr lang="en-US" dirty="0"/>
              <a:t>•	Organs were retained in more than 2000 pots containing body parts of 850 infants, all of </a:t>
            </a:r>
          </a:p>
          <a:p>
            <a:r>
              <a:rPr lang="en-US" dirty="0"/>
              <a:t>•	The public felt that taking organs without consent was unacceptable, and that the law had to be changed. </a:t>
            </a:r>
          </a:p>
          <a:p>
            <a:r>
              <a:rPr lang="en-US" dirty="0"/>
              <a:t>•	This caused Parliament to move to a system of express consent, which it was hoped would prevent such unethical behaviour amongst medical practitioners in the future.  </a:t>
            </a:r>
          </a:p>
          <a:p>
            <a:r>
              <a:rPr lang="en-US" dirty="0"/>
              <a:t>•	The Human Tissue Act 2004 came into effect on 1st September 2004. If individuals wanted to conduct novel transplants, they had to have ethical approval from a Ethics Committee within the NHS.  It also created the Human Tissue Authority which would regulate the harvesting, storage and transplantation of organs and tissues.</a:t>
            </a:r>
          </a:p>
          <a:p>
            <a:r>
              <a:rPr lang="en-US" dirty="0"/>
              <a:t>•	However, the number of people registering to donate organs did not meet the number of people who needed organs. Also, families sometimes vetoed decisions of individuals who wished to donate. </a:t>
            </a:r>
          </a:p>
          <a:p>
            <a:r>
              <a:rPr lang="en-US" dirty="0"/>
              <a:t>•	The Organ donation taskforce was set up to find out how to increase the number of organ donation’s in England and Wales. The Taskforce produced a report in 2008, which recommended having more specialist nurses, and better facilities in hospitals. The taskforce did not recommend moving to a presumed consent system </a:t>
            </a:r>
          </a:p>
          <a:p>
            <a:endParaRPr lang="en-GB" dirty="0"/>
          </a:p>
        </p:txBody>
      </p:sp>
    </p:spTree>
    <p:extLst>
      <p:ext uri="{BB962C8B-B14F-4D97-AF65-F5344CB8AC3E}">
        <p14:creationId xmlns:p14="http://schemas.microsoft.com/office/powerpoint/2010/main" val="40968982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F1C4790-FE3C-4020-8CA7-00621DA7BB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0</TotalTime>
  <Words>2075</Words>
  <Application>Microsoft Office PowerPoint</Application>
  <PresentationFormat>Widescreen</PresentationFormat>
  <Paragraphs>77</Paragraphs>
  <Slides>12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Century Gothic</vt:lpstr>
      <vt:lpstr>Times New Roman</vt:lpstr>
      <vt:lpstr>Wingdings 3</vt:lpstr>
      <vt:lpstr>Ion Boardroom</vt:lpstr>
      <vt:lpstr>Unit 1 Legislating for Organ Donation in Wales</vt:lpstr>
      <vt:lpstr>Lesson Aims</vt:lpstr>
      <vt:lpstr>Jurisdiction (1) </vt:lpstr>
      <vt:lpstr>Jurisdiction (2)</vt:lpstr>
      <vt:lpstr>What are the forms of Law?</vt:lpstr>
      <vt:lpstr>Human Rights</vt:lpstr>
      <vt:lpstr>History of Organ Donation in England and Wales </vt:lpstr>
      <vt:lpstr>History of Organ Donation in England and Wales (2) </vt:lpstr>
      <vt:lpstr>The outcome of Alder Hey</vt:lpstr>
      <vt:lpstr>Suggested Task 1- The types of law</vt:lpstr>
      <vt:lpstr>Suggested Task 2: Reading the Law</vt:lpstr>
      <vt:lpstr>Suggested Task 3: Comparing the Law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 Legislating for Organ Donation in Wales</dc:title>
  <dc:creator>Matthew Watkins</dc:creator>
  <cp:lastModifiedBy>Matthew Watkins</cp:lastModifiedBy>
  <cp:revision>1</cp:revision>
  <dcterms:created xsi:type="dcterms:W3CDTF">2023-07-13T11:53:21Z</dcterms:created>
  <dcterms:modified xsi:type="dcterms:W3CDTF">2023-07-13T12:47:31Z</dcterms:modified>
</cp:coreProperties>
</file>