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28.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6.xml" ContentType="application/vnd.openxmlformats-officedocument.presentationml.notesSlide+xml"/>
  <Override PartName="/ppt/notesSlides/notesSlide3.xml" ContentType="application/vnd.openxmlformats-officedocument.presentationml.notesSlide+xml"/>
  <Override PartName="/ppt/notesSlides/notesSlide33.xml" ContentType="application/vnd.openxmlformats-officedocument.presentationml.notesSlide+xml"/>
  <Override PartName="/ppt/notesSlides/notesSlide2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31.xml" ContentType="application/vnd.openxmlformats-officedocument.presentationml.notesSlide+xml"/>
  <Override PartName="/ppt/notesSlides/notesSlide20.xml" ContentType="application/vnd.openxmlformats-officedocument.presentationml.notesSlide+xml"/>
  <Override PartName="/ppt/notesSlides/notesSlide29.xml" ContentType="application/vnd.openxmlformats-officedocument.presentationml.notesSlide+xml"/>
  <Override PartName="/ppt/notesSlides/notesSlide6.xml" ContentType="application/vnd.openxmlformats-officedocument.presentationml.notesSlide+xml"/>
  <Override PartName="/ppt/notesSlides/notesSlide34.xml" ContentType="application/vnd.openxmlformats-officedocument.presentationml.notesSlide+xml"/>
  <Override PartName="/ppt/notesSlides/notesSlide7.xml" ContentType="application/vnd.openxmlformats-officedocument.presentationml.notesSlide+xml"/>
  <Override PartName="/ppt/notesSlides/notesSlide21.xml" ContentType="application/vnd.openxmlformats-officedocument.presentationml.notesSlide+xml"/>
  <Override PartName="/ppt/notesSlides/notesSlide17.xml" ContentType="application/vnd.openxmlformats-officedocument.presentationml.notesSlide+xml"/>
  <Override PartName="/ppt/notesSlides/notesSlide8.xml" ContentType="application/vnd.openxmlformats-officedocument.presentationml.notesSlide+xml"/>
  <Override PartName="/ppt/notesSlides/notesSlide30.xml" ContentType="application/vnd.openxmlformats-officedocument.presentationml.notesSlide+xml"/>
  <Override PartName="/ppt/notesSlides/notesSlide9.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0.xml" ContentType="application/vnd.openxmlformats-officedocument.presentationml.notesSlide+xml"/>
  <Override PartName="/ppt/notesSlides/notesSlide32.xml" ContentType="application/vnd.openxmlformats-officedocument.presentationml.notesSlide+xml"/>
  <Override PartName="/ppt/notesSlides/notesSlide18.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27.xml" ContentType="application/vnd.openxmlformats-officedocument.presentationml.notesSlide+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5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8" r:id="rId1"/>
  </p:sldMasterIdLst>
  <p:notesMasterIdLst>
    <p:notesMasterId r:id="rId63"/>
  </p:notesMasterIdLst>
  <p:sldIdLst>
    <p:sldId id="256" r:id="rId2"/>
    <p:sldId id="269" r:id="rId3"/>
    <p:sldId id="319" r:id="rId4"/>
    <p:sldId id="325" r:id="rId5"/>
    <p:sldId id="329" r:id="rId6"/>
    <p:sldId id="330" r:id="rId7"/>
    <p:sldId id="336" r:id="rId8"/>
    <p:sldId id="327" r:id="rId9"/>
    <p:sldId id="276" r:id="rId10"/>
    <p:sldId id="326" r:id="rId11"/>
    <p:sldId id="333" r:id="rId12"/>
    <p:sldId id="332" r:id="rId13"/>
    <p:sldId id="328" r:id="rId14"/>
    <p:sldId id="335" r:id="rId15"/>
    <p:sldId id="257" r:id="rId16"/>
    <p:sldId id="272" r:id="rId17"/>
    <p:sldId id="274" r:id="rId18"/>
    <p:sldId id="282" r:id="rId19"/>
    <p:sldId id="277" r:id="rId20"/>
    <p:sldId id="284" r:id="rId21"/>
    <p:sldId id="278" r:id="rId22"/>
    <p:sldId id="281" r:id="rId23"/>
    <p:sldId id="309" r:id="rId24"/>
    <p:sldId id="311" r:id="rId25"/>
    <p:sldId id="313" r:id="rId26"/>
    <p:sldId id="275" r:id="rId27"/>
    <p:sldId id="302" r:id="rId28"/>
    <p:sldId id="301" r:id="rId29"/>
    <p:sldId id="312" r:id="rId30"/>
    <p:sldId id="303" r:id="rId31"/>
    <p:sldId id="304" r:id="rId32"/>
    <p:sldId id="355" r:id="rId33"/>
    <p:sldId id="306" r:id="rId34"/>
    <p:sldId id="314" r:id="rId35"/>
    <p:sldId id="316" r:id="rId36"/>
    <p:sldId id="317" r:id="rId37"/>
    <p:sldId id="279" r:id="rId38"/>
    <p:sldId id="320" r:id="rId39"/>
    <p:sldId id="322" r:id="rId40"/>
    <p:sldId id="273" r:id="rId41"/>
    <p:sldId id="350" r:id="rId42"/>
    <p:sldId id="292" r:id="rId43"/>
    <p:sldId id="294" r:id="rId44"/>
    <p:sldId id="343" r:id="rId45"/>
    <p:sldId id="293" r:id="rId46"/>
    <p:sldId id="295" r:id="rId47"/>
    <p:sldId id="338" r:id="rId48"/>
    <p:sldId id="334" r:id="rId49"/>
    <p:sldId id="339" r:id="rId50"/>
    <p:sldId id="341" r:id="rId51"/>
    <p:sldId id="349" r:id="rId52"/>
    <p:sldId id="353" r:id="rId53"/>
    <p:sldId id="347" r:id="rId54"/>
    <p:sldId id="354" r:id="rId55"/>
    <p:sldId id="345" r:id="rId56"/>
    <p:sldId id="351" r:id="rId57"/>
    <p:sldId id="323" r:id="rId58"/>
    <p:sldId id="352" r:id="rId59"/>
    <p:sldId id="340" r:id="rId60"/>
    <p:sldId id="271" r:id="rId61"/>
    <p:sldId id="356"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C0AD23-9F96-422F-AB51-B1876A619365}" v="340" dt="2022-09-02T18:29:17.4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68390" autoAdjust="0"/>
  </p:normalViewPr>
  <p:slideViewPr>
    <p:cSldViewPr snapToGrid="0">
      <p:cViewPr varScale="1">
        <p:scale>
          <a:sx n="78" d="100"/>
          <a:sy n="78" d="100"/>
        </p:scale>
        <p:origin x="187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D38C48-1837-42A2-B54F-4F8045A84E54}" type="datetimeFigureOut">
              <a:rPr lang="en-GB" smtClean="0"/>
              <a:t>30/08/2022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E30F2C-2FB2-4FD2-912A-CF65A2567A7C}" type="slidenum">
              <a:rPr lang="en-GB" smtClean="0"/>
              <a:t>‹#›</a:t>
            </a:fld>
            <a:endParaRPr lang="en-GB"/>
          </a:p>
        </p:txBody>
      </p:sp>
    </p:spTree>
    <p:extLst>
      <p:ext uri="{BB962C8B-B14F-4D97-AF65-F5344CB8AC3E}">
        <p14:creationId xmlns:p14="http://schemas.microsoft.com/office/powerpoint/2010/main" val="3692726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teacher should pick and choose the content, themes and topics which best fit with the schools thematic focus and curriculum needs.  Alternatively, these slides could be covered over several lessons. The content of these slides may be particularly useful if the school provides WJEC History GCSE.</a:t>
            </a:r>
          </a:p>
          <a:p>
            <a:endParaRPr lang="en-US" dirty="0"/>
          </a:p>
          <a:p>
            <a:endParaRPr lang="en-US" dirty="0"/>
          </a:p>
          <a:p>
            <a:r>
              <a:rPr lang="en-US" dirty="0"/>
              <a:t>For some excellent resources, see: </a:t>
            </a:r>
          </a:p>
          <a:p>
            <a:pPr marL="171450" indent="-171450">
              <a:buFont typeface="Arial" panose="020B0604020202020204" pitchFamily="34" charset="0"/>
              <a:buChar char="•"/>
            </a:pPr>
            <a:r>
              <a:rPr lang="en-US" dirty="0"/>
              <a:t>https://resources.wjec.co.uk/Pages/ResourceSingle.aspx?rIid=3477</a:t>
            </a:r>
          </a:p>
          <a:p>
            <a:pPr marL="171450" indent="-171450">
              <a:buFont typeface="Arial" panose="020B0604020202020204" pitchFamily="34" charset="0"/>
              <a:buChar char="•"/>
            </a:pPr>
            <a:r>
              <a:rPr lang="en-GB" dirty="0"/>
              <a:t>https://hwb.gov.wales/repository/resource/cff832fd-bd72-41c2-aed4-19bf977e0efe/en?activeCategory=5789a512-ee62-420b-b404-528aa0c1c59a&amp;catalog=4027db3f-d3b9-453b-9f41-e5b1ef34ab6c&amp;ratings=580591c2-3f0c-4e77-87a7-72fa8d307138&amp;sort=recent&amp;strict=1</a:t>
            </a:r>
          </a:p>
        </p:txBody>
      </p:sp>
      <p:sp>
        <p:nvSpPr>
          <p:cNvPr id="4" name="Slide Number Placeholder 3"/>
          <p:cNvSpPr>
            <a:spLocks noGrp="1"/>
          </p:cNvSpPr>
          <p:nvPr>
            <p:ph type="sldNum" sz="quarter" idx="5"/>
          </p:nvPr>
        </p:nvSpPr>
        <p:spPr/>
        <p:txBody>
          <a:bodyPr/>
          <a:lstStyle/>
          <a:p>
            <a:fld id="{BDE30F2C-2FB2-4FD2-912A-CF65A2567A7C}" type="slidenum">
              <a:rPr lang="en-GB" smtClean="0"/>
              <a:t>1</a:t>
            </a:fld>
            <a:endParaRPr lang="en-GB"/>
          </a:p>
        </p:txBody>
      </p:sp>
    </p:spTree>
    <p:extLst>
      <p:ext uri="{BB962C8B-B14F-4D97-AF65-F5344CB8AC3E}">
        <p14:creationId xmlns:p14="http://schemas.microsoft.com/office/powerpoint/2010/main" val="3744109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on the slavery of Welsh people, see: https://www.walesonline.co.uk/lifestyle/nostalgia/wales-grim-histories-mass-murder-13833041 </a:t>
            </a:r>
          </a:p>
          <a:p>
            <a:r>
              <a:rPr lang="en-US" dirty="0"/>
              <a:t>For more information on the links between Wales and slavery see: https://museum.wales/articles/1149/Everywhere-in-Chains-Wales-and-Slavery/</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12</a:t>
            </a:fld>
            <a:endParaRPr lang="en-GB"/>
          </a:p>
        </p:txBody>
      </p:sp>
    </p:spTree>
    <p:extLst>
      <p:ext uri="{BB962C8B-B14F-4D97-AF65-F5344CB8AC3E}">
        <p14:creationId xmlns:p14="http://schemas.microsoft.com/office/powerpoint/2010/main" val="557963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Cashiered – means to fire servants who spoke Welsh</a:t>
            </a:r>
          </a:p>
          <a:p>
            <a:r>
              <a:rPr lang="en-US" dirty="0"/>
              <a:t>For more information on racism in medieval Wales see: C. </a:t>
            </a:r>
            <a:r>
              <a:rPr lang="en-US" dirty="0" err="1"/>
              <a:t>Lumbley</a:t>
            </a:r>
            <a:r>
              <a:rPr lang="en-US" dirty="0"/>
              <a:t>, ‘The “dark Welsh”: Color, race, and alterity in the matter of medieval Wales.’ (2019)16(9-10) Critical Race and the Middle Ages: (&lt; https://compass.onlinelibrary.wiley.com/doi/epdf/10.1111/lic3.12538?saml_referrer&gt;)</a:t>
            </a:r>
          </a:p>
          <a:p>
            <a:r>
              <a:rPr lang="en-US" dirty="0"/>
              <a:t>For more information on the development of discriminatory law’s in Wales, see: T. Phipps &amp; M.F. Stevens, ‘Towards a Characterisation of ‘Race Law’ in Medieval Wales.’ (2020) 41(3) The Journal of Legal History (&lt;file:///C:/Users/Matth/Downloads/RIS%20VERSION%20-%2022-04-2019%20-%20Towards%20a%20characterization%20of%20race%20law%20in%20medievla%20Wales%20-%202nd%20corrections.pdf&gt;)</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13</a:t>
            </a:fld>
            <a:endParaRPr lang="en-GB"/>
          </a:p>
        </p:txBody>
      </p:sp>
    </p:spTree>
    <p:extLst>
      <p:ext uri="{BB962C8B-B14F-4D97-AF65-F5344CB8AC3E}">
        <p14:creationId xmlns:p14="http://schemas.microsoft.com/office/powerpoint/2010/main" val="3452813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Cashiered – means to fire servants who spoke Welsh</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14</a:t>
            </a:fld>
            <a:endParaRPr lang="en-GB"/>
          </a:p>
        </p:txBody>
      </p:sp>
    </p:spTree>
    <p:extLst>
      <p:ext uri="{BB962C8B-B14F-4D97-AF65-F5344CB8AC3E}">
        <p14:creationId xmlns:p14="http://schemas.microsoft.com/office/powerpoint/2010/main" val="2468404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example of a Welsh medieval remedy see:  https://recipes.hypotheses.org/9209</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15</a:t>
            </a:fld>
            <a:endParaRPr lang="en-GB"/>
          </a:p>
        </p:txBody>
      </p:sp>
    </p:spTree>
    <p:extLst>
      <p:ext uri="{BB962C8B-B14F-4D97-AF65-F5344CB8AC3E}">
        <p14:creationId xmlns:p14="http://schemas.microsoft.com/office/powerpoint/2010/main" val="3036371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interesting video on the Legend of the </a:t>
            </a:r>
            <a:r>
              <a:rPr lang="en-US" dirty="0" err="1"/>
              <a:t>Myddfai</a:t>
            </a:r>
            <a:r>
              <a:rPr lang="en-US" dirty="0"/>
              <a:t> Physicians see: https://www.bbc.co.uk/programmes/p01bmdml</a:t>
            </a:r>
          </a:p>
          <a:p>
            <a:r>
              <a:rPr lang="en-US" dirty="0"/>
              <a:t>For a historical account of the </a:t>
            </a:r>
            <a:r>
              <a:rPr lang="en-US" dirty="0" err="1"/>
              <a:t>Myddfai</a:t>
            </a:r>
            <a:r>
              <a:rPr lang="en-US" dirty="0"/>
              <a:t> Physicians see: https://www.bbc.co.uk/programmes/p018327t</a:t>
            </a:r>
          </a:p>
          <a:p>
            <a:r>
              <a:rPr lang="en-US" dirty="0"/>
              <a:t>For some of the </a:t>
            </a:r>
            <a:r>
              <a:rPr lang="en-US" dirty="0" err="1"/>
              <a:t>Myddfai</a:t>
            </a:r>
            <a:r>
              <a:rPr lang="en-US" dirty="0"/>
              <a:t> Remedies see: https://www.bbc.co.uk/programmes/p016wk01</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16</a:t>
            </a:fld>
            <a:endParaRPr lang="en-GB"/>
          </a:p>
        </p:txBody>
      </p:sp>
    </p:spTree>
    <p:extLst>
      <p:ext uri="{BB962C8B-B14F-4D97-AF65-F5344CB8AC3E}">
        <p14:creationId xmlns:p14="http://schemas.microsoft.com/office/powerpoint/2010/main" val="3600697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interesting video on the Legend of the </a:t>
            </a:r>
            <a:r>
              <a:rPr lang="en-US" dirty="0" err="1"/>
              <a:t>Myddfai</a:t>
            </a:r>
            <a:r>
              <a:rPr lang="en-US" dirty="0"/>
              <a:t> Physicians see: https://www.bbc.co.uk/programmes/p01bmdml</a:t>
            </a:r>
          </a:p>
          <a:p>
            <a:r>
              <a:rPr lang="en-US" dirty="0"/>
              <a:t>For a historical account of the </a:t>
            </a:r>
            <a:r>
              <a:rPr lang="en-US" dirty="0" err="1"/>
              <a:t>Myddfai</a:t>
            </a:r>
            <a:r>
              <a:rPr lang="en-US" dirty="0"/>
              <a:t> Physicians see: https://www.bbc.co.uk/programmes/p018327t</a:t>
            </a:r>
          </a:p>
          <a:p>
            <a:r>
              <a:rPr lang="en-US" dirty="0"/>
              <a:t>For some of the </a:t>
            </a:r>
            <a:r>
              <a:rPr lang="en-US" dirty="0" err="1"/>
              <a:t>Myddfai</a:t>
            </a:r>
            <a:r>
              <a:rPr lang="en-US" dirty="0"/>
              <a:t> Remedies see: https://www.bbc.co.uk/programmes/p016wk01</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17</a:t>
            </a:fld>
            <a:endParaRPr lang="en-GB"/>
          </a:p>
        </p:txBody>
      </p:sp>
    </p:spTree>
    <p:extLst>
      <p:ext uri="{BB962C8B-B14F-4D97-AF65-F5344CB8AC3E}">
        <p14:creationId xmlns:p14="http://schemas.microsoft.com/office/powerpoint/2010/main" val="2819786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worksheet 1 (which has pictures of easy to find plants in Wales). The students should use their knowledge to indicate any knowledge of home remedies. Students should write down the home remedy on their worksheet. This will then be discussed with the class, and any additional uses for items or plants should also be written down. Extension: If students know any other home remedies based on any other plants, spices or household items they could also write these down and share them with the class.</a:t>
            </a:r>
          </a:p>
          <a:p>
            <a:endParaRPr lang="en-US" dirty="0"/>
          </a:p>
          <a:p>
            <a:r>
              <a:rPr lang="en-US" dirty="0"/>
              <a:t>For example: </a:t>
            </a:r>
          </a:p>
          <a:p>
            <a:pPr marL="228600" indent="-228600">
              <a:buAutoNum type="arabicParenBoth"/>
            </a:pPr>
            <a:r>
              <a:rPr lang="en-US" dirty="0"/>
              <a:t>Steam/Water: This could include, inhaling steam or menthol to help with head congestion, a blocked nose, or chesty cough. </a:t>
            </a:r>
          </a:p>
          <a:p>
            <a:pPr marL="228600" indent="-228600">
              <a:buAutoNum type="arabicParenBoth"/>
            </a:pPr>
            <a:r>
              <a:rPr lang="en-US" dirty="0"/>
              <a:t>Salt Water: To cure sooth symptoms of a sore throat</a:t>
            </a:r>
          </a:p>
          <a:p>
            <a:pPr marL="228600" indent="-228600">
              <a:buAutoNum type="arabicParenBoth"/>
            </a:pPr>
            <a:r>
              <a:rPr lang="en-US" dirty="0"/>
              <a:t>Oranges/Vitamin C: To cure or stave off a cold</a:t>
            </a:r>
          </a:p>
          <a:p>
            <a:pPr marL="228600" indent="-228600">
              <a:buAutoNum type="arabicParenBoth"/>
            </a:pPr>
            <a:r>
              <a:rPr lang="en-US" dirty="0"/>
              <a:t>Honey and Lemon: To cure a sore throat </a:t>
            </a:r>
          </a:p>
          <a:p>
            <a:pPr marL="228600" indent="-228600">
              <a:buAutoNum type="arabicParenBoth"/>
            </a:pPr>
            <a:r>
              <a:rPr lang="en-US" dirty="0"/>
              <a:t>Chicken Soup: For a cold, also “feed a cold starve a fever”</a:t>
            </a:r>
          </a:p>
          <a:p>
            <a:pPr marL="228600" indent="-228600">
              <a:buAutoNum type="arabicParenBoth"/>
            </a:pPr>
            <a:r>
              <a:rPr lang="en-US" dirty="0"/>
              <a:t>Dock Leaves: For nettle sting</a:t>
            </a:r>
          </a:p>
          <a:p>
            <a:pPr marL="228600" indent="-228600">
              <a:buAutoNum type="arabicParenBoth"/>
            </a:pPr>
            <a:r>
              <a:rPr lang="en-US" dirty="0"/>
              <a:t>Jelly fish sting: Pee on the affected area</a:t>
            </a:r>
          </a:p>
          <a:p>
            <a:endParaRPr lang="en-US" dirty="0"/>
          </a:p>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18</a:t>
            </a:fld>
            <a:endParaRPr lang="en-GB"/>
          </a:p>
        </p:txBody>
      </p:sp>
    </p:spTree>
    <p:extLst>
      <p:ext uri="{BB962C8B-B14F-4D97-AF65-F5344CB8AC3E}">
        <p14:creationId xmlns:p14="http://schemas.microsoft.com/office/powerpoint/2010/main" val="1916778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https://recipes.hypotheses.org/330</a:t>
            </a:r>
          </a:p>
          <a:p>
            <a:r>
              <a:rPr lang="en-US" dirty="0"/>
              <a:t>For a more detailed manuscript on the Texts of the Physicians of </a:t>
            </a:r>
            <a:r>
              <a:rPr lang="en-US" dirty="0" err="1"/>
              <a:t>Myddvai</a:t>
            </a:r>
            <a:r>
              <a:rPr lang="en-US" dirty="0"/>
              <a:t>, see: D. </a:t>
            </a:r>
            <a:r>
              <a:rPr lang="en-US" dirty="0" err="1"/>
              <a:t>Luft</a:t>
            </a:r>
            <a:r>
              <a:rPr lang="en-US" dirty="0"/>
              <a:t>, Medieval Welsh Medical Text (University of Wales Press, 2020): (&lt;https://www.uwp.co.uk/app/uploads/MWMT_final_low-res-1.pdf&gt;)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19</a:t>
            </a:fld>
            <a:endParaRPr lang="en-GB"/>
          </a:p>
        </p:txBody>
      </p:sp>
    </p:spTree>
    <p:extLst>
      <p:ext uri="{BB962C8B-B14F-4D97-AF65-F5344CB8AC3E}">
        <p14:creationId xmlns:p14="http://schemas.microsoft.com/office/powerpoint/2010/main" val="1198352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short but interesting video on the development of the history of surgeons, see: https://www.bbc.co.uk/programmes/p00xj03y</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20</a:t>
            </a:fld>
            <a:endParaRPr lang="en-GB"/>
          </a:p>
        </p:txBody>
      </p:sp>
    </p:spTree>
    <p:extLst>
      <p:ext uri="{BB962C8B-B14F-4D97-AF65-F5344CB8AC3E}">
        <p14:creationId xmlns:p14="http://schemas.microsoft.com/office/powerpoint/2010/main" val="30526906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https://www.ncbi.nlm.nih.gov/pmc/articles/PMC1322233/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22</a:t>
            </a:fld>
            <a:endParaRPr lang="en-GB"/>
          </a:p>
        </p:txBody>
      </p:sp>
    </p:spTree>
    <p:extLst>
      <p:ext uri="{BB962C8B-B14F-4D97-AF65-F5344CB8AC3E}">
        <p14:creationId xmlns:p14="http://schemas.microsoft.com/office/powerpoint/2010/main" val="1607355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excellent overview of the history of Wales see: https://www.bbc.co.uk/wales/history/sites/themes/guide/ch15_industrial_revolution.shtml</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a:t>
            </a:fld>
            <a:endParaRPr lang="en-GB"/>
          </a:p>
        </p:txBody>
      </p:sp>
    </p:spTree>
    <p:extLst>
      <p:ext uri="{BB962C8B-B14F-4D97-AF65-F5344CB8AC3E}">
        <p14:creationId xmlns:p14="http://schemas.microsoft.com/office/powerpoint/2010/main" val="2489546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records of 284 executions of witches between 1000 and 1684 in England. The Witch trials peaked in 1550 and 1650 (during the time of the English Civil War). The Home Circuit saw 456 trials, Essex 290, York 117, Norfolk 15, 52 Western Circuit and 7 West Country (1 overturned on appeal). Many women were not found guilty: 29.4% of trials in the Home circuit ended in conviction, 23 out of 267 in Essex and none in Norfolk. (see, https://www.sarahwoodbury.com/witchcraft-and-witch-trials-in-wales/) </a:t>
            </a:r>
          </a:p>
          <a:p>
            <a:endParaRPr lang="en-US" dirty="0"/>
          </a:p>
          <a:p>
            <a:r>
              <a:rPr lang="en-US" dirty="0"/>
              <a:t>For more information about Gwen </a:t>
            </a:r>
            <a:r>
              <a:rPr lang="en-US" dirty="0" err="1"/>
              <a:t>ferch</a:t>
            </a:r>
            <a:r>
              <a:rPr lang="en-US" dirty="0"/>
              <a:t> Ellis, see: https://hisdoryan.co.uk/first-welsh-witch </a:t>
            </a:r>
          </a:p>
          <a:p>
            <a:r>
              <a:rPr lang="en-US" dirty="0"/>
              <a:t>For more information about other accused women, see: (https://www.walesonline.co.uk/news/wales-news/story-first-woman-hanged-wales-13816831). Also, (https://www.dailypost.co.uk/news/north-wales-news/incredible-true-stories-behind-five-19154303)</a:t>
            </a:r>
          </a:p>
          <a:p>
            <a:r>
              <a:rPr lang="en-US" dirty="0"/>
              <a:t>For more information about the witch trials in Wales, see: https://rune.une.edu.au/web/bitstream/1959.11/22216/5/open/SOURCE04.pdf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24</a:t>
            </a:fld>
            <a:endParaRPr lang="en-GB"/>
          </a:p>
        </p:txBody>
      </p:sp>
    </p:spTree>
    <p:extLst>
      <p:ext uri="{BB962C8B-B14F-4D97-AF65-F5344CB8AC3E}">
        <p14:creationId xmlns:p14="http://schemas.microsoft.com/office/powerpoint/2010/main" val="1681846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records of 284 executions of witches between 1000 and 1684 in England. The Witch trials peaked in 1550 and 1650 (during the time of the English Civil War). The Home Circuit saw 456 trials, Essex 290, York 117, Norfolk 15, 52 Western Circuit and 7 West Country (1 overturned on appeal). Many women were not found guilty: 29.4% of trials in the Home circuit ended in conviction, 23 out of 267 in Essex and none in Norfolk. (see, https://www.sarahwoodbury.com/witchcraft-and-witch-trials-in-wales/) </a:t>
            </a:r>
          </a:p>
          <a:p>
            <a:endParaRPr lang="en-US" dirty="0"/>
          </a:p>
          <a:p>
            <a:r>
              <a:rPr lang="en-US" dirty="0"/>
              <a:t>For more information about Gwen </a:t>
            </a:r>
            <a:r>
              <a:rPr lang="en-US" dirty="0" err="1"/>
              <a:t>ferch</a:t>
            </a:r>
            <a:r>
              <a:rPr lang="en-US" dirty="0"/>
              <a:t> Ellis, see: https://hisdoryan.co.uk/first-welsh-witch </a:t>
            </a:r>
          </a:p>
          <a:p>
            <a:r>
              <a:rPr lang="en-US" dirty="0"/>
              <a:t>For more information about other accused women, see: (https://www.walesonline.co.uk/news/wales-news/story-first-woman-hanged-wales-13816831). Also, (https://www.dailypost.co.uk/news/north-wales-news/incredible-true-stories-behind-five-19154303)</a:t>
            </a:r>
          </a:p>
          <a:p>
            <a:r>
              <a:rPr lang="en-US" dirty="0"/>
              <a:t>For more information about the witch trials in Wales, see: https://rune.une.edu.au/web/bitstream/1959.11/22216/5/open/SOURCE04.pdf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25</a:t>
            </a:fld>
            <a:endParaRPr lang="en-GB"/>
          </a:p>
        </p:txBody>
      </p:sp>
    </p:spTree>
    <p:extLst>
      <p:ext uri="{BB962C8B-B14F-4D97-AF65-F5344CB8AC3E}">
        <p14:creationId xmlns:p14="http://schemas.microsoft.com/office/powerpoint/2010/main" val="2340909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Detailed information about the types of hospitals (hospitals, infirmaries, lazar houses, monastic houses) can be found: (&lt;https://www.genuki.org.uk/big/wal/Archives/NLWjournals/EarlyHospitals&gt;)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Centralised records of Asylums were not kept in Wales. However, in 1797 the Hereford Lunatic Asylum was opened, in 1845 Shropshire County Asylum opened – both which served Wales. The earliest Welsh specific Asylum was the Haverfordwest Asylum, which was converted from an prison. It was established under the County Asylum Local Act 1822.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“"The borough </a:t>
            </a:r>
            <a:r>
              <a:rPr lang="en-US" dirty="0" err="1"/>
              <a:t>gaol</a:t>
            </a:r>
            <a:r>
              <a:rPr lang="en-US" dirty="0"/>
              <a:t> and house of correction, a modern building situated on St. Thomas' Green, in the upper part of the town, is now, by a recent act of parliament, devoted to a lunatic asylum, as well for Pembrokeshire as for Haverfordwest; and by the same act the common </a:t>
            </a:r>
            <a:r>
              <a:rPr lang="en-US" dirty="0" err="1"/>
              <a:t>gaol</a:t>
            </a:r>
            <a:r>
              <a:rPr lang="en-US" dirty="0"/>
              <a:t> and house of correction for Pembrokeshire, to the purposes of which the remains of the ancient castle have been assigned, are appropriated for the reception of prisoners both for Pembrokeshire and Haverfordwest: the buildings are well calculated for the classification of prisoners, and comprise eight wards; two work-rooms, one for males and one for females; eight day-rooms and eight airing-yards, in one of which is a tread-mill.“ [Lewis , Topographical Dictionary of Wales. (1833)]</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helvetica, sans serif, arial"/>
              </a:rPr>
              <a:t>No addition or alteration was made to the building when it was taken over for the confinement of pauper lunatics. The corporation contracted with a private individual to supply all food and other necessities and employed a husband and wife at £20 a year as the asylum staff. (See, http://studymore.org.uk/4_13_TA.HTM#HaverfordwestBorough)</a:t>
            </a:r>
          </a:p>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27</a:t>
            </a:fld>
            <a:endParaRPr lang="en-GB"/>
          </a:p>
        </p:txBody>
      </p:sp>
    </p:spTree>
    <p:extLst>
      <p:ext uri="{BB962C8B-B14F-4D97-AF65-F5344CB8AC3E}">
        <p14:creationId xmlns:p14="http://schemas.microsoft.com/office/powerpoint/2010/main" val="8948270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A. </a:t>
            </a:r>
            <a:r>
              <a:rPr lang="en-US" dirty="0" err="1"/>
              <a:t>Sayili</a:t>
            </a:r>
            <a:r>
              <a:rPr lang="en-US" dirty="0"/>
              <a:t>, The Modern Hospital in Medieval Islam. (Muslim Heritage, 2006): (&lt; https://muslimheritage.com/the-modern-hospital-in-medieval-islam/&gt;) </a:t>
            </a:r>
          </a:p>
          <a:p>
            <a:r>
              <a:rPr lang="en-US" dirty="0"/>
              <a:t>See, also: (&lt;https://www.nlm.nih.gov/exhibition/islamic_medical/islamic_12.html#:~:text=An%20Islamic%20hospital%20was%20called,possibly%20a%20leprosarium%2C%20in%20Damascus&gt;)</a:t>
            </a:r>
          </a:p>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28</a:t>
            </a:fld>
            <a:endParaRPr lang="en-GB"/>
          </a:p>
        </p:txBody>
      </p:sp>
    </p:spTree>
    <p:extLst>
      <p:ext uri="{BB962C8B-B14F-4D97-AF65-F5344CB8AC3E}">
        <p14:creationId xmlns:p14="http://schemas.microsoft.com/office/powerpoint/2010/main" val="15885804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Centralised records of Asylums were not kept in Wales. However, in 1797 the Hereford Lunatic Asylum was opened, in 1845 Shropshire County Asylum opened – both which served Wales. The earliest Welsh specific Asylum was the Haverfordwest Asylum, which was converted from an prison. It was established under the County Asylum Local Act 1822.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“"The borough </a:t>
            </a:r>
            <a:r>
              <a:rPr lang="en-US" dirty="0" err="1"/>
              <a:t>gaol</a:t>
            </a:r>
            <a:r>
              <a:rPr lang="en-US" dirty="0"/>
              <a:t> and house of correction, a modern building situated on St. Thomas' Green, in the upper part of the town, is now, by a recent act of parliament, devoted to a lunatic asylum, as well for Pembrokeshire as for Haverfordwest; and by the same act the common </a:t>
            </a:r>
            <a:r>
              <a:rPr lang="en-US" dirty="0" err="1"/>
              <a:t>gaol</a:t>
            </a:r>
            <a:r>
              <a:rPr lang="en-US" dirty="0"/>
              <a:t> and house of correction for Pembrokeshire, to the purposes of which the remains of the ancient castle have been assigned, are appropriated for the reception of prisoners both for Pembrokeshire and Haverfordwest: the buildings are well calculated for the classification of prisoners, and comprise eight wards; two work-rooms, one for males and one for females; eight day-rooms and eight airing-yards, in one of which is a tread-mill.“ [Lewis , Topographical Dictionary of Wales. (1833)]</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helvetica, sans serif, arial"/>
              </a:rPr>
              <a:t>No addition or alteration was made to the building when it was taken over for the confinement of pauper lunatics. The corporation contracted with a private individual to supply all food and other necessities and employed a husband and wife at £20 a year as the asylum staff. (See, http://studymore.org.uk/4_13_TA.HTM#HaverfordwestBorough)</a:t>
            </a:r>
          </a:p>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29</a:t>
            </a:fld>
            <a:endParaRPr lang="en-GB"/>
          </a:p>
        </p:txBody>
      </p:sp>
    </p:spTree>
    <p:extLst>
      <p:ext uri="{BB962C8B-B14F-4D97-AF65-F5344CB8AC3E}">
        <p14:creationId xmlns:p14="http://schemas.microsoft.com/office/powerpoint/2010/main" val="23241611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30</a:t>
            </a:fld>
            <a:endParaRPr lang="en-GB"/>
          </a:p>
        </p:txBody>
      </p:sp>
    </p:spTree>
    <p:extLst>
      <p:ext uri="{BB962C8B-B14F-4D97-AF65-F5344CB8AC3E}">
        <p14:creationId xmlns:p14="http://schemas.microsoft.com/office/powerpoint/2010/main" val="521508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task is to illustrate the discriminatory ways women were treated due to natural biological functions, and reasonable requests for equality and fair treatment. Eliza, was likely suffering from ‘burnout’ or ‘acute stress’ and ‘anxiety.’ If she saw a GP today she would likely be signed off work, receive counselling and support, or at most medication.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31</a:t>
            </a:fld>
            <a:endParaRPr lang="en-GB"/>
          </a:p>
        </p:txBody>
      </p:sp>
    </p:spTree>
    <p:extLst>
      <p:ext uri="{BB962C8B-B14F-4D97-AF65-F5344CB8AC3E}">
        <p14:creationId xmlns:p14="http://schemas.microsoft.com/office/powerpoint/2010/main" val="2248487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(&lt;https://medium.com/family-history/a-female-malady-women-in-the-lunatic-asylums-of-victorian-london-68dcac2991d9&gt;) </a:t>
            </a:r>
          </a:p>
          <a:p>
            <a:r>
              <a:rPr lang="en-US" dirty="0"/>
              <a:t>Also: (&lt;https://www.gethistory.co.uk/reference/sources/modern/georgian/sketches-in-bedlam-females&gt;) </a:t>
            </a:r>
          </a:p>
          <a:p>
            <a:r>
              <a:rPr lang="en-US" dirty="0"/>
              <a:t>For other stories see: (&lt;https://www.gethistory.co.uk/sites/default/files/source-documents/Sketches%20in%20Bedlam_0.pdf&gt;) </a:t>
            </a:r>
          </a:p>
          <a:p>
            <a:endParaRPr lang="en-US" dirty="0"/>
          </a:p>
          <a:p>
            <a:r>
              <a:rPr lang="en-US" dirty="0"/>
              <a:t>Hannah Prior could simply have been an introvert or suffered with alcoholism </a:t>
            </a:r>
          </a:p>
          <a:p>
            <a:r>
              <a:rPr lang="en-US" dirty="0"/>
              <a:t>Sybil Forster has depression and anxiety and suffered with an eating disorder, perhaps sparked by the unfaithfulness of her husband </a:t>
            </a:r>
          </a:p>
          <a:p>
            <a:r>
              <a:rPr lang="en-US" dirty="0"/>
              <a:t>Mary Buffin could have been suffering from a stroke which affected her speech – Aphasia </a:t>
            </a:r>
          </a:p>
          <a:p>
            <a:r>
              <a:rPr lang="en-US" dirty="0"/>
              <a:t>Hannah Chaplin could have developed cognitive symptoms of syphilis, or simply a nervous breakdown </a:t>
            </a:r>
          </a:p>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32</a:t>
            </a:fld>
            <a:endParaRPr lang="en-GB"/>
          </a:p>
        </p:txBody>
      </p:sp>
    </p:spTree>
    <p:extLst>
      <p:ext uri="{BB962C8B-B14F-4D97-AF65-F5344CB8AC3E}">
        <p14:creationId xmlns:p14="http://schemas.microsoft.com/office/powerpoint/2010/main" val="27454832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https://medium.com/family-history/a-female-malady-women-in-the-lunatic-asylums-of-victorian-london-68dcac2991d9 </a:t>
            </a:r>
          </a:p>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33</a:t>
            </a:fld>
            <a:endParaRPr lang="en-GB"/>
          </a:p>
        </p:txBody>
      </p:sp>
    </p:spTree>
    <p:extLst>
      <p:ext uri="{BB962C8B-B14F-4D97-AF65-F5344CB8AC3E}">
        <p14:creationId xmlns:p14="http://schemas.microsoft.com/office/powerpoint/2010/main" val="21285834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about the conditions of Bedlam and particularly Edward Wakefield’s testimony to the House of Commons Select Committee on Madhouses in 1815, which led to changes in the Law:  (&lt;http://www.danceshistoricalmiscellany.com/</a:t>
            </a:r>
            <a:r>
              <a:rPr lang="en-US"/>
              <a:t>history-bedlam-worlds-notorious-asylum/&gt;) </a:t>
            </a:r>
          </a:p>
          <a:p>
            <a:r>
              <a:rPr lang="en-US"/>
              <a:t>For an interesting podcast see: (&lt; https://www.bbc.co.uk/sounds/play/b0739rfg&gt;)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34</a:t>
            </a:fld>
            <a:endParaRPr lang="en-GB"/>
          </a:p>
        </p:txBody>
      </p:sp>
    </p:spTree>
    <p:extLst>
      <p:ext uri="{BB962C8B-B14F-4D97-AF65-F5344CB8AC3E}">
        <p14:creationId xmlns:p14="http://schemas.microsoft.com/office/powerpoint/2010/main" val="2251068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Great Famine see: See: https://www.historic-uk.com/HistoryUK/HistoryofEngland/The-Great-Flood-Great-Famine-of-1314/ </a:t>
            </a:r>
          </a:p>
          <a:p>
            <a:r>
              <a:rPr lang="en-US" dirty="0"/>
              <a:t>If there was not enough food families abandoned children – this was reflected in the fairy-tale Hansel and Gretel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a:t>
            </a:fld>
            <a:endParaRPr lang="en-GB"/>
          </a:p>
        </p:txBody>
      </p:sp>
    </p:spTree>
    <p:extLst>
      <p:ext uri="{BB962C8B-B14F-4D97-AF65-F5344CB8AC3E}">
        <p14:creationId xmlns:p14="http://schemas.microsoft.com/office/powerpoint/2010/main" val="113865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conditions, see: (&lt;https://www.historicmysteries.com/bedlam/&gt;). Also, (&lt;https://www.huffpost.com/entry/bedlam-the-horrors-of-lon_b_9499118&gt;)</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35</a:t>
            </a:fld>
            <a:endParaRPr lang="en-GB"/>
          </a:p>
        </p:txBody>
      </p:sp>
    </p:spTree>
    <p:extLst>
      <p:ext uri="{BB962C8B-B14F-4D97-AF65-F5344CB8AC3E}">
        <p14:creationId xmlns:p14="http://schemas.microsoft.com/office/powerpoint/2010/main" val="39597288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is Christopher Williams (1873-1934) entitled </a:t>
            </a:r>
            <a:r>
              <a:rPr lang="en-US" dirty="0" err="1"/>
              <a:t>Deffroad</a:t>
            </a:r>
            <a:r>
              <a:rPr lang="en-US" dirty="0"/>
              <a:t> Cymru (The Awakening of Wales)</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36</a:t>
            </a:fld>
            <a:endParaRPr lang="en-GB"/>
          </a:p>
        </p:txBody>
      </p:sp>
    </p:spTree>
    <p:extLst>
      <p:ext uri="{BB962C8B-B14F-4D97-AF65-F5344CB8AC3E}">
        <p14:creationId xmlns:p14="http://schemas.microsoft.com/office/powerpoint/2010/main" val="3069052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about the medical developments during the Renaissance, see: https://www.bbc.co.uk/bitesize/guides/zyscng8/revision/2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37</a:t>
            </a:fld>
            <a:endParaRPr lang="en-GB"/>
          </a:p>
        </p:txBody>
      </p:sp>
    </p:spTree>
    <p:extLst>
      <p:ext uri="{BB962C8B-B14F-4D97-AF65-F5344CB8AC3E}">
        <p14:creationId xmlns:p14="http://schemas.microsoft.com/office/powerpoint/2010/main" val="41345671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detail about medical advances during the Renaissance see: https://www.bbc.co.uk/bitesize/guides/zyscng8/revision/5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38</a:t>
            </a:fld>
            <a:endParaRPr lang="en-GB"/>
          </a:p>
        </p:txBody>
      </p:sp>
    </p:spTree>
    <p:extLst>
      <p:ext uri="{BB962C8B-B14F-4D97-AF65-F5344CB8AC3E}">
        <p14:creationId xmlns:p14="http://schemas.microsoft.com/office/powerpoint/2010/main" val="19947783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Industrial Revolution brought an explosion of development. There were new jobs (particularly in cities and towns). In Wales this was centered around the South, which had access to good water-ways, rivers and deep natural harbors which could be used to transport raw materials – coal, iron ore etc. The growth in industry led to a demand for jobs, which saw people travel from rural areas all over Wales to work in the factories. </a:t>
            </a:r>
          </a:p>
          <a:p>
            <a:endParaRPr lang="en-US" dirty="0"/>
          </a:p>
          <a:p>
            <a:r>
              <a:rPr lang="en-US" dirty="0"/>
              <a:t>For explanation and resources relating to the industrial revolution, see: https://sphweb.bumc.bu.edu/otlt/mph-modules/ep/ep713_history/ep713_history4.html#:~:text=Poor%20workers%20were%20often%20housed,metals%2C%20dust%2C%20and%20solvents. </a:t>
            </a:r>
          </a:p>
          <a:p>
            <a:endParaRPr lang="en-US" dirty="0"/>
          </a:p>
          <a:p>
            <a:r>
              <a:rPr lang="en-US" dirty="0"/>
              <a:t>For information about the development in technology see: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41</a:t>
            </a:fld>
            <a:endParaRPr lang="en-GB"/>
          </a:p>
        </p:txBody>
      </p:sp>
    </p:spTree>
    <p:extLst>
      <p:ext uri="{BB962C8B-B14F-4D97-AF65-F5344CB8AC3E}">
        <p14:creationId xmlns:p14="http://schemas.microsoft.com/office/powerpoint/2010/main" val="23310310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Housing: The industrial revolution caused quick migration from rural areas into towns to fill the factories. Housing in industrial towns like Merthyr and Cardiff rapidly exceeded planned populations, and houses became overcrowded. Whole families of several children and grandparents (up to 16 people) were sometimes co-habiting in single rooms and even cellars. Housing was also extremely poor: there was poor ventilation and insulation, no heating, no double glazing, no water supply - so inside toilet or washing facilities. This was important as the inability to wash soot and dust off clothes contributed to skin disease, infection and respiratory problems (not just for the workers, but the whole family)</a:t>
            </a:r>
          </a:p>
          <a:p>
            <a:r>
              <a:rPr lang="en-US" dirty="0"/>
              <a:t>(2) Sewage : There was no sewer mains in the 1800’s in Welsh towns so sewerage was thrown out onto the street and into drains, runoff contaminated communal water supplies like wells and ponds. Lack of clean water and gutters overflowing with sewage from cesspits made individuals vulnerable to infections diseases such as cholera </a:t>
            </a:r>
          </a:p>
          <a:p>
            <a:r>
              <a:rPr lang="en-US" dirty="0"/>
              <a:t>(3) Lack of clean water</a:t>
            </a:r>
          </a:p>
          <a:p>
            <a:r>
              <a:rPr lang="en-US" dirty="0"/>
              <a:t>(4) Pollution and Industrial Waste</a:t>
            </a:r>
          </a:p>
          <a:p>
            <a:r>
              <a:rPr lang="en-US" dirty="0"/>
              <a:t>(5) Dangerous working conditions</a:t>
            </a:r>
          </a:p>
          <a:p>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42</a:t>
            </a:fld>
            <a:endParaRPr lang="en-GB"/>
          </a:p>
        </p:txBody>
      </p:sp>
    </p:spTree>
    <p:extLst>
      <p:ext uri="{BB962C8B-B14F-4D97-AF65-F5344CB8AC3E}">
        <p14:creationId xmlns:p14="http://schemas.microsoft.com/office/powerpoint/2010/main" val="13755302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T.W. Rammel produced a report into living conditions in Cardiff during the cholera outbreak in 1849. He identified the issue of overcrowding, and contamination of water sources. See: https://www.walesonline.co.uk/lifestyle/nostalgia/what-like-living-cardiff-cholera-11475792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43</a:t>
            </a:fld>
            <a:endParaRPr lang="en-GB"/>
          </a:p>
        </p:txBody>
      </p:sp>
    </p:spTree>
    <p:extLst>
      <p:ext uri="{BB962C8B-B14F-4D97-AF65-F5344CB8AC3E}">
        <p14:creationId xmlns:p14="http://schemas.microsoft.com/office/powerpoint/2010/main" val="24150265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T.W. Rammel produced a report into living conditions in Cardiff during the cholera outbreak in 1849. He identified the issue of overcrowding, and contamination of water sources. See: https://www.walesonline.co.uk/lifestyle/nostalgia/what-like-living-cardiff-cholera-11475792 </a:t>
            </a:r>
          </a:p>
          <a:p>
            <a:pPr marL="171450" indent="-171450">
              <a:buFontTx/>
              <a:buChar char="-"/>
            </a:pPr>
            <a:r>
              <a:rPr lang="en-US" dirty="0"/>
              <a:t>For more information about the legacy of pollution in Wales, see: https://naturalresources.wales/media/677708/nrw26759-contaminated-land-in-wales-pdf_english-1.pdf</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44</a:t>
            </a:fld>
            <a:endParaRPr lang="en-GB"/>
          </a:p>
        </p:txBody>
      </p:sp>
    </p:spTree>
    <p:extLst>
      <p:ext uri="{BB962C8B-B14F-4D97-AF65-F5344CB8AC3E}">
        <p14:creationId xmlns:p14="http://schemas.microsoft.com/office/powerpoint/2010/main" val="26159880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interesting video on child workers during the industrial revolution, see: https://www.youtube.com/watch?v=1PmHBqtLFss&amp;ab_channel=Channel4Documentaries</a:t>
            </a:r>
          </a:p>
          <a:p>
            <a:r>
              <a:rPr lang="en-US" dirty="0"/>
              <a:t>For a bit of a fun video by BBC’s History File. This video deals particularly with the poor condition of children workers, and particularly abuse from supervisors and factory owners. See: https://youtu.be/qUNNFzELTsI </a:t>
            </a:r>
          </a:p>
          <a:p>
            <a:r>
              <a:rPr lang="en-US" dirty="0"/>
              <a:t>See more generally for good historical resources: https://www.mrallsophistory.com/revision/category/other-history-topics</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45</a:t>
            </a:fld>
            <a:endParaRPr lang="en-GB"/>
          </a:p>
        </p:txBody>
      </p:sp>
    </p:spTree>
    <p:extLst>
      <p:ext uri="{BB962C8B-B14F-4D97-AF65-F5344CB8AC3E}">
        <p14:creationId xmlns:p14="http://schemas.microsoft.com/office/powerpoint/2010/main" val="29195525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Until the mid-nineteenth century the British state accepted that children as young as give years older were an acceptable part of the industrial workforce. For information about conditions of children see: (&lt;https://www.bbc.co.uk/bitesize/guides/zkxrxyc/revision/2&gt;)</a:t>
            </a:r>
          </a:p>
          <a:p>
            <a:pPr marL="171450" indent="-171450">
              <a:buFont typeface="Arial" panose="020B0604020202020204" pitchFamily="34" charset="0"/>
              <a:buChar char="•"/>
            </a:pPr>
            <a:r>
              <a:rPr lang="en-US" dirty="0"/>
              <a:t>Between 1840 and 1842, government inspectors visited the Welsh coalfields and spoke to children who worked in the mines; as part of Parliamentary Commission into the State of Children in Employment</a:t>
            </a:r>
          </a:p>
          <a:p>
            <a:pPr marL="171450" indent="-171450">
              <a:buFont typeface="Arial" panose="020B0604020202020204" pitchFamily="34" charset="0"/>
              <a:buChar char="•"/>
            </a:pPr>
            <a:r>
              <a:rPr lang="en-US" dirty="0"/>
              <a:t>For more information, and particularly testimony of children who worked in coal mines, see: https://museum.wales/articles/1013/Children-in-Mines/</a:t>
            </a:r>
          </a:p>
          <a:p>
            <a:pPr marL="171450" indent="-171450">
              <a:buFont typeface="Arial" panose="020B0604020202020204" pitchFamily="34" charset="0"/>
              <a:buChar char="•"/>
            </a:pPr>
            <a:r>
              <a:rPr lang="en-US" dirty="0"/>
              <a:t>For more information about children working in factories, see: (&lt;https://www.historycrunch.com/child-labor-in-the-industrial-revolution.html#/&gt;). Also, (&lt;https://www.bl.uk/romantics-and-victorians/articles/child-labour#:~:text=In%20industrial%20areas%2C%20children%20started,repairing%20breaks%20in%20the%20thread.&gt;)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46</a:t>
            </a:fld>
            <a:endParaRPr lang="en-GB"/>
          </a:p>
        </p:txBody>
      </p:sp>
    </p:spTree>
    <p:extLst>
      <p:ext uri="{BB962C8B-B14F-4D97-AF65-F5344CB8AC3E}">
        <p14:creationId xmlns:p14="http://schemas.microsoft.com/office/powerpoint/2010/main" val="3524120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https://ounews.co/science-mct/the-original-climate-crisis-how-the-little-ice-age-devastated-early-modern-europe/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a:t>
            </a:fld>
            <a:endParaRPr lang="en-GB"/>
          </a:p>
        </p:txBody>
      </p:sp>
    </p:spTree>
    <p:extLst>
      <p:ext uri="{BB962C8B-B14F-4D97-AF65-F5344CB8AC3E}">
        <p14:creationId xmlns:p14="http://schemas.microsoft.com/office/powerpoint/2010/main" val="1658618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the conditions in the mines, and particularly for children, see: https://museum.wales/articles/1013/Children-in-Mines/</a:t>
            </a:r>
          </a:p>
          <a:p>
            <a:r>
              <a:rPr lang="en-US" dirty="0"/>
              <a:t>For more information about the Rebecca Riots, see: https://www.bbc.co.uk/wales/history/sites/themes/society/politics_rebecca_riots.shtml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47</a:t>
            </a:fld>
            <a:endParaRPr lang="en-GB"/>
          </a:p>
        </p:txBody>
      </p:sp>
    </p:spTree>
    <p:extLst>
      <p:ext uri="{BB962C8B-B14F-4D97-AF65-F5344CB8AC3E}">
        <p14:creationId xmlns:p14="http://schemas.microsoft.com/office/powerpoint/2010/main" val="5627958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history on the Irish during the Industrial Revolution, see: https://www.walesonline.co.uk/news/wales-news/welsh-history-month-irish-migrants-1849691</a:t>
            </a:r>
          </a:p>
          <a:p>
            <a:r>
              <a:rPr lang="en-US" dirty="0"/>
              <a:t>For a more in-depth history of the Irish in early industrialised Britain, see: https://www.ourmigrationstory.org.uk/oms/the-irish-in-early-industrial-britain-diversity-and-differing-opinions </a:t>
            </a:r>
          </a:p>
          <a:p>
            <a:r>
              <a:rPr lang="en-US" dirty="0"/>
              <a:t>For excellent resources on the history of migration in the UK, see: https://www.ourmigrationstory.org.uk/ </a:t>
            </a:r>
          </a:p>
        </p:txBody>
      </p:sp>
      <p:sp>
        <p:nvSpPr>
          <p:cNvPr id="4" name="Slide Number Placeholder 3"/>
          <p:cNvSpPr>
            <a:spLocks noGrp="1"/>
          </p:cNvSpPr>
          <p:nvPr>
            <p:ph type="sldNum" sz="quarter" idx="5"/>
          </p:nvPr>
        </p:nvSpPr>
        <p:spPr/>
        <p:txBody>
          <a:bodyPr/>
          <a:lstStyle/>
          <a:p>
            <a:fld id="{BDE30F2C-2FB2-4FD2-912A-CF65A2567A7C}" type="slidenum">
              <a:rPr lang="en-GB" smtClean="0"/>
              <a:t>48</a:t>
            </a:fld>
            <a:endParaRPr lang="en-GB"/>
          </a:p>
        </p:txBody>
      </p:sp>
    </p:spTree>
    <p:extLst>
      <p:ext uri="{BB962C8B-B14F-4D97-AF65-F5344CB8AC3E}">
        <p14:creationId xmlns:p14="http://schemas.microsoft.com/office/powerpoint/2010/main" val="42624534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history on the Irish during the Industrial Revolution, see: https://www.walesonline.co.uk/news/wales-news/welsh-history-month-irish-migrants-1849691</a:t>
            </a:r>
          </a:p>
          <a:p>
            <a:r>
              <a:rPr lang="en-US" dirty="0"/>
              <a:t>For a more in-depth history of the Irish in early industrialised Britain, see: https://www.ourmigrationstory.org.uk/oms/the-irish-in-early-industrial-britain-diversity-and-differing-opinions </a:t>
            </a:r>
          </a:p>
          <a:p>
            <a:r>
              <a:rPr lang="en-US" dirty="0"/>
              <a:t>For excellent resources on the history of migration in the UK, see: https://www.ourmigrationstory.org.uk/ </a:t>
            </a:r>
          </a:p>
          <a:p>
            <a:r>
              <a:rPr lang="en-US" dirty="0"/>
              <a:t>For more information on the death of Alan </a:t>
            </a:r>
            <a:r>
              <a:rPr lang="en-US" dirty="0" err="1"/>
              <a:t>Kuridi</a:t>
            </a:r>
            <a:r>
              <a:rPr lang="en-US" dirty="0"/>
              <a:t> a 2 year old Syrian refugee who was attempting to flee war on a boat from Kobani, to Kos: https://www.theguardian.com/world/2015/sep/02/shocking-image-of-drowned-syrian-boy-shows-tragic-plight-of-refugees </a:t>
            </a:r>
          </a:p>
        </p:txBody>
      </p:sp>
      <p:sp>
        <p:nvSpPr>
          <p:cNvPr id="4" name="Slide Number Placeholder 3"/>
          <p:cNvSpPr>
            <a:spLocks noGrp="1"/>
          </p:cNvSpPr>
          <p:nvPr>
            <p:ph type="sldNum" sz="quarter" idx="5"/>
          </p:nvPr>
        </p:nvSpPr>
        <p:spPr/>
        <p:txBody>
          <a:bodyPr/>
          <a:lstStyle/>
          <a:p>
            <a:fld id="{BDE30F2C-2FB2-4FD2-912A-CF65A2567A7C}" type="slidenum">
              <a:rPr lang="en-GB" smtClean="0"/>
              <a:t>49</a:t>
            </a:fld>
            <a:endParaRPr lang="en-GB"/>
          </a:p>
        </p:txBody>
      </p:sp>
    </p:spTree>
    <p:extLst>
      <p:ext uri="{BB962C8B-B14F-4D97-AF65-F5344CB8AC3E}">
        <p14:creationId xmlns:p14="http://schemas.microsoft.com/office/powerpoint/2010/main" val="32310674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about the Cholera outbreak in Wales see: https://www.genuki.org.uk/big/wal/Archives/NLWjournals/Cholera </a:t>
            </a:r>
          </a:p>
          <a:p>
            <a:r>
              <a:rPr lang="en-US" dirty="0"/>
              <a:t>For more information about public health during the Industrial Revolution in Wales, see: https://www.wales.nhs.uk/documents/090203historypublichealthen[1].pdf</a:t>
            </a:r>
          </a:p>
          <a:p>
            <a:r>
              <a:rPr lang="en-US" dirty="0"/>
              <a:t>Also, (&lt;https://www.walesonline.co.uk/news/wales-news/history-of-disease-in-wales-1848979&gt;)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50</a:t>
            </a:fld>
            <a:endParaRPr lang="en-GB"/>
          </a:p>
        </p:txBody>
      </p:sp>
    </p:spTree>
    <p:extLst>
      <p:ext uri="{BB962C8B-B14F-4D97-AF65-F5344CB8AC3E}">
        <p14:creationId xmlns:p14="http://schemas.microsoft.com/office/powerpoint/2010/main" val="5720275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https://www.wales.nhs.uk/documents/090203historypublichealthen[1].pdf</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51</a:t>
            </a:fld>
            <a:endParaRPr lang="en-GB"/>
          </a:p>
        </p:txBody>
      </p:sp>
    </p:spTree>
    <p:extLst>
      <p:ext uri="{BB962C8B-B14F-4D97-AF65-F5344CB8AC3E}">
        <p14:creationId xmlns:p14="http://schemas.microsoft.com/office/powerpoint/2010/main" val="4720191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https://resource.download.wjec.co.uk/vtc/2019-20/KO19-20_1-18/pdf/WJEC/07-health-and-medicine-wjec-knowledge-organisers.pdf</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53</a:t>
            </a:fld>
            <a:endParaRPr lang="en-GB"/>
          </a:p>
        </p:txBody>
      </p:sp>
    </p:spTree>
    <p:extLst>
      <p:ext uri="{BB962C8B-B14F-4D97-AF65-F5344CB8AC3E}">
        <p14:creationId xmlns:p14="http://schemas.microsoft.com/office/powerpoint/2010/main" val="29815251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also various additional public health laws which improved conditions in industrial towns and cities: </a:t>
            </a:r>
          </a:p>
          <a:p>
            <a:pPr marL="171450" indent="-171450">
              <a:buFont typeface="Arial" panose="020B0604020202020204" pitchFamily="34" charset="0"/>
              <a:buChar char="•"/>
            </a:pPr>
            <a:r>
              <a:rPr lang="en-US" dirty="0"/>
              <a:t>Public Baths and Wash Houses Act 1846</a:t>
            </a:r>
          </a:p>
          <a:p>
            <a:pPr marL="171450" indent="-171450">
              <a:buFont typeface="Arial" panose="020B0604020202020204" pitchFamily="34" charset="0"/>
              <a:buChar char="•"/>
            </a:pPr>
            <a:r>
              <a:rPr lang="en-US" dirty="0"/>
              <a:t>Sanitary Act 1866 forced local authorities to construct sewers</a:t>
            </a:r>
          </a:p>
          <a:p>
            <a:pPr marL="171450" indent="-171450">
              <a:buFont typeface="Arial" panose="020B0604020202020204" pitchFamily="34" charset="0"/>
              <a:buChar char="•"/>
            </a:pPr>
            <a:r>
              <a:rPr lang="en-US" dirty="0"/>
              <a:t>Artisans Dwelling Act 1875 – Which allowed councils to clear slums and build better homes for working families </a:t>
            </a:r>
          </a:p>
          <a:p>
            <a:pPr marL="171450" indent="-171450">
              <a:buFont typeface="Arial" panose="020B0604020202020204" pitchFamily="34" charset="0"/>
              <a:buChar char="•"/>
            </a:pPr>
            <a:r>
              <a:rPr lang="en-US" dirty="0"/>
              <a:t>Sale of Food and Drugs Act 1876 – Banned the use of harmful substances in food e.g. chalk in flour</a:t>
            </a:r>
          </a:p>
          <a:p>
            <a:pPr marL="171450" indent="-171450">
              <a:buFont typeface="Arial" panose="020B0604020202020204" pitchFamily="34" charset="0"/>
              <a:buChar char="•"/>
            </a:pPr>
            <a:r>
              <a:rPr lang="en-US" dirty="0"/>
              <a:t>Various laws against pollution in of rivers in 1986</a:t>
            </a:r>
          </a:p>
          <a:p>
            <a:pPr marL="171450" indent="-171450">
              <a:buFont typeface="Arial" panose="020B0604020202020204" pitchFamily="34" charset="0"/>
              <a:buChar char="•"/>
            </a:pPr>
            <a:r>
              <a:rPr lang="en-US" dirty="0"/>
              <a:t>The Cardiff Waterworks 1850 – led to the laying of mains water pipes across the town and building a pumping station in Ely. A reservoir was constructed at </a:t>
            </a:r>
            <a:r>
              <a:rPr lang="en-US" dirty="0" err="1"/>
              <a:t>Llanishen</a:t>
            </a:r>
            <a:r>
              <a:rPr lang="en-US" dirty="0"/>
              <a:t> </a:t>
            </a:r>
          </a:p>
          <a:p>
            <a:pPr marL="0" indent="0">
              <a:buFont typeface="Arial" panose="020B0604020202020204" pitchFamily="34" charset="0"/>
              <a:buNone/>
            </a:pPr>
            <a:r>
              <a:rPr lang="en-US" dirty="0"/>
              <a:t>Welsh Examples included: </a:t>
            </a:r>
          </a:p>
          <a:p>
            <a:pPr marL="228600" indent="-228600">
              <a:buFont typeface="Arial" panose="020B0604020202020204" pitchFamily="34" charset="0"/>
              <a:buAutoNum type="arabicPeriod"/>
            </a:pPr>
            <a:r>
              <a:rPr lang="en-US" dirty="0"/>
              <a:t>Wrexham</a:t>
            </a:r>
          </a:p>
          <a:p>
            <a:pPr marL="171450" indent="-171450">
              <a:buFontTx/>
              <a:buChar char="-"/>
            </a:pPr>
            <a:r>
              <a:rPr lang="en-US" dirty="0"/>
              <a:t>Wrexham was given a town council in 1857 to organise improving health </a:t>
            </a:r>
          </a:p>
          <a:p>
            <a:pPr marL="171450" indent="-171450">
              <a:buFontTx/>
              <a:buChar char="-"/>
            </a:pPr>
            <a:r>
              <a:rPr lang="en-US" dirty="0"/>
              <a:t>Wrexham Waterworks Company was founded in 1864 to provide piped water and sewers. From 1894 all houses in the town had flushing lavatories </a:t>
            </a:r>
          </a:p>
          <a:p>
            <a:pPr marL="171450" indent="-171450">
              <a:buFontTx/>
              <a:buChar char="-"/>
            </a:pPr>
            <a:r>
              <a:rPr lang="en-US" dirty="0"/>
              <a:t>The first cemetery in Wrexham opened in 1876</a:t>
            </a:r>
          </a:p>
          <a:p>
            <a:pPr marL="171450" indent="-171450">
              <a:buFontTx/>
              <a:buChar char="-"/>
            </a:pPr>
            <a:r>
              <a:rPr lang="en-US" dirty="0"/>
              <a:t>The Council opened public baths in Tuttle Street in 1901</a:t>
            </a:r>
          </a:p>
          <a:p>
            <a:pPr marL="0" indent="0">
              <a:buFontTx/>
              <a:buNone/>
            </a:pPr>
            <a:r>
              <a:rPr lang="en-US" dirty="0"/>
              <a:t>See: https://resource.download.wjec.co.uk/vtc/2019-20/KO19-20_1-18/pdf/WJEC/06-health-and-medicine-wjec-knowledge-organisers.pdf</a:t>
            </a:r>
          </a:p>
          <a:p>
            <a:pPr marL="0" indent="0">
              <a:buFontTx/>
              <a:buNone/>
            </a:pPr>
            <a:r>
              <a:rPr lang="en-US" dirty="0"/>
              <a:t>For an excellent case-study on Cardiff, see: https://resource.download.wjec.co.uk/vtc/2019-20/KO19-20_1-18/pdf/WJEC/07-health-and-medicine-wjec-knowledge-organisers.pdf</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54</a:t>
            </a:fld>
            <a:endParaRPr lang="en-GB"/>
          </a:p>
        </p:txBody>
      </p:sp>
    </p:spTree>
    <p:extLst>
      <p:ext uri="{BB962C8B-B14F-4D97-AF65-F5344CB8AC3E}">
        <p14:creationId xmlns:p14="http://schemas.microsoft.com/office/powerpoint/2010/main" val="33454570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https://www.bbc.co.uk/bitesize/guides/z27nqhv/revision/2 </a:t>
            </a:r>
          </a:p>
          <a:p>
            <a:r>
              <a:rPr lang="en-US" dirty="0"/>
              <a:t>Also: https://www.gwegogledd.cymru/wp-content/uploads/2018/04/Welsh-Perspective-Medicine.pdf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56</a:t>
            </a:fld>
            <a:endParaRPr lang="en-GB"/>
          </a:p>
        </p:txBody>
      </p:sp>
    </p:spTree>
    <p:extLst>
      <p:ext uri="{BB962C8B-B14F-4D97-AF65-F5344CB8AC3E}">
        <p14:creationId xmlns:p14="http://schemas.microsoft.com/office/powerpoint/2010/main" val="15305862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https://www.bbc.co.uk/bitesize/guides/z27nqhv/revision/3</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57</a:t>
            </a:fld>
            <a:endParaRPr lang="en-GB"/>
          </a:p>
        </p:txBody>
      </p:sp>
    </p:spTree>
    <p:extLst>
      <p:ext uri="{BB962C8B-B14F-4D97-AF65-F5344CB8AC3E}">
        <p14:creationId xmlns:p14="http://schemas.microsoft.com/office/powerpoint/2010/main" val="1123987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(&lt;https://ganapathihipkneesurgeon.com/the-anglesey-bonesetters-modern-orthopaedics/&gt;)</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58</a:t>
            </a:fld>
            <a:endParaRPr lang="en-GB"/>
          </a:p>
        </p:txBody>
      </p:sp>
    </p:spTree>
    <p:extLst>
      <p:ext uri="{BB962C8B-B14F-4D97-AF65-F5344CB8AC3E}">
        <p14:creationId xmlns:p14="http://schemas.microsoft.com/office/powerpoint/2010/main" val="2663567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excellent resource on the Black Death see: https://www.bbc.co.uk/bitesize/topics/zqjwxnb/articles/zdkssk7</a:t>
            </a:r>
          </a:p>
          <a:p>
            <a:r>
              <a:rPr lang="en-US" dirty="0"/>
              <a:t>For developments in public health as a result of the vaccine, see: https://www.bbc.co.uk/bitesize/guides/z9924qt/revision/1</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7</a:t>
            </a:fld>
            <a:endParaRPr lang="en-GB"/>
          </a:p>
        </p:txBody>
      </p:sp>
    </p:spTree>
    <p:extLst>
      <p:ext uri="{BB962C8B-B14F-4D97-AF65-F5344CB8AC3E}">
        <p14:creationId xmlns:p14="http://schemas.microsoft.com/office/powerpoint/2010/main" val="31641853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about Dr Frances </a:t>
            </a:r>
            <a:r>
              <a:rPr lang="en-US" dirty="0" err="1"/>
              <a:t>Hoggan</a:t>
            </a:r>
            <a:r>
              <a:rPr lang="en-US" dirty="0"/>
              <a:t> sees: https://www.walesonline.co.uk/lifestyle/nostalgia/wales-first-female-doctor-never-12577690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60</a:t>
            </a:fld>
            <a:endParaRPr lang="en-GB"/>
          </a:p>
        </p:txBody>
      </p:sp>
    </p:spTree>
    <p:extLst>
      <p:ext uri="{BB962C8B-B14F-4D97-AF65-F5344CB8AC3E}">
        <p14:creationId xmlns:p14="http://schemas.microsoft.com/office/powerpoint/2010/main" val="4257820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excellent resource on the Black Death see: https://www.bbc.co.uk/bitesize/topics/zqjwxnb/articles/zdkssk7</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8</a:t>
            </a:fld>
            <a:endParaRPr lang="en-GB"/>
          </a:p>
        </p:txBody>
      </p:sp>
    </p:spTree>
    <p:extLst>
      <p:ext uri="{BB962C8B-B14F-4D97-AF65-F5344CB8AC3E}">
        <p14:creationId xmlns:p14="http://schemas.microsoft.com/office/powerpoint/2010/main" val="1453058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of Medieval and Tudor child-birth and pregnancy see: https://www.tudorsociety.com/childbirth-in-medieval-and-tudor-times-by-sarah-bryson/#:~:text=Yet%20during%20the%20medieval%20period,also%20due%20to%20complications%20afterwards.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9</a:t>
            </a:fld>
            <a:endParaRPr lang="en-GB"/>
          </a:p>
        </p:txBody>
      </p:sp>
    </p:spTree>
    <p:extLst>
      <p:ext uri="{BB962C8B-B14F-4D97-AF65-F5344CB8AC3E}">
        <p14:creationId xmlns:p14="http://schemas.microsoft.com/office/powerpoint/2010/main" val="1490226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history of the Welsh political state and the various conflicts, see: https://www.britannica.com/place/Wales/Llywelyn-ap-Iorwerth </a:t>
            </a:r>
          </a:p>
          <a:p>
            <a:r>
              <a:rPr lang="en-US" dirty="0"/>
              <a:t>For a description of medieval soldiering, see: https://historycollection.com/10-reasons-that-prove-living-in-the-middles-ages-was-truly-bad/3/</a:t>
            </a:r>
          </a:p>
          <a:p>
            <a:r>
              <a:rPr lang="en-US" dirty="0"/>
              <a:t>The tapestry below is Women of Fishguard depicting the last Invasion of Britain in 1797: https://lastinvasiontapestry.co.uk/ </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10</a:t>
            </a:fld>
            <a:endParaRPr lang="en-GB"/>
          </a:p>
        </p:txBody>
      </p:sp>
    </p:spTree>
    <p:extLst>
      <p:ext uri="{BB962C8B-B14F-4D97-AF65-F5344CB8AC3E}">
        <p14:creationId xmlns:p14="http://schemas.microsoft.com/office/powerpoint/2010/main" val="1855129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history of the Welsh political state and the various conflicts, see: https://www.britannica.com/place/Wales/Llywelyn-ap-Iorwerth </a:t>
            </a:r>
          </a:p>
          <a:p>
            <a:r>
              <a:rPr lang="en-US" dirty="0"/>
              <a:t>For a description of medieval soldiering, see: https://historycollection.com/10-reasons-that-prove-living-in-the-middles-ages-was-truly-bad/3/</a:t>
            </a:r>
            <a:endParaRPr lang="en-GB" dirty="0"/>
          </a:p>
        </p:txBody>
      </p:sp>
      <p:sp>
        <p:nvSpPr>
          <p:cNvPr id="4" name="Slide Number Placeholder 3"/>
          <p:cNvSpPr>
            <a:spLocks noGrp="1"/>
          </p:cNvSpPr>
          <p:nvPr>
            <p:ph type="sldNum" sz="quarter" idx="5"/>
          </p:nvPr>
        </p:nvSpPr>
        <p:spPr/>
        <p:txBody>
          <a:bodyPr/>
          <a:lstStyle/>
          <a:p>
            <a:fld id="{BDE30F2C-2FB2-4FD2-912A-CF65A2567A7C}" type="slidenum">
              <a:rPr lang="en-GB" smtClean="0"/>
              <a:t>11</a:t>
            </a:fld>
            <a:endParaRPr lang="en-GB"/>
          </a:p>
        </p:txBody>
      </p:sp>
    </p:spTree>
    <p:extLst>
      <p:ext uri="{BB962C8B-B14F-4D97-AF65-F5344CB8AC3E}">
        <p14:creationId xmlns:p14="http://schemas.microsoft.com/office/powerpoint/2010/main" val="2232321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2268005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786488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084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46625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83046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105062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12477398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931490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3551706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EB20BC-A7A6-4EE2-B9C0-C8F7C89CDC1D}" type="datetimeFigureOut">
              <a:rPr lang="en-GB" smtClean="0"/>
              <a:t>30/08/2022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811354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DEB20BC-A7A6-4EE2-B9C0-C8F7C89CDC1D}" type="datetimeFigureOut">
              <a:rPr lang="en-GB" smtClean="0"/>
              <a:t>30/08/2022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1477326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DEB20BC-A7A6-4EE2-B9C0-C8F7C89CDC1D}" type="datetimeFigureOut">
              <a:rPr lang="en-GB" smtClean="0"/>
              <a:t>30/08/2022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3166737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DEB20BC-A7A6-4EE2-B9C0-C8F7C89CDC1D}" type="datetimeFigureOut">
              <a:rPr lang="en-GB" smtClean="0"/>
              <a:t>30/08/2022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426310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EB20BC-A7A6-4EE2-B9C0-C8F7C89CDC1D}" type="datetimeFigureOut">
              <a:rPr lang="en-GB" smtClean="0"/>
              <a:t>30/08/2022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676820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DEB20BC-A7A6-4EE2-B9C0-C8F7C89CDC1D}" type="datetimeFigureOut">
              <a:rPr lang="en-GB" smtClean="0"/>
              <a:t>30/08/2022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3165084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DEB20BC-A7A6-4EE2-B9C0-C8F7C89CDC1D}" type="datetimeFigureOut">
              <a:rPr lang="en-GB" smtClean="0"/>
              <a:t>30/08/2022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7981DE-56AD-4F6B-BBA8-2384BD0BFD65}" type="slidenum">
              <a:rPr lang="en-GB" smtClean="0"/>
              <a:t>‹#›</a:t>
            </a:fld>
            <a:endParaRPr lang="en-GB"/>
          </a:p>
        </p:txBody>
      </p:sp>
    </p:spTree>
    <p:extLst>
      <p:ext uri="{BB962C8B-B14F-4D97-AF65-F5344CB8AC3E}">
        <p14:creationId xmlns:p14="http://schemas.microsoft.com/office/powerpoint/2010/main" val="1860038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DEB20BC-A7A6-4EE2-B9C0-C8F7C89CDC1D}" type="datetimeFigureOut">
              <a:rPr lang="en-GB" smtClean="0"/>
              <a:t>30/08/2022</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67981DE-56AD-4F6B-BBA8-2384BD0BFD65}" type="slidenum">
              <a:rPr lang="en-GB" smtClean="0"/>
              <a:t>‹#›</a:t>
            </a:fld>
            <a:endParaRPr lang="en-GB"/>
          </a:p>
        </p:txBody>
      </p:sp>
    </p:spTree>
    <p:extLst>
      <p:ext uri="{BB962C8B-B14F-4D97-AF65-F5344CB8AC3E}">
        <p14:creationId xmlns:p14="http://schemas.microsoft.com/office/powerpoint/2010/main" val="1903380994"/>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4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jpeg"/></Relationships>
</file>

<file path=ppt/slides/_rels/slide4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4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45.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png"/><Relationship Id="rId4" Type="http://schemas.openxmlformats.org/officeDocument/2006/relationships/image" Target="../media/image74.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4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5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2E472-2E65-AE02-4ECA-F7ED0B19F4CE}"/>
              </a:ext>
            </a:extLst>
          </p:cNvPr>
          <p:cNvSpPr>
            <a:spLocks noGrp="1"/>
          </p:cNvSpPr>
          <p:nvPr>
            <p:ph type="ctrTitle"/>
          </p:nvPr>
        </p:nvSpPr>
        <p:spPr/>
        <p:txBody>
          <a:bodyPr/>
          <a:lstStyle/>
          <a:p>
            <a:r>
              <a:rPr lang="en-US" dirty="0"/>
              <a:t>Lesson 2: The </a:t>
            </a:r>
            <a:r>
              <a:rPr lang="en-US"/>
              <a:t>History of Health </a:t>
            </a:r>
            <a:r>
              <a:rPr lang="en-US" dirty="0"/>
              <a:t>in Wales</a:t>
            </a:r>
            <a:endParaRPr lang="en-GB" dirty="0"/>
          </a:p>
        </p:txBody>
      </p:sp>
      <p:sp>
        <p:nvSpPr>
          <p:cNvPr id="3" name="Subtitle 2">
            <a:extLst>
              <a:ext uri="{FF2B5EF4-FFF2-40B4-BE49-F238E27FC236}">
                <a16:creationId xmlns:a16="http://schemas.microsoft.com/office/drawing/2014/main" id="{F2C9AFD9-6AA4-E295-8034-49530FBC0681}"/>
              </a:ext>
            </a:extLst>
          </p:cNvPr>
          <p:cNvSpPr>
            <a:spLocks noGrp="1"/>
          </p:cNvSpPr>
          <p:nvPr>
            <p:ph type="subTitle" idx="1"/>
          </p:nvPr>
        </p:nvSpPr>
        <p:spPr/>
        <p:txBody>
          <a:bodyPr/>
          <a:lstStyle/>
          <a:p>
            <a:r>
              <a:rPr lang="en-US" dirty="0"/>
              <a:t>Unit 1: Health and Politics in Wales </a:t>
            </a:r>
            <a:endParaRPr lang="en-GB" dirty="0"/>
          </a:p>
        </p:txBody>
      </p:sp>
    </p:spTree>
    <p:extLst>
      <p:ext uri="{BB962C8B-B14F-4D97-AF65-F5344CB8AC3E}">
        <p14:creationId xmlns:p14="http://schemas.microsoft.com/office/powerpoint/2010/main" val="2940717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807460" y="262741"/>
            <a:ext cx="9842705" cy="1320800"/>
          </a:xfrm>
        </p:spPr>
        <p:txBody>
          <a:bodyPr/>
          <a:lstStyle/>
          <a:p>
            <a:r>
              <a:rPr lang="en-US" dirty="0"/>
              <a:t>Medieval Health Problems in Wales</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430199" y="949731"/>
            <a:ext cx="11605282" cy="4614414"/>
          </a:xfrm>
        </p:spPr>
        <p:txBody>
          <a:bodyPr>
            <a:normAutofit fontScale="92500"/>
          </a:bodyPr>
          <a:lstStyle/>
          <a:p>
            <a:r>
              <a:rPr lang="en-US" b="1" u="sng" dirty="0"/>
              <a:t>War </a:t>
            </a:r>
          </a:p>
          <a:p>
            <a:pPr>
              <a:buFont typeface="Arial" panose="020B0604020202020204" pitchFamily="34" charset="0"/>
              <a:buChar char="•"/>
            </a:pPr>
            <a:r>
              <a:rPr lang="en-US" dirty="0"/>
              <a:t>Before 1066 Wales was ruled by Welsh kings</a:t>
            </a:r>
          </a:p>
          <a:p>
            <a:pPr>
              <a:buFont typeface="Arial" panose="020B0604020202020204" pitchFamily="34" charset="0"/>
              <a:buChar char="•"/>
            </a:pPr>
            <a:r>
              <a:rPr lang="en-US" dirty="0"/>
              <a:t>England (Normans) invaded the Welsh and took over Southern and middle Wales – creating the March of Wales. </a:t>
            </a:r>
          </a:p>
          <a:p>
            <a:pPr>
              <a:buFont typeface="Arial" panose="020B0604020202020204" pitchFamily="34" charset="0"/>
              <a:buChar char="•"/>
            </a:pPr>
            <a:r>
              <a:rPr lang="en-US" dirty="0"/>
              <a:t>The English put their own Lords. Some areas of South Wales went to war and retained their lands (Deheubarth)</a:t>
            </a:r>
          </a:p>
          <a:p>
            <a:pPr>
              <a:buFont typeface="Arial" panose="020B0604020202020204" pitchFamily="34" charset="0"/>
              <a:buChar char="•"/>
            </a:pPr>
            <a:r>
              <a:rPr lang="en-US" dirty="0"/>
              <a:t>Northern Wales repelled the English and had their own Princes (in Gwynedd, Powys) </a:t>
            </a:r>
          </a:p>
          <a:p>
            <a:pPr>
              <a:buFont typeface="Arial" panose="020B0604020202020204" pitchFamily="34" charset="0"/>
              <a:buChar char="•"/>
            </a:pPr>
            <a:r>
              <a:rPr lang="en-US" dirty="0"/>
              <a:t>However, the Lords in Wales would fight for succession and England invaded and defeated Wales in 1283</a:t>
            </a:r>
          </a:p>
          <a:p>
            <a:pPr>
              <a:buFont typeface="Arial" panose="020B0604020202020204" pitchFamily="34" charset="0"/>
              <a:buChar char="•"/>
            </a:pPr>
            <a:r>
              <a:rPr lang="en-US" dirty="0"/>
              <a:t>All male peasants over 18 had to report to military service – 1/5 Welsh men would be in military service at one time </a:t>
            </a:r>
          </a:p>
          <a:p>
            <a:pPr>
              <a:buFont typeface="Arial" panose="020B0604020202020204" pitchFamily="34" charset="0"/>
              <a:buChar char="•"/>
            </a:pPr>
            <a:r>
              <a:rPr lang="en-US" dirty="0"/>
              <a:t>Peasants not trained to fight and had to bring their own weapons – which were usually faming tools</a:t>
            </a:r>
          </a:p>
          <a:p>
            <a:pPr>
              <a:buFont typeface="Arial" panose="020B0604020202020204" pitchFamily="34" charset="0"/>
              <a:buChar char="•"/>
            </a:pPr>
            <a:r>
              <a:rPr lang="en-US" dirty="0"/>
              <a:t>There was not a lot of fighting – as it was expensive </a:t>
            </a:r>
          </a:p>
          <a:p>
            <a:pPr>
              <a:buFont typeface="Arial" panose="020B0604020202020204" pitchFamily="34" charset="0"/>
              <a:buChar char="•"/>
            </a:pPr>
            <a:r>
              <a:rPr lang="en-US" dirty="0"/>
              <a:t>The majority of soldiers died, not from fighting, but from the conditions of military camps, where soldiers where there was a lack of food and clean water, and they were exposed to the rain, cold and sun. </a:t>
            </a:r>
          </a:p>
          <a:p>
            <a:pPr>
              <a:buFont typeface="Arial" panose="020B0604020202020204" pitchFamily="34" charset="0"/>
              <a:buChar char="•"/>
            </a:pPr>
            <a:endParaRPr lang="en-US" dirty="0"/>
          </a:p>
          <a:p>
            <a:endParaRPr lang="en-US" dirty="0"/>
          </a:p>
        </p:txBody>
      </p:sp>
      <p:pic>
        <p:nvPicPr>
          <p:cNvPr id="4" name="Picture 3">
            <a:extLst>
              <a:ext uri="{FF2B5EF4-FFF2-40B4-BE49-F238E27FC236}">
                <a16:creationId xmlns:a16="http://schemas.microsoft.com/office/drawing/2014/main" id="{13BE3599-4085-DD89-D461-0805EA0DD0B0}"/>
              </a:ext>
            </a:extLst>
          </p:cNvPr>
          <p:cNvPicPr>
            <a:picLocks noChangeAspect="1"/>
          </p:cNvPicPr>
          <p:nvPr/>
        </p:nvPicPr>
        <p:blipFill>
          <a:blip r:embed="rId3"/>
          <a:stretch>
            <a:fillRect/>
          </a:stretch>
        </p:blipFill>
        <p:spPr>
          <a:xfrm>
            <a:off x="282146" y="5564145"/>
            <a:ext cx="11430000" cy="1238250"/>
          </a:xfrm>
          <a:prstGeom prst="rect">
            <a:avLst/>
          </a:prstGeom>
        </p:spPr>
      </p:pic>
    </p:spTree>
    <p:extLst>
      <p:ext uri="{BB962C8B-B14F-4D97-AF65-F5344CB8AC3E}">
        <p14:creationId xmlns:p14="http://schemas.microsoft.com/office/powerpoint/2010/main" val="2171308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181080" y="115716"/>
            <a:ext cx="9842705" cy="1320800"/>
          </a:xfrm>
        </p:spPr>
        <p:txBody>
          <a:bodyPr/>
          <a:lstStyle/>
          <a:p>
            <a:pPr algn="ctr"/>
            <a:r>
              <a:rPr lang="en-US" dirty="0"/>
              <a:t>The Last Invasion of Britain </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251642" y="892433"/>
            <a:ext cx="8608154" cy="6197600"/>
          </a:xfrm>
        </p:spPr>
        <p:txBody>
          <a:bodyPr>
            <a:normAutofit fontScale="92500" lnSpcReduction="20000"/>
          </a:bodyPr>
          <a:lstStyle/>
          <a:p>
            <a:r>
              <a:rPr lang="en-US" dirty="0"/>
              <a:t>The Battle of Fishguard was a military invasion by the French on 22-24</a:t>
            </a:r>
            <a:r>
              <a:rPr lang="en-US" baseline="30000" dirty="0"/>
              <a:t>th</a:t>
            </a:r>
            <a:r>
              <a:rPr lang="en-US" dirty="0"/>
              <a:t> February 1779</a:t>
            </a:r>
          </a:p>
          <a:p>
            <a:r>
              <a:rPr lang="en-US" dirty="0"/>
              <a:t>The French General Lazare Hoche was Irish-American who was attempting to take over Britain</a:t>
            </a:r>
          </a:p>
          <a:p>
            <a:r>
              <a:rPr lang="en-US" dirty="0"/>
              <a:t>He sent a large army of 1400 men who were heavily armed, with gun powder, grenades and guns. The army landed in Fishguard under cover of darkness.</a:t>
            </a:r>
          </a:p>
          <a:p>
            <a:r>
              <a:rPr lang="en-US" dirty="0"/>
              <a:t>The French thought that the Welsh were weak, but they fought and killed French soldiers who tried to come into their homes. </a:t>
            </a:r>
          </a:p>
          <a:p>
            <a:r>
              <a:rPr lang="en-US" dirty="0"/>
              <a:t>Other French soldiers found a Portuguese ship with wine and got drunk.</a:t>
            </a:r>
          </a:p>
          <a:p>
            <a:r>
              <a:rPr lang="en-US" dirty="0"/>
              <a:t>Jemima Nicholas led a group of women with pitchforks and rounded up 12 soldiers and held them hostage in the church overnight.</a:t>
            </a:r>
          </a:p>
          <a:p>
            <a:r>
              <a:rPr lang="en-US" dirty="0"/>
              <a:t>There was no formal army in Wales, only volunteers. There were only 300 men in Fishguard led Lieutenant-Colonel Thomas Knox, and the Calverley led by Lord Cawdor.</a:t>
            </a:r>
          </a:p>
          <a:p>
            <a:r>
              <a:rPr lang="en-US" dirty="0"/>
              <a:t>When the Knox found out about the invasion he called troops from all over Wales, and went to Fishguard to confront the French. But they were many miles away.</a:t>
            </a:r>
          </a:p>
          <a:p>
            <a:r>
              <a:rPr lang="en-US" dirty="0"/>
              <a:t>Many men and women from Fishguard took up their tools to fight with the army. Lord Cawdor lined them all up on the cliff wearing traditional Welsh costume, and tricked the French into thinking that they were inventory </a:t>
            </a:r>
          </a:p>
          <a:p>
            <a:r>
              <a:rPr lang="en-US" dirty="0"/>
              <a:t>The French gave an unconditional surrender </a:t>
            </a:r>
          </a:p>
          <a:p>
            <a:r>
              <a:rPr lang="en-US" dirty="0"/>
              <a:t>Jemima got a pension for life, and a battle honor “Fishguard” was named after the battle.</a:t>
            </a:r>
          </a:p>
          <a:p>
            <a:endParaRPr lang="en-US" dirty="0"/>
          </a:p>
          <a:p>
            <a:endParaRPr lang="en-US" dirty="0"/>
          </a:p>
          <a:p>
            <a:endParaRPr lang="en-US" dirty="0"/>
          </a:p>
          <a:p>
            <a:pPr>
              <a:buFont typeface="Arial" panose="020B0604020202020204" pitchFamily="34" charset="0"/>
              <a:buChar char="•"/>
            </a:pPr>
            <a:endParaRPr lang="en-US" dirty="0"/>
          </a:p>
          <a:p>
            <a:endParaRPr lang="en-US" dirty="0"/>
          </a:p>
        </p:txBody>
      </p:sp>
      <p:pic>
        <p:nvPicPr>
          <p:cNvPr id="5122" name="Picture 2">
            <a:extLst>
              <a:ext uri="{FF2B5EF4-FFF2-40B4-BE49-F238E27FC236}">
                <a16:creationId xmlns:a16="http://schemas.microsoft.com/office/drawing/2014/main" id="{733E8D0D-C1F6-F936-58F9-F041DB47DB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9796" y="140430"/>
            <a:ext cx="3147090" cy="272633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5FAA818F-D61E-E2F3-62F2-40156CA5B0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9796" y="3138615"/>
            <a:ext cx="3080562" cy="3472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14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1326443" y="195388"/>
            <a:ext cx="9842705" cy="1320800"/>
          </a:xfrm>
        </p:spPr>
        <p:txBody>
          <a:bodyPr/>
          <a:lstStyle/>
          <a:p>
            <a:r>
              <a:rPr lang="en-US" dirty="0"/>
              <a:t>Medieval Health Problems in Wales</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308919" y="949731"/>
            <a:ext cx="6104238" cy="5645528"/>
          </a:xfrm>
        </p:spPr>
        <p:txBody>
          <a:bodyPr>
            <a:normAutofit/>
          </a:bodyPr>
          <a:lstStyle/>
          <a:p>
            <a:r>
              <a:rPr lang="en-US" b="1" u="sng" dirty="0"/>
              <a:t>Slavery</a:t>
            </a:r>
            <a:r>
              <a:rPr lang="en-US" dirty="0"/>
              <a:t>: </a:t>
            </a:r>
          </a:p>
          <a:p>
            <a:pPr>
              <a:buFont typeface="Arial" panose="020B0604020202020204" pitchFamily="34" charset="0"/>
              <a:buChar char="•"/>
            </a:pPr>
            <a:r>
              <a:rPr lang="en-US" dirty="0"/>
              <a:t>Up until the 12</a:t>
            </a:r>
            <a:r>
              <a:rPr lang="en-US" baseline="30000" dirty="0"/>
              <a:t>th</a:t>
            </a:r>
            <a:r>
              <a:rPr lang="en-US" dirty="0"/>
              <a:t> Century people could be taken as slaves – particularly prisoners of war</a:t>
            </a:r>
          </a:p>
          <a:p>
            <a:pPr>
              <a:buFont typeface="Arial" panose="020B0604020202020204" pitchFamily="34" charset="0"/>
              <a:buChar char="•"/>
            </a:pPr>
            <a:r>
              <a:rPr lang="en-US" dirty="0"/>
              <a:t>Vikings would often take people from coast would attack ports and churches. In 987 2000 men were seized from across the Welsh coast and sold into slavery</a:t>
            </a:r>
          </a:p>
          <a:p>
            <a:pPr>
              <a:buFont typeface="Arial" panose="020B0604020202020204" pitchFamily="34" charset="0"/>
              <a:buChar char="•"/>
            </a:pPr>
            <a:r>
              <a:rPr lang="en-US" dirty="0"/>
              <a:t>In 1144 there was infighting in Gwynedd (one of the Welsh kingdoms), and the King’s death. One of his sons (Cadwaladr ap Gruffydd) hired a mercenary fleet from Dublin to help him against his brother Owain Gwynedd. </a:t>
            </a:r>
          </a:p>
          <a:p>
            <a:pPr>
              <a:buFont typeface="Arial" panose="020B0604020202020204" pitchFamily="34" charset="0"/>
              <a:buChar char="•"/>
            </a:pPr>
            <a:r>
              <a:rPr lang="en-US" dirty="0"/>
              <a:t>The brothers negotiated and came to peace</a:t>
            </a:r>
          </a:p>
          <a:p>
            <a:pPr>
              <a:buFont typeface="Arial" panose="020B0604020202020204" pitchFamily="34" charset="0"/>
              <a:buChar char="•"/>
            </a:pPr>
            <a:r>
              <a:rPr lang="en-US" dirty="0"/>
              <a:t>But the mercenaries wanted to fight so took Cadwaladr hostage</a:t>
            </a:r>
          </a:p>
          <a:p>
            <a:pPr>
              <a:buFont typeface="Arial" panose="020B0604020202020204" pitchFamily="34" charset="0"/>
              <a:buChar char="•"/>
            </a:pPr>
            <a:r>
              <a:rPr lang="en-US" dirty="0"/>
              <a:t>He had to pay them for his freedom, and gave the mercenaries 2000 slaves.</a:t>
            </a:r>
          </a:p>
          <a:p>
            <a:pPr>
              <a:buFont typeface="Arial" panose="020B0604020202020204" pitchFamily="34" charset="0"/>
              <a:buChar char="•"/>
            </a:pPr>
            <a:endParaRPr lang="en-US" dirty="0"/>
          </a:p>
          <a:p>
            <a:pPr>
              <a:buFont typeface="Arial" panose="020B0604020202020204" pitchFamily="34" charset="0"/>
              <a:buChar char="•"/>
            </a:pPr>
            <a:endParaRPr lang="en-US" dirty="0"/>
          </a:p>
          <a:p>
            <a:endParaRPr lang="en-US" dirty="0"/>
          </a:p>
        </p:txBody>
      </p:sp>
      <p:pic>
        <p:nvPicPr>
          <p:cNvPr id="6146" name="Picture 2">
            <a:extLst>
              <a:ext uri="{FF2B5EF4-FFF2-40B4-BE49-F238E27FC236}">
                <a16:creationId xmlns:a16="http://schemas.microsoft.com/office/drawing/2014/main" id="{1E5CA45E-EA7A-A345-8209-3EDF8FBE4C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043" y="954965"/>
            <a:ext cx="4658497" cy="249314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Old Gwynedd">
            <a:extLst>
              <a:ext uri="{FF2B5EF4-FFF2-40B4-BE49-F238E27FC236}">
                <a16:creationId xmlns:a16="http://schemas.microsoft.com/office/drawing/2014/main" id="{AAD37928-1A75-71BC-B3E2-027054F109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3157" y="3628245"/>
            <a:ext cx="4237008" cy="2967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435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807460" y="262741"/>
            <a:ext cx="9842705" cy="1320800"/>
          </a:xfrm>
        </p:spPr>
        <p:txBody>
          <a:bodyPr/>
          <a:lstStyle/>
          <a:p>
            <a:r>
              <a:rPr lang="en-US" dirty="0"/>
              <a:t>Medieval Health Problems in Wales</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430198" y="949731"/>
            <a:ext cx="11284007" cy="5645528"/>
          </a:xfrm>
        </p:spPr>
        <p:txBody>
          <a:bodyPr>
            <a:normAutofit lnSpcReduction="10000"/>
          </a:bodyPr>
          <a:lstStyle/>
          <a:p>
            <a:r>
              <a:rPr lang="en-US" u="sng" dirty="0"/>
              <a:t>Racism: </a:t>
            </a:r>
          </a:p>
          <a:p>
            <a:pPr>
              <a:buFont typeface="Wingdings" panose="05000000000000000000" pitchFamily="2" charset="2"/>
              <a:buChar char="§"/>
            </a:pPr>
            <a:r>
              <a:rPr lang="en-US" dirty="0"/>
              <a:t>In the 13</a:t>
            </a:r>
            <a:r>
              <a:rPr lang="en-US" baseline="30000" dirty="0"/>
              <a:t>th</a:t>
            </a:r>
            <a:r>
              <a:rPr lang="en-US" dirty="0"/>
              <a:t> century England conquered Wales, and Wales became a ‘colony’ of England. This became law in 1536 with the Act of Union</a:t>
            </a:r>
          </a:p>
          <a:p>
            <a:pPr>
              <a:buFont typeface="Wingdings" panose="05000000000000000000" pitchFamily="2" charset="2"/>
              <a:buChar char="§"/>
            </a:pPr>
            <a:r>
              <a:rPr lang="en-US" dirty="0"/>
              <a:t>Wales was previously referred to as “Cymry” which means “Land of the compatriots” i.e. friends. Wales, however meant in English at the time: “foreigners”</a:t>
            </a:r>
          </a:p>
          <a:p>
            <a:pPr>
              <a:buFont typeface="Wingdings" panose="05000000000000000000" pitchFamily="2" charset="2"/>
              <a:buChar char="§"/>
            </a:pPr>
            <a:r>
              <a:rPr lang="en-US" dirty="0"/>
              <a:t>England built castles and towns in Wales which native Welsh were excluded from. The Welsh were seen as foreigners in these areas. </a:t>
            </a:r>
          </a:p>
          <a:p>
            <a:pPr>
              <a:buFont typeface="Wingdings" panose="05000000000000000000" pitchFamily="2" charset="2"/>
              <a:buChar char="§"/>
            </a:pPr>
            <a:r>
              <a:rPr lang="en-US" dirty="0"/>
              <a:t>Welsh people could not have access to the protection of towns or health services in these towns.</a:t>
            </a:r>
          </a:p>
          <a:p>
            <a:pPr marL="0" indent="0">
              <a:buNone/>
            </a:pPr>
            <a:r>
              <a:rPr lang="en-US" dirty="0"/>
              <a:t>“Nowhere was the spirit of conquest and of racial superiority so vigorously and selfishly kept alive as in the English boroughs.”</a:t>
            </a:r>
          </a:p>
          <a:p>
            <a:pPr>
              <a:buFont typeface="Arial" panose="020B0604020202020204" pitchFamily="34" charset="0"/>
              <a:buChar char="•"/>
            </a:pPr>
            <a:r>
              <a:rPr lang="en-US" dirty="0"/>
              <a:t>The ‘Celtic’ Welsh could be identified by their darker skin, dark hair and light eyes </a:t>
            </a:r>
          </a:p>
          <a:p>
            <a:pPr>
              <a:buFont typeface="Arial" panose="020B0604020202020204" pitchFamily="34" charset="0"/>
              <a:buChar char="•"/>
            </a:pPr>
            <a:r>
              <a:rPr lang="en-US" dirty="0"/>
              <a:t>In 1535-1542 Henry VIII introduced the Law in Wales Acts which banned the Welsh language</a:t>
            </a:r>
          </a:p>
          <a:p>
            <a:pPr>
              <a:buFont typeface="Arial" panose="020B0604020202020204" pitchFamily="34" charset="0"/>
              <a:buChar char="•"/>
            </a:pPr>
            <a:r>
              <a:rPr lang="en-US" dirty="0"/>
              <a:t>The vast majority of Wales continued to speak and read Welsh, but medical books were not translated</a:t>
            </a:r>
          </a:p>
          <a:p>
            <a:pPr>
              <a:buFont typeface="Arial" panose="020B0604020202020204" pitchFamily="34" charset="0"/>
              <a:buChar char="•"/>
            </a:pPr>
            <a:r>
              <a:rPr lang="en-US" dirty="0"/>
              <a:t>In the 1682, pamphlets were printed by the English to try and discourage the use of Welsh: </a:t>
            </a:r>
          </a:p>
          <a:p>
            <a:pPr marL="0" indent="0">
              <a:buNone/>
            </a:pPr>
            <a:r>
              <a:rPr lang="en-US" dirty="0"/>
              <a:t>“The native gibberish is usually prattled throughout the whole of </a:t>
            </a:r>
            <a:r>
              <a:rPr lang="en-US" dirty="0" err="1"/>
              <a:t>Taphydom</a:t>
            </a:r>
            <a:r>
              <a:rPr lang="en-US" dirty="0"/>
              <a:t> except in their market towns, whose inhabitants being a little raised do begin to despise it. ‘Tis usually cashiered out of gentlemen’s houses </a:t>
            </a:r>
          </a:p>
          <a:p>
            <a:endParaRPr lang="en-US" dirty="0"/>
          </a:p>
        </p:txBody>
      </p:sp>
    </p:spTree>
    <p:extLst>
      <p:ext uri="{BB962C8B-B14F-4D97-AF65-F5344CB8AC3E}">
        <p14:creationId xmlns:p14="http://schemas.microsoft.com/office/powerpoint/2010/main" val="2894491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906315" y="98854"/>
            <a:ext cx="9842705" cy="1320800"/>
          </a:xfrm>
        </p:spPr>
        <p:txBody>
          <a:bodyPr/>
          <a:lstStyle/>
          <a:p>
            <a:r>
              <a:rPr lang="en-US" dirty="0"/>
              <a:t>Task 1: Taffy was a Welshman nursey rhyme</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1408358" y="1246659"/>
            <a:ext cx="9842706" cy="5126178"/>
          </a:xfrm>
        </p:spPr>
        <p:txBody>
          <a:bodyPr>
            <a:normAutofit lnSpcReduction="10000"/>
          </a:bodyPr>
          <a:lstStyle/>
          <a:p>
            <a:pPr marL="0" indent="0" algn="ctr">
              <a:buNone/>
            </a:pPr>
            <a:r>
              <a:rPr lang="en-US" b="0" i="1" dirty="0">
                <a:solidFill>
                  <a:srgbClr val="202122"/>
                </a:solidFill>
                <a:effectLst/>
                <a:latin typeface="Arial" panose="020B0604020202020204" pitchFamily="34" charset="0"/>
              </a:rPr>
              <a:t>Taffy was a Welshman, Taffy was a thief;</a:t>
            </a:r>
            <a:br>
              <a:rPr lang="en-US" i="1" dirty="0"/>
            </a:br>
            <a:r>
              <a:rPr lang="en-US" b="0" i="1" dirty="0">
                <a:solidFill>
                  <a:srgbClr val="202122"/>
                </a:solidFill>
                <a:effectLst/>
                <a:latin typeface="Arial" panose="020B0604020202020204" pitchFamily="34" charset="0"/>
              </a:rPr>
              <a:t>Taffy came to my house and stole a leg of beef;</a:t>
            </a:r>
            <a:br>
              <a:rPr lang="en-US" i="1" dirty="0"/>
            </a:br>
            <a:r>
              <a:rPr lang="en-US" b="0" i="1" dirty="0">
                <a:solidFill>
                  <a:srgbClr val="202122"/>
                </a:solidFill>
                <a:effectLst/>
                <a:latin typeface="Arial" panose="020B0604020202020204" pitchFamily="34" charset="0"/>
              </a:rPr>
              <a:t>I went to Taffy's house and Taffy was in bed;</a:t>
            </a:r>
            <a:br>
              <a:rPr lang="en-US" i="1" dirty="0"/>
            </a:br>
            <a:r>
              <a:rPr lang="en-US" b="0" i="1" dirty="0">
                <a:solidFill>
                  <a:srgbClr val="202122"/>
                </a:solidFill>
                <a:effectLst/>
                <a:latin typeface="Arial" panose="020B0604020202020204" pitchFamily="34" charset="0"/>
              </a:rPr>
              <a:t>I upped with the jerry pot and hit him on the head.</a:t>
            </a:r>
          </a:p>
          <a:p>
            <a:pPr marL="0" indent="0" algn="ctr">
              <a:buNone/>
            </a:pPr>
            <a:endParaRPr lang="en-US" i="1" dirty="0">
              <a:solidFill>
                <a:srgbClr val="202122"/>
              </a:solidFill>
              <a:latin typeface="Arial" panose="020B0604020202020204" pitchFamily="34" charset="0"/>
            </a:endParaRPr>
          </a:p>
          <a:p>
            <a:pPr marL="0" indent="0" algn="ctr">
              <a:buNone/>
            </a:pPr>
            <a:r>
              <a:rPr lang="en-US" b="0" i="1" dirty="0">
                <a:solidFill>
                  <a:srgbClr val="202122"/>
                </a:solidFill>
                <a:effectLst/>
                <a:latin typeface="Arial" panose="020B0604020202020204" pitchFamily="34" charset="0"/>
              </a:rPr>
              <a:t>Taffy was a Welshman, Taffy was a sham;</a:t>
            </a:r>
            <a:br>
              <a:rPr lang="en-US" i="1" dirty="0"/>
            </a:br>
            <a:r>
              <a:rPr lang="en-US" b="0" i="1" dirty="0">
                <a:solidFill>
                  <a:srgbClr val="202122"/>
                </a:solidFill>
                <a:effectLst/>
                <a:latin typeface="Arial" panose="020B0604020202020204" pitchFamily="34" charset="0"/>
              </a:rPr>
              <a:t>Taffy came to my house and stole a piece of lamb;</a:t>
            </a:r>
            <a:br>
              <a:rPr lang="en-US" i="1" dirty="0"/>
            </a:br>
            <a:r>
              <a:rPr lang="en-US" b="0" i="1" dirty="0">
                <a:solidFill>
                  <a:srgbClr val="202122"/>
                </a:solidFill>
                <a:effectLst/>
                <a:latin typeface="Arial" panose="020B0604020202020204" pitchFamily="34" charset="0"/>
              </a:rPr>
              <a:t>I went to Taffy's house, Taffy was away,</a:t>
            </a:r>
            <a:br>
              <a:rPr lang="en-US" i="1" dirty="0"/>
            </a:br>
            <a:r>
              <a:rPr lang="en-US" b="0" i="1" dirty="0">
                <a:solidFill>
                  <a:srgbClr val="202122"/>
                </a:solidFill>
                <a:effectLst/>
                <a:latin typeface="Arial" panose="020B0604020202020204" pitchFamily="34" charset="0"/>
              </a:rPr>
              <a:t>I stuffed his socks with sawdust and filled his shoes with clay.</a:t>
            </a:r>
          </a:p>
          <a:p>
            <a:pPr marL="0" indent="0" algn="ctr">
              <a:buNone/>
            </a:pPr>
            <a:endParaRPr lang="en-US" i="1" dirty="0">
              <a:solidFill>
                <a:srgbClr val="202122"/>
              </a:solidFill>
              <a:latin typeface="Arial" panose="020B0604020202020204" pitchFamily="34" charset="0"/>
            </a:endParaRPr>
          </a:p>
          <a:p>
            <a:pPr marL="0" indent="0" algn="ctr">
              <a:buNone/>
            </a:pPr>
            <a:r>
              <a:rPr lang="en-US" b="0" i="1" dirty="0">
                <a:solidFill>
                  <a:srgbClr val="202122"/>
                </a:solidFill>
                <a:effectLst/>
                <a:latin typeface="Arial" panose="020B0604020202020204" pitchFamily="34" charset="0"/>
              </a:rPr>
              <a:t>I went to Taffy's house, Taffy was in bed,</a:t>
            </a:r>
            <a:br>
              <a:rPr lang="en-US" i="1" dirty="0"/>
            </a:br>
            <a:r>
              <a:rPr lang="en-US" b="0" i="1" dirty="0">
                <a:solidFill>
                  <a:srgbClr val="202122"/>
                </a:solidFill>
                <a:effectLst/>
                <a:latin typeface="Arial" panose="020B0604020202020204" pitchFamily="34" charset="0"/>
              </a:rPr>
              <a:t>I took the marrow bone and beat about his head.</a:t>
            </a:r>
          </a:p>
          <a:p>
            <a:pPr marL="0" indent="0" algn="ctr">
              <a:buNone/>
            </a:pPr>
            <a:endParaRPr lang="en-US" i="1" dirty="0">
              <a:solidFill>
                <a:srgbClr val="202122"/>
              </a:solidFill>
              <a:latin typeface="Arial" panose="020B0604020202020204" pitchFamily="34" charset="0"/>
            </a:endParaRPr>
          </a:p>
          <a:p>
            <a:pPr marL="0" indent="0" algn="ctr">
              <a:buNone/>
            </a:pPr>
            <a:r>
              <a:rPr lang="en-US" b="0" i="1" dirty="0">
                <a:solidFill>
                  <a:srgbClr val="202122"/>
                </a:solidFill>
                <a:effectLst/>
                <a:latin typeface="Arial" panose="020B0604020202020204" pitchFamily="34" charset="0"/>
              </a:rPr>
              <a:t>I went to Taffy's house, Taffy was not in;</a:t>
            </a:r>
            <a:br>
              <a:rPr lang="en-US" i="1" dirty="0"/>
            </a:br>
            <a:r>
              <a:rPr lang="en-US" b="0" i="1" dirty="0">
                <a:solidFill>
                  <a:srgbClr val="202122"/>
                </a:solidFill>
                <a:effectLst/>
                <a:latin typeface="Arial" panose="020B0604020202020204" pitchFamily="34" charset="0"/>
              </a:rPr>
              <a:t>Taffy came to my house and stole a silver pin.</a:t>
            </a:r>
            <a:br>
              <a:rPr lang="en-US" i="1" dirty="0"/>
            </a:br>
            <a:r>
              <a:rPr lang="en-US" b="0" i="1" dirty="0">
                <a:solidFill>
                  <a:srgbClr val="202122"/>
                </a:solidFill>
                <a:effectLst/>
                <a:latin typeface="Arial" panose="020B0604020202020204" pitchFamily="34" charset="0"/>
              </a:rPr>
              <a:t>I went to Taffy's house, Taffy was in bed;</a:t>
            </a:r>
            <a:br>
              <a:rPr lang="en-US" i="1" dirty="0"/>
            </a:br>
            <a:r>
              <a:rPr lang="en-US" b="0" i="1" dirty="0">
                <a:solidFill>
                  <a:srgbClr val="202122"/>
                </a:solidFill>
                <a:effectLst/>
                <a:latin typeface="Arial" panose="020B0604020202020204" pitchFamily="34" charset="0"/>
              </a:rPr>
              <a:t>I took up a poker and threw it at his head.</a:t>
            </a:r>
            <a:endParaRPr lang="en-US" i="1" dirty="0"/>
          </a:p>
        </p:txBody>
      </p:sp>
      <p:sp>
        <p:nvSpPr>
          <p:cNvPr id="4" name="TextBox 3">
            <a:extLst>
              <a:ext uri="{FF2B5EF4-FFF2-40B4-BE49-F238E27FC236}">
                <a16:creationId xmlns:a16="http://schemas.microsoft.com/office/drawing/2014/main" id="{4C644AC0-ADAB-0F83-58F5-60CA8783784C}"/>
              </a:ext>
            </a:extLst>
          </p:cNvPr>
          <p:cNvSpPr txBox="1"/>
          <p:nvPr/>
        </p:nvSpPr>
        <p:spPr>
          <a:xfrm>
            <a:off x="6993924" y="1938272"/>
            <a:ext cx="4596714" cy="2862322"/>
          </a:xfrm>
          <a:prstGeom prst="rect">
            <a:avLst/>
          </a:prstGeom>
          <a:noFill/>
        </p:spPr>
        <p:txBody>
          <a:bodyPr wrap="square" rtlCol="0">
            <a:spAutoFit/>
          </a:bodyPr>
          <a:lstStyle/>
          <a:p>
            <a:endParaRPr lang="en-US" b="1" dirty="0"/>
          </a:p>
          <a:p>
            <a:pPr marL="285750" indent="-285750">
              <a:buFont typeface="Arial" panose="020B0604020202020204" pitchFamily="34" charset="0"/>
              <a:buChar char="•"/>
            </a:pPr>
            <a:r>
              <a:rPr lang="en-US" b="1" dirty="0"/>
              <a:t>What is similar in all these variations of the nursery rhyme?</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How do you think the English felt about the Welsh?</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How does this make you feel?</a:t>
            </a:r>
          </a:p>
          <a:p>
            <a:endParaRPr lang="en-US" dirty="0"/>
          </a:p>
          <a:p>
            <a:r>
              <a:rPr lang="en-US" dirty="0"/>
              <a:t> </a:t>
            </a:r>
            <a:endParaRPr lang="en-GB" dirty="0"/>
          </a:p>
        </p:txBody>
      </p:sp>
    </p:spTree>
    <p:extLst>
      <p:ext uri="{BB962C8B-B14F-4D97-AF65-F5344CB8AC3E}">
        <p14:creationId xmlns:p14="http://schemas.microsoft.com/office/powerpoint/2010/main" val="529984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D8518-3AFD-EB84-DF22-8C5214843481}"/>
              </a:ext>
            </a:extLst>
          </p:cNvPr>
          <p:cNvSpPr>
            <a:spLocks noGrp="1"/>
          </p:cNvSpPr>
          <p:nvPr>
            <p:ph type="title"/>
          </p:nvPr>
        </p:nvSpPr>
        <p:spPr>
          <a:xfrm>
            <a:off x="558091" y="81075"/>
            <a:ext cx="7839649" cy="1320800"/>
          </a:xfrm>
        </p:spPr>
        <p:txBody>
          <a:bodyPr/>
          <a:lstStyle/>
          <a:p>
            <a:r>
              <a:rPr lang="en-US" dirty="0"/>
              <a:t>Medieval Practitioners &amp; Treatments</a:t>
            </a:r>
            <a:endParaRPr lang="en-GB" dirty="0"/>
          </a:p>
        </p:txBody>
      </p:sp>
      <p:sp>
        <p:nvSpPr>
          <p:cNvPr id="3" name="Content Placeholder 2">
            <a:extLst>
              <a:ext uri="{FF2B5EF4-FFF2-40B4-BE49-F238E27FC236}">
                <a16:creationId xmlns:a16="http://schemas.microsoft.com/office/drawing/2014/main" id="{330FCD5E-87A5-B698-975F-171D6B9D62DB}"/>
              </a:ext>
            </a:extLst>
          </p:cNvPr>
          <p:cNvSpPr>
            <a:spLocks noGrp="1"/>
          </p:cNvSpPr>
          <p:nvPr>
            <p:ph idx="1"/>
          </p:nvPr>
        </p:nvSpPr>
        <p:spPr>
          <a:xfrm>
            <a:off x="387634" y="1017397"/>
            <a:ext cx="7839649" cy="5630538"/>
          </a:xfrm>
        </p:spPr>
        <p:txBody>
          <a:bodyPr>
            <a:normAutofit fontScale="92500" lnSpcReduction="20000"/>
          </a:bodyPr>
          <a:lstStyle/>
          <a:p>
            <a:r>
              <a:rPr lang="en-US" sz="1900" dirty="0"/>
              <a:t>Medicine was passed through communities via stories, women were the primary healers in communities and homes, they looked after the men, children and acted as mid-wives.</a:t>
            </a:r>
          </a:p>
          <a:p>
            <a:r>
              <a:rPr lang="en-US" sz="1900" dirty="0"/>
              <a:t>Traditions of healing through herbalism and spiritualism emerged in the form of ‘cunning men’ (</a:t>
            </a:r>
            <a:r>
              <a:rPr lang="en-US" sz="1900" dirty="0" err="1"/>
              <a:t>dyn</a:t>
            </a:r>
            <a:r>
              <a:rPr lang="en-US" sz="1900" dirty="0"/>
              <a:t> </a:t>
            </a:r>
            <a:r>
              <a:rPr lang="en-US" sz="1900" dirty="0" err="1"/>
              <a:t>hysbys</a:t>
            </a:r>
            <a:r>
              <a:rPr lang="en-US" sz="1900" dirty="0"/>
              <a:t>) and ‘cunning’ or ‘wise’ women (</a:t>
            </a:r>
            <a:r>
              <a:rPr lang="en-US" sz="1900" dirty="0" err="1"/>
              <a:t>Fenyw</a:t>
            </a:r>
            <a:r>
              <a:rPr lang="en-US" sz="1900" dirty="0"/>
              <a:t> </a:t>
            </a:r>
            <a:r>
              <a:rPr lang="en-US" sz="1900" dirty="0" err="1"/>
              <a:t>Hysbys</a:t>
            </a:r>
            <a:r>
              <a:rPr lang="en-US" sz="1900" dirty="0"/>
              <a:t>) many relied on spirituality and religious practices to cure their diseases. </a:t>
            </a:r>
          </a:p>
          <a:p>
            <a:r>
              <a:rPr lang="en-US" sz="1900" dirty="0"/>
              <a:t>There were barber surgeons who would pull out teeth, provide basic remedies and cut your hair or beard. </a:t>
            </a:r>
          </a:p>
          <a:p>
            <a:r>
              <a:rPr lang="en-US" sz="1900" dirty="0"/>
              <a:t>There were medical practitioners but there was no medical schools in Wales. Whilst doctors could be found in Wales, they  often practiced without a license</a:t>
            </a:r>
          </a:p>
          <a:p>
            <a:r>
              <a:rPr lang="en-US" sz="1900" dirty="0"/>
              <a:t> Treatments like antibiotics had not been invited, and many relied on old wives tales and home remedies (individuals used ingredients like coriander, saffron, liquorice and ginger) </a:t>
            </a:r>
          </a:p>
          <a:p>
            <a:r>
              <a:rPr lang="en-US" sz="1900" dirty="0"/>
              <a:t>Leeches and bleeding were also used</a:t>
            </a:r>
          </a:p>
          <a:p>
            <a:r>
              <a:rPr lang="en-US" sz="1900" dirty="0"/>
              <a:t>Wales also has a history of healing water (holy wells) dating back to the Neolithic period e.g. The waters of </a:t>
            </a:r>
            <a:r>
              <a:rPr lang="en-US" sz="1900" dirty="0" err="1"/>
              <a:t>Ffynnon</a:t>
            </a:r>
            <a:r>
              <a:rPr lang="en-US" sz="1900" dirty="0"/>
              <a:t> </a:t>
            </a:r>
            <a:r>
              <a:rPr lang="en-US" sz="1900" dirty="0" err="1"/>
              <a:t>Enddwyn</a:t>
            </a:r>
            <a:r>
              <a:rPr lang="en-US" sz="1900" dirty="0"/>
              <a:t> in </a:t>
            </a:r>
            <a:r>
              <a:rPr lang="en-US" sz="1900" dirty="0" err="1"/>
              <a:t>Meirionnydd</a:t>
            </a:r>
            <a:r>
              <a:rPr lang="en-US" sz="1900" dirty="0"/>
              <a:t> were said to cure the lame, whilst the waters of St </a:t>
            </a:r>
            <a:r>
              <a:rPr lang="en-US" sz="1900" dirty="0" err="1"/>
              <a:t>Marys</a:t>
            </a:r>
            <a:r>
              <a:rPr lang="en-US" sz="1900" dirty="0"/>
              <a:t> Well (</a:t>
            </a:r>
            <a:r>
              <a:rPr lang="en-US" sz="1900" dirty="0" err="1"/>
              <a:t>Fynnon</a:t>
            </a:r>
            <a:r>
              <a:rPr lang="en-US" sz="1900" dirty="0"/>
              <a:t> Fair) in </a:t>
            </a:r>
            <a:r>
              <a:rPr lang="en-US" sz="1900" dirty="0" err="1"/>
              <a:t>Penrhys</a:t>
            </a:r>
            <a:r>
              <a:rPr lang="en-US" sz="1900" dirty="0"/>
              <a:t>, Rhondda could treat the eyes.</a:t>
            </a:r>
          </a:p>
          <a:p>
            <a:pPr marL="0" indent="0">
              <a:buNone/>
            </a:pPr>
            <a:endParaRPr lang="en-US" dirty="0"/>
          </a:p>
        </p:txBody>
      </p:sp>
      <p:pic>
        <p:nvPicPr>
          <p:cNvPr id="7" name="Picture 6">
            <a:extLst>
              <a:ext uri="{FF2B5EF4-FFF2-40B4-BE49-F238E27FC236}">
                <a16:creationId xmlns:a16="http://schemas.microsoft.com/office/drawing/2014/main" id="{73D672A7-FBFA-9BA2-3A39-C518A1240F88}"/>
              </a:ext>
            </a:extLst>
          </p:cNvPr>
          <p:cNvPicPr>
            <a:picLocks noChangeAspect="1"/>
          </p:cNvPicPr>
          <p:nvPr/>
        </p:nvPicPr>
        <p:blipFill>
          <a:blip r:embed="rId3"/>
          <a:stretch>
            <a:fillRect/>
          </a:stretch>
        </p:blipFill>
        <p:spPr>
          <a:xfrm>
            <a:off x="8397740" y="4100975"/>
            <a:ext cx="3350982" cy="2400028"/>
          </a:xfrm>
          <a:prstGeom prst="rect">
            <a:avLst/>
          </a:prstGeom>
        </p:spPr>
      </p:pic>
      <p:pic>
        <p:nvPicPr>
          <p:cNvPr id="4" name="Picture 2" descr="Grainy black and white photograph of an elderly man in a bowler hat and suit">
            <a:extLst>
              <a:ext uri="{FF2B5EF4-FFF2-40B4-BE49-F238E27FC236}">
                <a16:creationId xmlns:a16="http://schemas.microsoft.com/office/drawing/2014/main" id="{A41662C0-AE9B-D8EB-01C4-35B6E9E91B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6683" y="81075"/>
            <a:ext cx="2533095" cy="3902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576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D8518-3AFD-EB84-DF22-8C5214843481}"/>
              </a:ext>
            </a:extLst>
          </p:cNvPr>
          <p:cNvSpPr>
            <a:spLocks noGrp="1"/>
          </p:cNvSpPr>
          <p:nvPr>
            <p:ph type="title"/>
          </p:nvPr>
        </p:nvSpPr>
        <p:spPr>
          <a:xfrm>
            <a:off x="677334" y="609600"/>
            <a:ext cx="7839649" cy="1320800"/>
          </a:xfrm>
        </p:spPr>
        <p:txBody>
          <a:bodyPr/>
          <a:lstStyle/>
          <a:p>
            <a:r>
              <a:rPr lang="en-US" dirty="0"/>
              <a:t>The History of health in Wales: Physicians of </a:t>
            </a:r>
            <a:r>
              <a:rPr lang="en-US" dirty="0" err="1"/>
              <a:t>Myddfai</a:t>
            </a:r>
            <a:endParaRPr lang="en-GB" dirty="0"/>
          </a:p>
        </p:txBody>
      </p:sp>
      <p:sp>
        <p:nvSpPr>
          <p:cNvPr id="3" name="Content Placeholder 2">
            <a:extLst>
              <a:ext uri="{FF2B5EF4-FFF2-40B4-BE49-F238E27FC236}">
                <a16:creationId xmlns:a16="http://schemas.microsoft.com/office/drawing/2014/main" id="{330FCD5E-87A5-B698-975F-171D6B9D62DB}"/>
              </a:ext>
            </a:extLst>
          </p:cNvPr>
          <p:cNvSpPr>
            <a:spLocks noGrp="1"/>
          </p:cNvSpPr>
          <p:nvPr>
            <p:ph idx="1"/>
          </p:nvPr>
        </p:nvSpPr>
        <p:spPr>
          <a:xfrm>
            <a:off x="677334" y="2160589"/>
            <a:ext cx="7430346" cy="3880773"/>
          </a:xfrm>
        </p:spPr>
        <p:txBody>
          <a:bodyPr>
            <a:normAutofit lnSpcReduction="10000"/>
          </a:bodyPr>
          <a:lstStyle/>
          <a:p>
            <a:r>
              <a:rPr lang="en-US" dirty="0"/>
              <a:t>Some of these remedies were recorded in manuscripts, such as the Meddygon </a:t>
            </a:r>
            <a:r>
              <a:rPr lang="en-US" dirty="0" err="1"/>
              <a:t>Myddfai</a:t>
            </a:r>
            <a:r>
              <a:rPr lang="en-US" dirty="0"/>
              <a:t> (Physicians of </a:t>
            </a:r>
            <a:r>
              <a:rPr lang="en-US" dirty="0" err="1"/>
              <a:t>Myddfai</a:t>
            </a:r>
            <a:r>
              <a:rPr lang="en-US" dirty="0"/>
              <a:t>) who wrote the Materia Medica &amp; Medical Maxims in Welsh (included 175 herbs and 188 herbal remedies and methods of diagnosis)</a:t>
            </a:r>
          </a:p>
          <a:p>
            <a:r>
              <a:rPr lang="en-US" dirty="0"/>
              <a:t>These physicians were around for eight centuries and were renowned for their cures throughout Europe during the Middle Ages.</a:t>
            </a:r>
          </a:p>
          <a:p>
            <a:r>
              <a:rPr lang="en-US" dirty="0"/>
              <a:t>The legend is that in the physicians were descended from a fairy ‘The Lady of the Lake’ that emerged from a lack </a:t>
            </a:r>
            <a:r>
              <a:rPr lang="en-US" dirty="0" err="1"/>
              <a:t>Llyn</a:t>
            </a:r>
            <a:r>
              <a:rPr lang="en-US" dirty="0"/>
              <a:t> y Fan Fach near the village of </a:t>
            </a:r>
            <a:r>
              <a:rPr lang="en-US" dirty="0" err="1"/>
              <a:t>Myddai</a:t>
            </a:r>
            <a:r>
              <a:rPr lang="en-US" dirty="0"/>
              <a:t> (north-east Carmarthenshire)</a:t>
            </a:r>
          </a:p>
          <a:p>
            <a:r>
              <a:rPr lang="en-US" dirty="0"/>
              <a:t>A young man named Man named </a:t>
            </a:r>
            <a:r>
              <a:rPr lang="en-US" dirty="0" err="1"/>
              <a:t>Myddfai</a:t>
            </a:r>
            <a:r>
              <a:rPr lang="en-US" dirty="0"/>
              <a:t> was tending his flock on the eve of Nos </a:t>
            </a:r>
            <a:r>
              <a:rPr lang="en-US" dirty="0" err="1"/>
              <a:t>Calan</a:t>
            </a:r>
            <a:r>
              <a:rPr lang="en-US" dirty="0"/>
              <a:t> </a:t>
            </a:r>
            <a:r>
              <a:rPr lang="en-US" dirty="0" err="1"/>
              <a:t>Gaef</a:t>
            </a:r>
            <a:r>
              <a:rPr lang="en-US" dirty="0"/>
              <a:t> (the first day of winter) at a small lack called </a:t>
            </a:r>
            <a:r>
              <a:rPr lang="en-US" dirty="0" err="1"/>
              <a:t>Llyn</a:t>
            </a:r>
            <a:r>
              <a:rPr lang="en-US" dirty="0"/>
              <a:t> Fan Fach, when a beautiful girl arose from the lake</a:t>
            </a:r>
          </a:p>
          <a:p>
            <a:endParaRPr lang="en-US" dirty="0"/>
          </a:p>
          <a:p>
            <a:endParaRPr lang="en-US" dirty="0"/>
          </a:p>
          <a:p>
            <a:endParaRPr lang="en-US" dirty="0"/>
          </a:p>
        </p:txBody>
      </p:sp>
      <p:pic>
        <p:nvPicPr>
          <p:cNvPr id="5" name="Picture 4" descr="Materia Medica Collection, NMW">
            <a:extLst>
              <a:ext uri="{FF2B5EF4-FFF2-40B4-BE49-F238E27FC236}">
                <a16:creationId xmlns:a16="http://schemas.microsoft.com/office/drawing/2014/main" id="{73F747CA-231B-65F7-DD33-49B0CD74F3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7202" y="118286"/>
            <a:ext cx="2474006" cy="362422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2E6FB5C5-F3E1-F63E-3C6B-BD92B0BCD8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7202" y="3971854"/>
            <a:ext cx="3679897" cy="2767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3858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D8518-3AFD-EB84-DF22-8C5214843481}"/>
              </a:ext>
            </a:extLst>
          </p:cNvPr>
          <p:cNvSpPr>
            <a:spLocks noGrp="1"/>
          </p:cNvSpPr>
          <p:nvPr>
            <p:ph type="title"/>
          </p:nvPr>
        </p:nvSpPr>
        <p:spPr>
          <a:xfrm>
            <a:off x="578480" y="-94736"/>
            <a:ext cx="7839649" cy="1320800"/>
          </a:xfrm>
        </p:spPr>
        <p:txBody>
          <a:bodyPr/>
          <a:lstStyle/>
          <a:p>
            <a:r>
              <a:rPr lang="en-US" dirty="0"/>
              <a:t>The History of health in Wales: Physicians of </a:t>
            </a:r>
            <a:r>
              <a:rPr lang="en-US" dirty="0" err="1"/>
              <a:t>Myddfai</a:t>
            </a:r>
            <a:endParaRPr lang="en-GB" dirty="0"/>
          </a:p>
        </p:txBody>
      </p:sp>
      <p:sp>
        <p:nvSpPr>
          <p:cNvPr id="3" name="Content Placeholder 2">
            <a:extLst>
              <a:ext uri="{FF2B5EF4-FFF2-40B4-BE49-F238E27FC236}">
                <a16:creationId xmlns:a16="http://schemas.microsoft.com/office/drawing/2014/main" id="{330FCD5E-87A5-B698-975F-171D6B9D62DB}"/>
              </a:ext>
            </a:extLst>
          </p:cNvPr>
          <p:cNvSpPr>
            <a:spLocks noGrp="1"/>
          </p:cNvSpPr>
          <p:nvPr>
            <p:ph idx="1"/>
          </p:nvPr>
        </p:nvSpPr>
        <p:spPr>
          <a:xfrm>
            <a:off x="378941" y="1226064"/>
            <a:ext cx="7728739" cy="5513651"/>
          </a:xfrm>
        </p:spPr>
        <p:txBody>
          <a:bodyPr>
            <a:normAutofit fontScale="92500" lnSpcReduction="20000"/>
          </a:bodyPr>
          <a:lstStyle/>
          <a:p>
            <a:r>
              <a:rPr lang="en-US" dirty="0" err="1"/>
              <a:t>Myddfai</a:t>
            </a:r>
            <a:r>
              <a:rPr lang="en-US" dirty="0"/>
              <a:t> instantly fell in love with her, but before she would accept his proposal of marriage she needed him to successfully complete two tasks: firstly to produce the perfectly baked loaf of bread, and second, to tell her and her identical twin sister apart.</a:t>
            </a:r>
          </a:p>
          <a:p>
            <a:r>
              <a:rPr lang="en-US" dirty="0" err="1"/>
              <a:t>Myddfai</a:t>
            </a:r>
            <a:r>
              <a:rPr lang="en-US" dirty="0"/>
              <a:t> completed the tasks and the girl agreed to marry her on the condition he would not strike her more than three times – if so she would return to the fairy kingdom </a:t>
            </a:r>
          </a:p>
          <a:p>
            <a:r>
              <a:rPr lang="en-US" dirty="0"/>
              <a:t>The couple lived happily and had three sons, and the husband was careful not to strike her. But on the day of her sons christening tapped her on the shoulder to remind her to fetch the horse, he did again when she was crying at a wedding and finally when she laughed at a funeral</a:t>
            </a:r>
          </a:p>
          <a:p>
            <a:r>
              <a:rPr lang="en-US" dirty="0"/>
              <a:t>The young woman returned to the lake leaving her sons</a:t>
            </a:r>
          </a:p>
          <a:p>
            <a:r>
              <a:rPr lang="en-US" dirty="0"/>
              <a:t>The sons returned to the lack wanting to see their mother again. One day she appeared to her eldest son </a:t>
            </a:r>
            <a:r>
              <a:rPr lang="en-US" dirty="0" err="1"/>
              <a:t>Rhiwallon</a:t>
            </a:r>
            <a:r>
              <a:rPr lang="en-US" dirty="0"/>
              <a:t>, and presented him with a collection of medical instructions, and told him that he and his descendants would be healers</a:t>
            </a:r>
          </a:p>
          <a:p>
            <a:r>
              <a:rPr lang="en-US" dirty="0" err="1"/>
              <a:t>Rhiwallon</a:t>
            </a:r>
            <a:r>
              <a:rPr lang="en-US" dirty="0"/>
              <a:t> became the court physician of Rhys </a:t>
            </a:r>
            <a:r>
              <a:rPr lang="en-US" dirty="0" err="1"/>
              <a:t>Grug</a:t>
            </a:r>
            <a:r>
              <a:rPr lang="en-US" dirty="0"/>
              <a:t>, a Welsh Lord of Carmarthenshire and Welsh Prince. He taught his sones </a:t>
            </a:r>
            <a:r>
              <a:rPr lang="en-US" dirty="0" err="1"/>
              <a:t>Gruffyd</a:t>
            </a:r>
            <a:r>
              <a:rPr lang="en-US" dirty="0"/>
              <a:t> and </a:t>
            </a:r>
            <a:r>
              <a:rPr lang="en-US" dirty="0" err="1"/>
              <a:t>Einion</a:t>
            </a:r>
            <a:r>
              <a:rPr lang="en-US" dirty="0"/>
              <a:t> medicine</a:t>
            </a:r>
          </a:p>
          <a:p>
            <a:r>
              <a:rPr lang="en-US" dirty="0"/>
              <a:t>The line of </a:t>
            </a:r>
            <a:r>
              <a:rPr lang="en-US" dirty="0" err="1"/>
              <a:t>Myddfai</a:t>
            </a:r>
            <a:r>
              <a:rPr lang="en-US" dirty="0"/>
              <a:t> physicians continued from the 13</a:t>
            </a:r>
            <a:r>
              <a:rPr lang="en-US" baseline="30000" dirty="0"/>
              <a:t>th</a:t>
            </a:r>
            <a:r>
              <a:rPr lang="en-US" dirty="0"/>
              <a:t> to the 18</a:t>
            </a:r>
            <a:r>
              <a:rPr lang="en-US" baseline="30000" dirty="0"/>
              <a:t>th</a:t>
            </a:r>
            <a:r>
              <a:rPr lang="en-US" dirty="0"/>
              <a:t> century – the </a:t>
            </a:r>
            <a:r>
              <a:rPr lang="en-US" dirty="0" err="1"/>
              <a:t>the</a:t>
            </a:r>
            <a:r>
              <a:rPr lang="en-US" dirty="0"/>
              <a:t> last </a:t>
            </a:r>
            <a:r>
              <a:rPr lang="en-US" dirty="0" err="1"/>
              <a:t>Myddfai</a:t>
            </a:r>
            <a:r>
              <a:rPr lang="en-US" dirty="0"/>
              <a:t> was Surgeon-Major Edward Hopkins of </a:t>
            </a:r>
            <a:r>
              <a:rPr lang="en-US" dirty="0" err="1"/>
              <a:t>Carregg</a:t>
            </a:r>
            <a:r>
              <a:rPr lang="en-US" dirty="0"/>
              <a:t> </a:t>
            </a:r>
            <a:r>
              <a:rPr lang="en-US" dirty="0" err="1"/>
              <a:t>Cennen</a:t>
            </a:r>
            <a:r>
              <a:rPr lang="en-US" dirty="0"/>
              <a:t> Castle, and Dr John Powell of Tenby. </a:t>
            </a:r>
          </a:p>
          <a:p>
            <a:endParaRPr lang="en-US" dirty="0"/>
          </a:p>
          <a:p>
            <a:endParaRPr lang="en-US" dirty="0"/>
          </a:p>
        </p:txBody>
      </p:sp>
      <p:pic>
        <p:nvPicPr>
          <p:cNvPr id="6" name="Picture 2" descr="Urine wheel from a fifteenth-century Welsh medical manuscript, NLW 3026 (Mostyn 88), a medical miscellany in the hand of the prolific scribe and poet Gutun Owain. Permission granted by National Library of Wales.">
            <a:extLst>
              <a:ext uri="{FF2B5EF4-FFF2-40B4-BE49-F238E27FC236}">
                <a16:creationId xmlns:a16="http://schemas.microsoft.com/office/drawing/2014/main" id="{E4BDB6C5-7BAD-C3DE-17A2-F9367FD16D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6983" y="3457901"/>
            <a:ext cx="3296076" cy="328181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A919339-EEFF-FC3F-F979-ED5D16FEF4F0}"/>
              </a:ext>
            </a:extLst>
          </p:cNvPr>
          <p:cNvPicPr>
            <a:picLocks noChangeAspect="1"/>
          </p:cNvPicPr>
          <p:nvPr/>
        </p:nvPicPr>
        <p:blipFill>
          <a:blip r:embed="rId4"/>
          <a:stretch>
            <a:fillRect/>
          </a:stretch>
        </p:blipFill>
        <p:spPr>
          <a:xfrm>
            <a:off x="8516983" y="118285"/>
            <a:ext cx="3296076" cy="3271103"/>
          </a:xfrm>
          <a:prstGeom prst="rect">
            <a:avLst/>
          </a:prstGeom>
        </p:spPr>
      </p:pic>
    </p:spTree>
    <p:extLst>
      <p:ext uri="{BB962C8B-B14F-4D97-AF65-F5344CB8AC3E}">
        <p14:creationId xmlns:p14="http://schemas.microsoft.com/office/powerpoint/2010/main" val="2389932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BD9D0-52CB-F7F7-7492-99E47351FD4F}"/>
              </a:ext>
            </a:extLst>
          </p:cNvPr>
          <p:cNvSpPr>
            <a:spLocks noGrp="1"/>
          </p:cNvSpPr>
          <p:nvPr>
            <p:ph type="title"/>
          </p:nvPr>
        </p:nvSpPr>
        <p:spPr>
          <a:xfrm>
            <a:off x="1118765" y="187684"/>
            <a:ext cx="9221268" cy="724269"/>
          </a:xfrm>
        </p:spPr>
        <p:txBody>
          <a:bodyPr/>
          <a:lstStyle/>
          <a:p>
            <a:r>
              <a:rPr lang="en-US" dirty="0"/>
              <a:t>Task 1: What home remedies do you know? </a:t>
            </a:r>
            <a:endParaRPr lang="en-GB" dirty="0"/>
          </a:p>
        </p:txBody>
      </p:sp>
      <p:pic>
        <p:nvPicPr>
          <p:cNvPr id="8194" name="Picture 2">
            <a:extLst>
              <a:ext uri="{FF2B5EF4-FFF2-40B4-BE49-F238E27FC236}">
                <a16:creationId xmlns:a16="http://schemas.microsoft.com/office/drawing/2014/main" id="{A01341DB-8B9F-8DAB-0C36-511794CB25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08" y="1424990"/>
            <a:ext cx="3343154" cy="213635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ow Do Saltwater Rinses Help Your Oral Health? - Babylon Dental Care">
            <a:extLst>
              <a:ext uri="{FF2B5EF4-FFF2-40B4-BE49-F238E27FC236}">
                <a16:creationId xmlns:a16="http://schemas.microsoft.com/office/drawing/2014/main" id="{136DB297-0179-0650-06D9-4865F39ECC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1189" y="1187364"/>
            <a:ext cx="3924551" cy="261161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12 Incredible Benefits of Drinking Honey Lemon Water">
            <a:extLst>
              <a:ext uri="{FF2B5EF4-FFF2-40B4-BE49-F238E27FC236}">
                <a16:creationId xmlns:a16="http://schemas.microsoft.com/office/drawing/2014/main" id="{7F7DCA5D-1247-F3F4-F378-85E39DC00A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371" y="3759118"/>
            <a:ext cx="3777915" cy="2583427"/>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Orange (fruit) - Wikipedia">
            <a:extLst>
              <a:ext uri="{FF2B5EF4-FFF2-40B4-BE49-F238E27FC236}">
                <a16:creationId xmlns:a16="http://schemas.microsoft.com/office/drawing/2014/main" id="{F5CB74C9-A65D-3DBD-CCF8-BA3D356866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8088" y="1574772"/>
            <a:ext cx="1964965" cy="1307595"/>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Fact or Fiction?: Feed a Cold, Starve a Fever - Scientific American">
            <a:extLst>
              <a:ext uri="{FF2B5EF4-FFF2-40B4-BE49-F238E27FC236}">
                <a16:creationId xmlns:a16="http://schemas.microsoft.com/office/drawing/2014/main" id="{7D85082A-C82A-F4AA-9CCE-AECA7CB073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3656" y="3545187"/>
            <a:ext cx="2713671" cy="2032634"/>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Jellyfish - Wikipedia">
            <a:extLst>
              <a:ext uri="{FF2B5EF4-FFF2-40B4-BE49-F238E27FC236}">
                <a16:creationId xmlns:a16="http://schemas.microsoft.com/office/drawing/2014/main" id="{42D79635-7113-798F-7DBB-3FAB649EE5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25851" y="4319587"/>
            <a:ext cx="2077819" cy="1382694"/>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Dock Leaves and Stinging Nettles Side by Side Stock Photo - Image of herbs,  hemisphere: 78106928">
            <a:extLst>
              <a:ext uri="{FF2B5EF4-FFF2-40B4-BE49-F238E27FC236}">
                <a16:creationId xmlns:a16="http://schemas.microsoft.com/office/drawing/2014/main" id="{4436D418-4CA4-5B7B-40DC-0CFA7F354A0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58628" y="4041909"/>
            <a:ext cx="1933575"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554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DAEA2-E659-2638-4BF6-358C084A43D9}"/>
              </a:ext>
            </a:extLst>
          </p:cNvPr>
          <p:cNvSpPr>
            <a:spLocks noGrp="1"/>
          </p:cNvSpPr>
          <p:nvPr>
            <p:ph type="title"/>
          </p:nvPr>
        </p:nvSpPr>
        <p:spPr>
          <a:xfrm>
            <a:off x="609396" y="187325"/>
            <a:ext cx="8596668" cy="1320800"/>
          </a:xfrm>
        </p:spPr>
        <p:txBody>
          <a:bodyPr/>
          <a:lstStyle/>
          <a:p>
            <a:r>
              <a:rPr lang="en-US" dirty="0"/>
              <a:t>Some Medieval Practitioners Cures </a:t>
            </a:r>
            <a:endParaRPr lang="en-GB" dirty="0"/>
          </a:p>
        </p:txBody>
      </p:sp>
      <p:sp>
        <p:nvSpPr>
          <p:cNvPr id="3" name="Content Placeholder 2">
            <a:extLst>
              <a:ext uri="{FF2B5EF4-FFF2-40B4-BE49-F238E27FC236}">
                <a16:creationId xmlns:a16="http://schemas.microsoft.com/office/drawing/2014/main" id="{B2F3BFF1-FFA4-B3AE-90FE-75551D77BDE4}"/>
              </a:ext>
            </a:extLst>
          </p:cNvPr>
          <p:cNvSpPr>
            <a:spLocks noGrp="1"/>
          </p:cNvSpPr>
          <p:nvPr>
            <p:ph idx="1"/>
          </p:nvPr>
        </p:nvSpPr>
        <p:spPr>
          <a:xfrm>
            <a:off x="523806" y="985915"/>
            <a:ext cx="8596668" cy="3880773"/>
          </a:xfrm>
        </p:spPr>
        <p:txBody>
          <a:bodyPr>
            <a:normAutofit/>
          </a:bodyPr>
          <a:lstStyle/>
          <a:p>
            <a:r>
              <a:rPr lang="en-US" dirty="0"/>
              <a:t>For aches and </a:t>
            </a:r>
            <a:r>
              <a:rPr lang="en-US" dirty="0" err="1"/>
              <a:t>brusies</a:t>
            </a:r>
            <a:r>
              <a:rPr lang="en-US" dirty="0"/>
              <a:t>: “Oil of Swallows” </a:t>
            </a:r>
          </a:p>
          <a:p>
            <a:pPr marL="0" indent="0">
              <a:buNone/>
            </a:pPr>
            <a:r>
              <a:rPr lang="en-US" dirty="0"/>
              <a:t>“Take eight </a:t>
            </a:r>
            <a:r>
              <a:rPr lang="en-US" dirty="0" err="1"/>
              <a:t>Swallowes</a:t>
            </a:r>
            <a:r>
              <a:rPr lang="en-US" dirty="0"/>
              <a:t> </a:t>
            </a:r>
            <a:r>
              <a:rPr lang="en-US" dirty="0" err="1"/>
              <a:t>readie</a:t>
            </a:r>
            <a:r>
              <a:rPr lang="en-US" dirty="0"/>
              <a:t> to </a:t>
            </a:r>
            <a:r>
              <a:rPr lang="en-US" dirty="0" err="1"/>
              <a:t>flie</a:t>
            </a:r>
            <a:r>
              <a:rPr lang="en-US" dirty="0"/>
              <a:t> out of the nest, </a:t>
            </a:r>
            <a:r>
              <a:rPr lang="en-US" dirty="0" err="1"/>
              <a:t>driue</a:t>
            </a:r>
            <a:r>
              <a:rPr lang="en-US" dirty="0"/>
              <a:t> away the breeders when you take them out, and let them not touch the earth, </a:t>
            </a:r>
            <a:r>
              <a:rPr lang="en-US" dirty="0" err="1"/>
              <a:t>stampe</a:t>
            </a:r>
            <a:r>
              <a:rPr lang="en-US" dirty="0"/>
              <a:t> them </a:t>
            </a:r>
            <a:r>
              <a:rPr lang="en-US" dirty="0" err="1"/>
              <a:t>vntill</a:t>
            </a:r>
            <a:r>
              <a:rPr lang="en-US" dirty="0"/>
              <a:t> the </a:t>
            </a:r>
            <a:r>
              <a:rPr lang="en-US" dirty="0" err="1"/>
              <a:t>Fethers</a:t>
            </a:r>
            <a:r>
              <a:rPr lang="en-US" dirty="0"/>
              <a:t> can not be </a:t>
            </a:r>
            <a:r>
              <a:rPr lang="en-US" dirty="0" err="1"/>
              <a:t>perceiue</a:t>
            </a:r>
            <a:endParaRPr lang="en-US" dirty="0"/>
          </a:p>
          <a:p>
            <a:r>
              <a:rPr lang="en-US" dirty="0"/>
              <a:t>A Cure for Constipation: Sit on a large bucket of boiling milk “for as long as the party can bear it”</a:t>
            </a:r>
          </a:p>
          <a:p>
            <a:r>
              <a:rPr lang="en-US" dirty="0"/>
              <a:t>Ear-ache: Dip a clove of garlic in honey and insert it in your ear with some black wool. Leave this in for 8 nights. </a:t>
            </a:r>
          </a:p>
          <a:p>
            <a:r>
              <a:rPr lang="en-US" dirty="0"/>
              <a:t>For bite of a mad dog: Seek some cowslip, pound it down, mix with milk and strain it. Administer to the patient as the only drink for 9 days</a:t>
            </a:r>
          </a:p>
          <a:p>
            <a:pPr marL="0" indent="0">
              <a:buNone/>
            </a:pPr>
            <a:endParaRPr lang="en-GB" dirty="0"/>
          </a:p>
        </p:txBody>
      </p:sp>
      <p:pic>
        <p:nvPicPr>
          <p:cNvPr id="7170" name="Picture 2" descr="Cowslip (Primula Veris) Identification, Names &amp; History">
            <a:extLst>
              <a:ext uri="{FF2B5EF4-FFF2-40B4-BE49-F238E27FC236}">
                <a16:creationId xmlns:a16="http://schemas.microsoft.com/office/drawing/2014/main" id="{00C9174C-D1A9-843E-2853-CDD83B533B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503" y="4716462"/>
            <a:ext cx="3030448" cy="200931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wallow Migration Facts| Brinvale Birdfoods">
            <a:extLst>
              <a:ext uri="{FF2B5EF4-FFF2-40B4-BE49-F238E27FC236}">
                <a16:creationId xmlns:a16="http://schemas.microsoft.com/office/drawing/2014/main" id="{F0CADED0-90B8-8DC0-B8CF-0FA5B21006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34556" y="187325"/>
            <a:ext cx="2628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DIY Camping Toilet Bucket : 8 Steps (with Pictures) - Instructables">
            <a:extLst>
              <a:ext uri="{FF2B5EF4-FFF2-40B4-BE49-F238E27FC236}">
                <a16:creationId xmlns:a16="http://schemas.microsoft.com/office/drawing/2014/main" id="{CAD67701-9132-E522-F967-7A6003D4C2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7562" y="2194045"/>
            <a:ext cx="2523553" cy="4388053"/>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How to Make Fermented Garlic Honey - Alphafoodie">
            <a:extLst>
              <a:ext uri="{FF2B5EF4-FFF2-40B4-BE49-F238E27FC236}">
                <a16:creationId xmlns:a16="http://schemas.microsoft.com/office/drawing/2014/main" id="{6D8543E2-E811-8C70-97FA-BB1C2CA536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5966" y="4714876"/>
            <a:ext cx="1997798" cy="1997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596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8EEC-A655-2BC1-9FE3-AD17594178FF}"/>
              </a:ext>
            </a:extLst>
          </p:cNvPr>
          <p:cNvSpPr>
            <a:spLocks noGrp="1"/>
          </p:cNvSpPr>
          <p:nvPr>
            <p:ph type="title"/>
          </p:nvPr>
        </p:nvSpPr>
        <p:spPr>
          <a:xfrm>
            <a:off x="897558" y="59613"/>
            <a:ext cx="8596668" cy="1320800"/>
          </a:xfrm>
        </p:spPr>
        <p:txBody>
          <a:bodyPr/>
          <a:lstStyle/>
          <a:p>
            <a:pPr algn="ctr"/>
            <a:r>
              <a:rPr lang="en-US" dirty="0"/>
              <a:t>Aims	</a:t>
            </a:r>
            <a:endParaRPr lang="en-GB" dirty="0"/>
          </a:p>
        </p:txBody>
      </p:sp>
      <p:sp>
        <p:nvSpPr>
          <p:cNvPr id="3" name="Content Placeholder 2">
            <a:extLst>
              <a:ext uri="{FF2B5EF4-FFF2-40B4-BE49-F238E27FC236}">
                <a16:creationId xmlns:a16="http://schemas.microsoft.com/office/drawing/2014/main" id="{FA2625F7-CFBC-0D73-6E41-D2D171E7364B}"/>
              </a:ext>
            </a:extLst>
          </p:cNvPr>
          <p:cNvSpPr>
            <a:spLocks noGrp="1"/>
          </p:cNvSpPr>
          <p:nvPr>
            <p:ph idx="1"/>
          </p:nvPr>
        </p:nvSpPr>
        <p:spPr>
          <a:xfrm>
            <a:off x="677333" y="1096207"/>
            <a:ext cx="9037117" cy="5146222"/>
          </a:xfrm>
        </p:spPr>
        <p:txBody>
          <a:bodyPr>
            <a:normAutofit lnSpcReduction="10000"/>
          </a:bodyPr>
          <a:lstStyle/>
          <a:p>
            <a:r>
              <a:rPr lang="en-US" sz="2800" dirty="0"/>
              <a:t>To learn about the History of Health in Wales </a:t>
            </a:r>
          </a:p>
          <a:p>
            <a:r>
              <a:rPr lang="en-US" sz="2800" dirty="0"/>
              <a:t>To learn about the historical health problems in Wales </a:t>
            </a:r>
          </a:p>
          <a:p>
            <a:r>
              <a:rPr lang="en-US" sz="2800" dirty="0"/>
              <a:t>To identify the continuation of historical health problems in Wales </a:t>
            </a:r>
          </a:p>
          <a:p>
            <a:r>
              <a:rPr lang="en-US" sz="2800" dirty="0"/>
              <a:t>To recognise (historical) barriers to health</a:t>
            </a:r>
          </a:p>
          <a:p>
            <a:r>
              <a:rPr lang="en-US" sz="2800" dirty="0"/>
              <a:t>To develop an understanding of historical and contemporary health problems in Wales</a:t>
            </a:r>
          </a:p>
          <a:p>
            <a:r>
              <a:rPr lang="en-US" sz="2800" dirty="0"/>
              <a:t>To learn about methods that can be used to change health outcomes in Wales, now and for future generations.</a:t>
            </a:r>
          </a:p>
          <a:p>
            <a:pPr marL="0" indent="0">
              <a:buNone/>
            </a:pPr>
            <a:endParaRPr lang="en-GB" sz="2800" dirty="0"/>
          </a:p>
        </p:txBody>
      </p:sp>
    </p:spTree>
    <p:extLst>
      <p:ext uri="{BB962C8B-B14F-4D97-AF65-F5344CB8AC3E}">
        <p14:creationId xmlns:p14="http://schemas.microsoft.com/office/powerpoint/2010/main" val="2598633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D3575-DFE7-86A0-0544-36C518356CA8}"/>
              </a:ext>
            </a:extLst>
          </p:cNvPr>
          <p:cNvSpPr>
            <a:spLocks noGrp="1"/>
          </p:cNvSpPr>
          <p:nvPr>
            <p:ph type="title"/>
          </p:nvPr>
        </p:nvSpPr>
        <p:spPr>
          <a:xfrm>
            <a:off x="677334" y="204223"/>
            <a:ext cx="8596668" cy="1320800"/>
          </a:xfrm>
        </p:spPr>
        <p:txBody>
          <a:bodyPr/>
          <a:lstStyle/>
          <a:p>
            <a:r>
              <a:rPr lang="en-US" dirty="0"/>
              <a:t>Medieval Surgeons</a:t>
            </a:r>
            <a:endParaRPr lang="en-GB" dirty="0"/>
          </a:p>
        </p:txBody>
      </p:sp>
      <p:sp>
        <p:nvSpPr>
          <p:cNvPr id="3" name="Content Placeholder 2">
            <a:extLst>
              <a:ext uri="{FF2B5EF4-FFF2-40B4-BE49-F238E27FC236}">
                <a16:creationId xmlns:a16="http://schemas.microsoft.com/office/drawing/2014/main" id="{4FF00C34-A4C3-EC3C-1DB4-E5F9D6DE66A0}"/>
              </a:ext>
            </a:extLst>
          </p:cNvPr>
          <p:cNvSpPr>
            <a:spLocks noGrp="1"/>
          </p:cNvSpPr>
          <p:nvPr>
            <p:ph idx="1"/>
          </p:nvPr>
        </p:nvSpPr>
        <p:spPr>
          <a:xfrm>
            <a:off x="442555" y="1041206"/>
            <a:ext cx="5006775" cy="5612571"/>
          </a:xfrm>
        </p:spPr>
        <p:txBody>
          <a:bodyPr>
            <a:normAutofit lnSpcReduction="10000"/>
          </a:bodyPr>
          <a:lstStyle/>
          <a:p>
            <a:r>
              <a:rPr lang="en-US" dirty="0"/>
              <a:t>The role of barber included cutting hair and beards</a:t>
            </a:r>
            <a:r>
              <a:rPr lang="en-GB" dirty="0"/>
              <a:t> was combined with the role of the surgeon</a:t>
            </a:r>
          </a:p>
          <a:p>
            <a:r>
              <a:rPr lang="en-GB" dirty="0"/>
              <a:t>The barber was also expected to: </a:t>
            </a:r>
          </a:p>
          <a:p>
            <a:pPr>
              <a:buFont typeface="Arial" panose="020B0604020202020204" pitchFamily="34" charset="0"/>
              <a:buChar char="•"/>
            </a:pPr>
            <a:r>
              <a:rPr lang="en-GB" dirty="0"/>
              <a:t>Lance boils</a:t>
            </a:r>
            <a:r>
              <a:rPr lang="en-US" dirty="0"/>
              <a:t>, cysts and tumors</a:t>
            </a:r>
          </a:p>
          <a:p>
            <a:pPr>
              <a:buFont typeface="Arial" panose="020B0604020202020204" pitchFamily="34" charset="0"/>
              <a:buChar char="•"/>
            </a:pPr>
            <a:r>
              <a:rPr lang="en-US" dirty="0"/>
              <a:t>Pulling teeth</a:t>
            </a:r>
          </a:p>
          <a:p>
            <a:pPr>
              <a:buFont typeface="Arial" panose="020B0604020202020204" pitchFamily="34" charset="0"/>
              <a:buChar char="•"/>
            </a:pPr>
            <a:r>
              <a:rPr lang="en-US" dirty="0"/>
              <a:t>Treat miner wombs</a:t>
            </a:r>
          </a:p>
          <a:p>
            <a:pPr>
              <a:buFont typeface="Arial" panose="020B0604020202020204" pitchFamily="34" charset="0"/>
              <a:buChar char="•"/>
            </a:pPr>
            <a:r>
              <a:rPr lang="en-US" dirty="0"/>
              <a:t>Blood-letting </a:t>
            </a:r>
          </a:p>
          <a:p>
            <a:pPr>
              <a:buFont typeface="Arial" panose="020B0604020202020204" pitchFamily="34" charset="0"/>
              <a:buChar char="•"/>
            </a:pPr>
            <a:r>
              <a:rPr lang="en-US" dirty="0"/>
              <a:t>Application of leeches</a:t>
            </a:r>
          </a:p>
          <a:p>
            <a:pPr>
              <a:buFont typeface="Arial" panose="020B0604020202020204" pitchFamily="34" charset="0"/>
              <a:buChar char="•"/>
            </a:pPr>
            <a:r>
              <a:rPr lang="en-US" dirty="0"/>
              <a:t>Amputation of body parts</a:t>
            </a:r>
          </a:p>
          <a:p>
            <a:pPr>
              <a:buFont typeface="Arial" panose="020B0604020202020204" pitchFamily="34" charset="0"/>
              <a:buChar char="•"/>
            </a:pPr>
            <a:r>
              <a:rPr lang="en-US" dirty="0"/>
              <a:t>Trepanning – drilling wholes in the skulls for brain injury or epilepsy</a:t>
            </a:r>
          </a:p>
          <a:p>
            <a:r>
              <a:rPr lang="en-US" dirty="0"/>
              <a:t>They were often found on battlefields treating the injured</a:t>
            </a:r>
          </a:p>
          <a:p>
            <a:r>
              <a:rPr lang="en-US" dirty="0"/>
              <a:t>And, used the bodies afterwards to learn anatomy and to experiment</a:t>
            </a:r>
            <a:endParaRPr lang="en-GB" dirty="0"/>
          </a:p>
        </p:txBody>
      </p:sp>
      <p:pic>
        <p:nvPicPr>
          <p:cNvPr id="9218" name="Picture 2" descr="The Paris Review - Hey, Look, Everyone—It's the Medieval Wound Man!">
            <a:extLst>
              <a:ext uri="{FF2B5EF4-FFF2-40B4-BE49-F238E27FC236}">
                <a16:creationId xmlns:a16="http://schemas.microsoft.com/office/drawing/2014/main" id="{C2EC15D2-84C9-1C8B-97F9-14DC3C496A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5695" y="240632"/>
            <a:ext cx="3621757" cy="287362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Medieval Medical Instruments On White Background Stock Photo, Picture And  Royalty Free Image. Image 55456027.">
            <a:extLst>
              <a:ext uri="{FF2B5EF4-FFF2-40B4-BE49-F238E27FC236}">
                <a16:creationId xmlns:a16="http://schemas.microsoft.com/office/drawing/2014/main" id="{836E769B-55F1-CA8A-51E9-D67DE4DA05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7656" y="3721286"/>
            <a:ext cx="3379795" cy="224095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Medieval Medicine: What to Expect When You're Expectorating |">
            <a:extLst>
              <a:ext uri="{FF2B5EF4-FFF2-40B4-BE49-F238E27FC236}">
                <a16:creationId xmlns:a16="http://schemas.microsoft.com/office/drawing/2014/main" id="{1A88D874-1B0F-0EFB-6D90-0B02632FA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8799" y="151981"/>
            <a:ext cx="2247900" cy="29622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rom Dog Bites to Amputations: 14th century Surgery - Medievalists.net">
            <a:extLst>
              <a:ext uri="{FF2B5EF4-FFF2-40B4-BE49-F238E27FC236}">
                <a16:creationId xmlns:a16="http://schemas.microsoft.com/office/drawing/2014/main" id="{17840D79-6423-A666-C215-E0FDD6033B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8799" y="3721286"/>
            <a:ext cx="2536896" cy="2285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90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708C-E616-2417-CFA3-AB7DFD8E8192}"/>
              </a:ext>
            </a:extLst>
          </p:cNvPr>
          <p:cNvSpPr>
            <a:spLocks noGrp="1"/>
          </p:cNvSpPr>
          <p:nvPr>
            <p:ph type="title"/>
          </p:nvPr>
        </p:nvSpPr>
        <p:spPr/>
        <p:txBody>
          <a:bodyPr/>
          <a:lstStyle/>
          <a:p>
            <a:r>
              <a:rPr lang="en-US" dirty="0"/>
              <a:t>The importance of church: Doctors </a:t>
            </a:r>
            <a:endParaRPr lang="en-GB" dirty="0"/>
          </a:p>
        </p:txBody>
      </p:sp>
      <p:sp>
        <p:nvSpPr>
          <p:cNvPr id="3" name="Content Placeholder 2">
            <a:extLst>
              <a:ext uri="{FF2B5EF4-FFF2-40B4-BE49-F238E27FC236}">
                <a16:creationId xmlns:a16="http://schemas.microsoft.com/office/drawing/2014/main" id="{E77781C0-33E6-B029-51D0-3B768B33ABCC}"/>
              </a:ext>
            </a:extLst>
          </p:cNvPr>
          <p:cNvSpPr>
            <a:spLocks noGrp="1"/>
          </p:cNvSpPr>
          <p:nvPr>
            <p:ph idx="1"/>
          </p:nvPr>
        </p:nvSpPr>
        <p:spPr>
          <a:xfrm>
            <a:off x="677334" y="1488613"/>
            <a:ext cx="7935325" cy="4759787"/>
          </a:xfrm>
        </p:spPr>
        <p:txBody>
          <a:bodyPr>
            <a:normAutofit/>
          </a:bodyPr>
          <a:lstStyle/>
          <a:p>
            <a:r>
              <a:rPr lang="en-US" dirty="0"/>
              <a:t> The Church also funded the University where doctors ‘physicians’ trained e.g. Oxford University (1220). </a:t>
            </a:r>
          </a:p>
          <a:p>
            <a:r>
              <a:rPr lang="en-US" dirty="0"/>
              <a:t>To gain a license doctors had to ask the local Bishop, attended Oxford or Cambridge or one of the Royal Colleges. </a:t>
            </a:r>
          </a:p>
          <a:p>
            <a:r>
              <a:rPr lang="en-US" dirty="0"/>
              <a:t>However, only men were allowed to graduate. Wales also didn’t have an Royal Colleges so men had to go to England to learn. </a:t>
            </a:r>
          </a:p>
          <a:p>
            <a:r>
              <a:rPr lang="en-US" dirty="0"/>
              <a:t>For example, Robert Recorde from Tenby attended the University of Oxford in 1525, the had to travel to Cambridge to complete his MD. He later became physician to King Edwards VI and Queen Mary. He was one of the first Welsh men to write medical books (A Treatise of Urine)</a:t>
            </a:r>
          </a:p>
          <a:p>
            <a:r>
              <a:rPr lang="en-US" dirty="0"/>
              <a:t>The first Welsh language text, however, was not printed until 1732 (150 years after the English)</a:t>
            </a:r>
          </a:p>
          <a:p>
            <a:pPr marL="0" indent="0">
              <a:buNone/>
            </a:pPr>
            <a:endParaRPr lang="en-GB" dirty="0"/>
          </a:p>
        </p:txBody>
      </p:sp>
    </p:spTree>
    <p:extLst>
      <p:ext uri="{BB962C8B-B14F-4D97-AF65-F5344CB8AC3E}">
        <p14:creationId xmlns:p14="http://schemas.microsoft.com/office/powerpoint/2010/main" val="516098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708C-E616-2417-CFA3-AB7DFD8E8192}"/>
              </a:ext>
            </a:extLst>
          </p:cNvPr>
          <p:cNvSpPr>
            <a:spLocks noGrp="1"/>
          </p:cNvSpPr>
          <p:nvPr>
            <p:ph type="title"/>
          </p:nvPr>
        </p:nvSpPr>
        <p:spPr/>
        <p:txBody>
          <a:bodyPr/>
          <a:lstStyle/>
          <a:p>
            <a:r>
              <a:rPr lang="en-US" dirty="0"/>
              <a:t>Islamic Medicine in the Middle Ages</a:t>
            </a:r>
            <a:endParaRPr lang="en-GB" dirty="0"/>
          </a:p>
        </p:txBody>
      </p:sp>
      <p:sp>
        <p:nvSpPr>
          <p:cNvPr id="3" name="Content Placeholder 2">
            <a:extLst>
              <a:ext uri="{FF2B5EF4-FFF2-40B4-BE49-F238E27FC236}">
                <a16:creationId xmlns:a16="http://schemas.microsoft.com/office/drawing/2014/main" id="{E77781C0-33E6-B029-51D0-3B768B33ABCC}"/>
              </a:ext>
            </a:extLst>
          </p:cNvPr>
          <p:cNvSpPr>
            <a:spLocks noGrp="1"/>
          </p:cNvSpPr>
          <p:nvPr>
            <p:ph idx="1"/>
          </p:nvPr>
        </p:nvSpPr>
        <p:spPr>
          <a:xfrm>
            <a:off x="677334" y="1488613"/>
            <a:ext cx="9017082" cy="4759787"/>
          </a:xfrm>
        </p:spPr>
        <p:txBody>
          <a:bodyPr>
            <a:normAutofit/>
          </a:bodyPr>
          <a:lstStyle/>
          <a:p>
            <a:r>
              <a:rPr lang="en-US" dirty="0"/>
              <a:t>Healthcare in Muslim countries was much further ahead of Western medicine at this time</a:t>
            </a:r>
          </a:p>
          <a:p>
            <a:r>
              <a:rPr lang="en-US" dirty="0"/>
              <a:t>They were influenced by Greeks, Persian, Egyptian and Mesopotamian Medicine.</a:t>
            </a:r>
          </a:p>
          <a:p>
            <a:r>
              <a:rPr lang="en-US" dirty="0"/>
              <a:t>Doctors such as Avicenna (Ibn </a:t>
            </a:r>
            <a:r>
              <a:rPr lang="en-US" dirty="0" err="1"/>
              <a:t>Sīnā</a:t>
            </a:r>
            <a:r>
              <a:rPr lang="en-US" dirty="0"/>
              <a:t>) was known as ‘the Prince of Physicians.’ He wrote as early as 1037 that a lot of Western medicine was based on religious belief, rather than facts and science. His most famous books included </a:t>
            </a:r>
            <a:r>
              <a:rPr lang="en-US" i="1" dirty="0"/>
              <a:t>The Book of Healing</a:t>
            </a:r>
            <a:r>
              <a:rPr lang="en-US" dirty="0"/>
              <a:t> and </a:t>
            </a:r>
            <a:r>
              <a:rPr lang="en-US" i="1" dirty="0"/>
              <a:t>Cannon of Medicine</a:t>
            </a:r>
            <a:r>
              <a:rPr lang="en-US" dirty="0"/>
              <a:t>, which were famous medical encyclopedia’s. These were adopted as standard medical texts in many Universities. </a:t>
            </a:r>
          </a:p>
          <a:p>
            <a:r>
              <a:rPr lang="en-US" dirty="0"/>
              <a:t>Ibn </a:t>
            </a:r>
            <a:r>
              <a:rPr lang="en-US" dirty="0" err="1"/>
              <a:t>Buṭlān</a:t>
            </a:r>
            <a:r>
              <a:rPr lang="en-US" dirty="0"/>
              <a:t> wrote </a:t>
            </a:r>
            <a:r>
              <a:rPr lang="en-US" dirty="0" err="1"/>
              <a:t>Taqwim</a:t>
            </a:r>
            <a:r>
              <a:rPr lang="en-US" dirty="0"/>
              <a:t> al-</a:t>
            </a:r>
            <a:r>
              <a:rPr lang="en-US" dirty="0" err="1"/>
              <a:t>Sihhah</a:t>
            </a:r>
            <a:r>
              <a:rPr lang="en-US" dirty="0"/>
              <a:t> (The Maintenance of Health </a:t>
            </a:r>
            <a:r>
              <a:rPr lang="ar-AE" dirty="0"/>
              <a:t>تقويم الصحة)</a:t>
            </a:r>
            <a:r>
              <a:rPr lang="en-US" dirty="0"/>
              <a:t>) which advised hygiene, diet and exercise – to ensure good health and mental wellbeing</a:t>
            </a:r>
          </a:p>
          <a:p>
            <a:r>
              <a:rPr lang="en-US" dirty="0"/>
              <a:t>However, the Church in the UK (which controlled much of medicine) was at war with Islam (the Crusades)</a:t>
            </a:r>
          </a:p>
          <a:p>
            <a:r>
              <a:rPr lang="en-US" dirty="0"/>
              <a:t>Soup was brough back from the Middle East by Crusaders</a:t>
            </a:r>
          </a:p>
          <a:p>
            <a:pPr marL="0" indent="0">
              <a:buNone/>
            </a:pPr>
            <a:endParaRPr lang="en-GB" dirty="0"/>
          </a:p>
        </p:txBody>
      </p:sp>
      <p:pic>
        <p:nvPicPr>
          <p:cNvPr id="6146" name="Picture 2">
            <a:extLst>
              <a:ext uri="{FF2B5EF4-FFF2-40B4-BE49-F238E27FC236}">
                <a16:creationId xmlns:a16="http://schemas.microsoft.com/office/drawing/2014/main" id="{87596863-E373-7E5F-D71F-3D7C401AE6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1170" y="411794"/>
            <a:ext cx="2095500" cy="283845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4D3E385F-ED7B-3607-5069-85A7B17E13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1170" y="3493456"/>
            <a:ext cx="2095500" cy="2952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017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431AA-9EFD-293A-9C9F-DD7F090A6732}"/>
              </a:ext>
            </a:extLst>
          </p:cNvPr>
          <p:cNvSpPr>
            <a:spLocks noGrp="1"/>
          </p:cNvSpPr>
          <p:nvPr>
            <p:ph type="title"/>
          </p:nvPr>
        </p:nvSpPr>
        <p:spPr>
          <a:xfrm>
            <a:off x="65418" y="167813"/>
            <a:ext cx="8596668" cy="1320800"/>
          </a:xfrm>
        </p:spPr>
        <p:txBody>
          <a:bodyPr/>
          <a:lstStyle/>
          <a:p>
            <a:pPr algn="ctr"/>
            <a:r>
              <a:rPr lang="en-US" dirty="0"/>
              <a:t>The Church and Cunning Women in Wales </a:t>
            </a:r>
            <a:endParaRPr lang="en-GB" dirty="0"/>
          </a:p>
        </p:txBody>
      </p:sp>
      <p:sp>
        <p:nvSpPr>
          <p:cNvPr id="3" name="Content Placeholder 2">
            <a:extLst>
              <a:ext uri="{FF2B5EF4-FFF2-40B4-BE49-F238E27FC236}">
                <a16:creationId xmlns:a16="http://schemas.microsoft.com/office/drawing/2014/main" id="{B53E8C07-966E-0FFF-3C13-B2141A4A1DF9}"/>
              </a:ext>
            </a:extLst>
          </p:cNvPr>
          <p:cNvSpPr>
            <a:spLocks noGrp="1"/>
          </p:cNvSpPr>
          <p:nvPr>
            <p:ph idx="1"/>
          </p:nvPr>
        </p:nvSpPr>
        <p:spPr>
          <a:xfrm>
            <a:off x="677334" y="1488613"/>
            <a:ext cx="7811758" cy="4887473"/>
          </a:xfrm>
        </p:spPr>
        <p:txBody>
          <a:bodyPr>
            <a:normAutofit/>
          </a:bodyPr>
          <a:lstStyle/>
          <a:p>
            <a:r>
              <a:rPr lang="en-US" dirty="0"/>
              <a:t>The Church also made it difficult for cunning women due to the fear of witchcraft following the teaching of St Augustine and Sir Thomas Aquinas</a:t>
            </a:r>
          </a:p>
          <a:p>
            <a:r>
              <a:rPr lang="en-US" dirty="0"/>
              <a:t>In 1486 the Malleus Maleficarum ‘Hammer of Witches’ was published in Germany. This encouraged torture of witches to obtain confessions and then the death penalty – particularly hanging and burning on the stake</a:t>
            </a:r>
          </a:p>
          <a:p>
            <a:r>
              <a:rPr lang="en-US" dirty="0"/>
              <a:t>James I had an interested in the occult and wrote three books called Daemonologie</a:t>
            </a:r>
          </a:p>
          <a:p>
            <a:r>
              <a:rPr lang="en-US" dirty="0"/>
              <a:t>This catalysed the witch hunts of the 16</a:t>
            </a:r>
            <a:r>
              <a:rPr lang="en-US" baseline="30000" dirty="0"/>
              <a:t>th</a:t>
            </a:r>
            <a:r>
              <a:rPr lang="en-US" dirty="0"/>
              <a:t> and 17</a:t>
            </a:r>
            <a:r>
              <a:rPr lang="en-US" baseline="30000" dirty="0"/>
              <a:t>th</a:t>
            </a:r>
            <a:r>
              <a:rPr lang="en-US" dirty="0"/>
              <a:t> Centuries witch occurred around the UK</a:t>
            </a:r>
          </a:p>
          <a:p>
            <a:r>
              <a:rPr lang="en-US" dirty="0"/>
              <a:t>In 1563, in England and Wales a law passed which made witchcraft a capital offence</a:t>
            </a:r>
          </a:p>
        </p:txBody>
      </p:sp>
      <p:pic>
        <p:nvPicPr>
          <p:cNvPr id="3074" name="Picture 2" descr="An image of Matthew Hopkins, the self proclaimed witch finder general.">
            <a:extLst>
              <a:ext uri="{FF2B5EF4-FFF2-40B4-BE49-F238E27FC236}">
                <a16:creationId xmlns:a16="http://schemas.microsoft.com/office/drawing/2014/main" id="{31715049-2E3B-B883-0FEC-99058C5828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2086" y="0"/>
            <a:ext cx="3006129" cy="388077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he incredible true stories behind the five women executed for 'witchcraft'  in North Wales - North Wales Live">
            <a:extLst>
              <a:ext uri="{FF2B5EF4-FFF2-40B4-BE49-F238E27FC236}">
                <a16:creationId xmlns:a16="http://schemas.microsoft.com/office/drawing/2014/main" id="{82F119B8-2EDC-B135-803A-A289FB460C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8206" y="4084075"/>
            <a:ext cx="2960009" cy="2497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124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431AA-9EFD-293A-9C9F-DD7F090A6732}"/>
              </a:ext>
            </a:extLst>
          </p:cNvPr>
          <p:cNvSpPr>
            <a:spLocks noGrp="1"/>
          </p:cNvSpPr>
          <p:nvPr>
            <p:ph type="title"/>
          </p:nvPr>
        </p:nvSpPr>
        <p:spPr>
          <a:xfrm>
            <a:off x="188877" y="319315"/>
            <a:ext cx="8596668" cy="1320800"/>
          </a:xfrm>
        </p:spPr>
        <p:txBody>
          <a:bodyPr/>
          <a:lstStyle/>
          <a:p>
            <a:pPr algn="ctr"/>
            <a:r>
              <a:rPr lang="en-US" dirty="0"/>
              <a:t>Story of Gwen </a:t>
            </a:r>
            <a:r>
              <a:rPr lang="en-US" dirty="0" err="1"/>
              <a:t>ferch</a:t>
            </a:r>
            <a:r>
              <a:rPr lang="en-US" dirty="0"/>
              <a:t> Ellis</a:t>
            </a:r>
            <a:endParaRPr lang="en-GB" dirty="0"/>
          </a:p>
        </p:txBody>
      </p:sp>
      <p:sp>
        <p:nvSpPr>
          <p:cNvPr id="3" name="Content Placeholder 2">
            <a:extLst>
              <a:ext uri="{FF2B5EF4-FFF2-40B4-BE49-F238E27FC236}">
                <a16:creationId xmlns:a16="http://schemas.microsoft.com/office/drawing/2014/main" id="{B53E8C07-966E-0FFF-3C13-B2141A4A1DF9}"/>
              </a:ext>
            </a:extLst>
          </p:cNvPr>
          <p:cNvSpPr>
            <a:spLocks noGrp="1"/>
          </p:cNvSpPr>
          <p:nvPr>
            <p:ph idx="1"/>
          </p:nvPr>
        </p:nvSpPr>
        <p:spPr>
          <a:xfrm>
            <a:off x="525629" y="1547978"/>
            <a:ext cx="8185885" cy="6246717"/>
          </a:xfrm>
        </p:spPr>
        <p:txBody>
          <a:bodyPr>
            <a:normAutofit/>
          </a:bodyPr>
          <a:lstStyle/>
          <a:p>
            <a:r>
              <a:rPr lang="en-GB" sz="2000" dirty="0"/>
              <a:t>Gwen ferch Ellis from Bettws was charged with witchcraft </a:t>
            </a:r>
          </a:p>
          <a:p>
            <a:r>
              <a:rPr lang="en-GB" sz="2000" dirty="0"/>
              <a:t>She was married three times and her first two husbands died within 2 years. </a:t>
            </a:r>
          </a:p>
          <a:p>
            <a:r>
              <a:rPr lang="en-GB" sz="2000" dirty="0"/>
              <a:t>She was made money by a living by spinning and making linen cloth </a:t>
            </a:r>
          </a:p>
          <a:p>
            <a:r>
              <a:rPr lang="en-GB" sz="2000" dirty="0"/>
              <a:t>She was also a healer and made salves and plasters for food</a:t>
            </a:r>
          </a:p>
          <a:p>
            <a:r>
              <a:rPr lang="en-GB" sz="2000" dirty="0"/>
              <a:t>She attended the sick and made charms to heal and provide protection </a:t>
            </a:r>
          </a:p>
          <a:p>
            <a:r>
              <a:rPr lang="en-GB" sz="2000" dirty="0"/>
              <a:t>Jane Conway of Marle was an enemy of Sir Thomas Mostyn who was one of the foremost gentleman in North Wales </a:t>
            </a:r>
          </a:p>
          <a:p>
            <a:r>
              <a:rPr lang="en-GB" sz="2000" dirty="0"/>
              <a:t>Gwen write a backwards charm, and left it at Mostyn’s home</a:t>
            </a:r>
          </a:p>
        </p:txBody>
      </p:sp>
      <p:pic>
        <p:nvPicPr>
          <p:cNvPr id="5" name="Picture 4">
            <a:extLst>
              <a:ext uri="{FF2B5EF4-FFF2-40B4-BE49-F238E27FC236}">
                <a16:creationId xmlns:a16="http://schemas.microsoft.com/office/drawing/2014/main" id="{CA25258A-F0F9-7F0D-5007-72AB5CA92A60}"/>
              </a:ext>
            </a:extLst>
          </p:cNvPr>
          <p:cNvPicPr>
            <a:picLocks noChangeAspect="1"/>
          </p:cNvPicPr>
          <p:nvPr/>
        </p:nvPicPr>
        <p:blipFill>
          <a:blip r:embed="rId3"/>
          <a:stretch>
            <a:fillRect/>
          </a:stretch>
        </p:blipFill>
        <p:spPr>
          <a:xfrm>
            <a:off x="8587946" y="227178"/>
            <a:ext cx="3415177" cy="2837297"/>
          </a:xfrm>
          <a:prstGeom prst="rect">
            <a:avLst/>
          </a:prstGeom>
        </p:spPr>
      </p:pic>
      <p:pic>
        <p:nvPicPr>
          <p:cNvPr id="4100" name="Picture 4" descr="The story of the first woman in Wales to be hanged for witchcraft - Wales  Online">
            <a:extLst>
              <a:ext uri="{FF2B5EF4-FFF2-40B4-BE49-F238E27FC236}">
                <a16:creationId xmlns:a16="http://schemas.microsoft.com/office/drawing/2014/main" id="{E98C7204-70FE-2A8E-E889-B6A5ABB67B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11514" y="3429000"/>
            <a:ext cx="3291609" cy="2576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9577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431AA-9EFD-293A-9C9F-DD7F090A6732}"/>
              </a:ext>
            </a:extLst>
          </p:cNvPr>
          <p:cNvSpPr>
            <a:spLocks noGrp="1"/>
          </p:cNvSpPr>
          <p:nvPr>
            <p:ph type="title"/>
          </p:nvPr>
        </p:nvSpPr>
        <p:spPr>
          <a:xfrm>
            <a:off x="430199" y="109324"/>
            <a:ext cx="8596668" cy="1320800"/>
          </a:xfrm>
        </p:spPr>
        <p:txBody>
          <a:bodyPr/>
          <a:lstStyle/>
          <a:p>
            <a:pPr algn="ctr"/>
            <a:r>
              <a:rPr lang="en-US" dirty="0"/>
              <a:t>Story of Gwen </a:t>
            </a:r>
            <a:r>
              <a:rPr lang="en-US" dirty="0" err="1"/>
              <a:t>ferch</a:t>
            </a:r>
            <a:r>
              <a:rPr lang="en-US" dirty="0"/>
              <a:t> Ellis</a:t>
            </a:r>
            <a:endParaRPr lang="en-GB" dirty="0"/>
          </a:p>
        </p:txBody>
      </p:sp>
      <p:pic>
        <p:nvPicPr>
          <p:cNvPr id="6146" name="Picture 2">
            <a:extLst>
              <a:ext uri="{FF2B5EF4-FFF2-40B4-BE49-F238E27FC236}">
                <a16:creationId xmlns:a16="http://schemas.microsoft.com/office/drawing/2014/main" id="{029F9A76-F8DF-66DD-A645-19642D1EE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1585" y="654349"/>
            <a:ext cx="4750506" cy="32596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2A6F028-4DC3-FBD8-6261-858201D6E0A1}"/>
              </a:ext>
            </a:extLst>
          </p:cNvPr>
          <p:cNvSpPr txBox="1"/>
          <p:nvPr/>
        </p:nvSpPr>
        <p:spPr>
          <a:xfrm>
            <a:off x="288782" y="4334176"/>
            <a:ext cx="11342587" cy="2308324"/>
          </a:xfrm>
          <a:prstGeom prst="rect">
            <a:avLst/>
          </a:prstGeom>
          <a:noFill/>
        </p:spPr>
        <p:txBody>
          <a:bodyPr wrap="square">
            <a:spAutoFit/>
          </a:bodyPr>
          <a:lstStyle/>
          <a:p>
            <a:pPr marL="285750" indent="-285750">
              <a:buFont typeface="Arial" panose="020B0604020202020204" pitchFamily="34" charset="0"/>
              <a:buChar char="•"/>
            </a:pPr>
            <a:r>
              <a:rPr lang="en-GB" dirty="0"/>
              <a:t>She was charged with witchcraft </a:t>
            </a:r>
          </a:p>
          <a:p>
            <a:pPr marL="285750" indent="-285750">
              <a:buFont typeface="Arial" panose="020B0604020202020204" pitchFamily="34" charset="0"/>
              <a:buChar char="•"/>
            </a:pPr>
            <a:r>
              <a:rPr lang="en-GB" dirty="0"/>
              <a:t>The Local Bishop of St Asaph (William Hughes) persuaded 5 mean and 2 women to testify against her </a:t>
            </a:r>
          </a:p>
          <a:p>
            <a:pPr marL="285750" indent="-285750">
              <a:buFont typeface="Arial" panose="020B0604020202020204" pitchFamily="34" charset="0"/>
              <a:buChar char="•"/>
            </a:pPr>
            <a:r>
              <a:rPr lang="en-GB" dirty="0"/>
              <a:t>They states that she causes madness in a child, murdered a sick man, and was vengeful in nature </a:t>
            </a:r>
          </a:p>
          <a:p>
            <a:pPr marL="285750" indent="-285750">
              <a:buFont typeface="Arial" panose="020B0604020202020204" pitchFamily="34" charset="0"/>
              <a:buChar char="•"/>
            </a:pPr>
            <a:r>
              <a:rPr lang="en-GB" dirty="0"/>
              <a:t>In 1594 she was found guilty and hanged in Denbigh town square</a:t>
            </a:r>
          </a:p>
          <a:p>
            <a:pPr marL="285750" indent="-285750">
              <a:buFont typeface="Arial" panose="020B0604020202020204" pitchFamily="34" charset="0"/>
              <a:buChar char="•"/>
            </a:pPr>
            <a:r>
              <a:rPr lang="en-GB" dirty="0"/>
              <a:t>She was the first woman to be executed on the charge of witchcraft in Wales</a:t>
            </a:r>
          </a:p>
          <a:p>
            <a:pPr marL="285750" indent="-285750">
              <a:buFont typeface="Arial" panose="020B0604020202020204" pitchFamily="34" charset="0"/>
              <a:buChar char="•"/>
            </a:pPr>
            <a:endParaRPr lang="en-GB" dirty="0"/>
          </a:p>
          <a:p>
            <a:r>
              <a:rPr lang="en-GB" dirty="0">
                <a:highlight>
                  <a:srgbClr val="FFFF00"/>
                </a:highlight>
              </a:rPr>
              <a:t>There were, relatively few witch trials in Wales. Of the women that went to trial many of these were on the border at Chester. Only 5 women were executed in Wales.</a:t>
            </a:r>
          </a:p>
        </p:txBody>
      </p:sp>
      <p:sp>
        <p:nvSpPr>
          <p:cNvPr id="10" name="TextBox 9">
            <a:extLst>
              <a:ext uri="{FF2B5EF4-FFF2-40B4-BE49-F238E27FC236}">
                <a16:creationId xmlns:a16="http://schemas.microsoft.com/office/drawing/2014/main" id="{A91ED778-06E6-256E-0B53-EB4E6504648C}"/>
              </a:ext>
            </a:extLst>
          </p:cNvPr>
          <p:cNvSpPr txBox="1"/>
          <p:nvPr/>
        </p:nvSpPr>
        <p:spPr>
          <a:xfrm>
            <a:off x="430199" y="816105"/>
            <a:ext cx="6168309" cy="3139321"/>
          </a:xfrm>
          <a:prstGeom prst="rect">
            <a:avLst/>
          </a:prstGeom>
          <a:noFill/>
        </p:spPr>
        <p:txBody>
          <a:bodyPr wrap="square" rtlCol="0">
            <a:spAutoFit/>
          </a:bodyPr>
          <a:lstStyle/>
          <a:p>
            <a:r>
              <a:rPr lang="en-US" dirty="0"/>
              <a:t>In the interviews at Court she stated that on of her charms went: </a:t>
            </a:r>
          </a:p>
          <a:p>
            <a:pPr lvl="1"/>
            <a:endParaRPr lang="en-US" i="1" dirty="0"/>
          </a:p>
          <a:p>
            <a:pPr lvl="1"/>
            <a:r>
              <a:rPr lang="en-US" i="1" dirty="0"/>
              <a:t>“In the name of God, the father, the son, and the holy spirit of God</a:t>
            </a:r>
          </a:p>
          <a:p>
            <a:pPr lvl="1"/>
            <a:r>
              <a:rPr lang="en-US" i="1" dirty="0"/>
              <a:t>And the blessed son of grace, </a:t>
            </a:r>
          </a:p>
          <a:p>
            <a:pPr lvl="1"/>
            <a:r>
              <a:rPr lang="en-US" i="1" dirty="0"/>
              <a:t>And by the stones and by the herbs</a:t>
            </a:r>
          </a:p>
          <a:p>
            <a:pPr lvl="1"/>
            <a:r>
              <a:rPr lang="en-US" i="1" dirty="0"/>
              <a:t>To which the son of grace bestowed their virtue</a:t>
            </a:r>
          </a:p>
          <a:p>
            <a:pPr lvl="1"/>
            <a:r>
              <a:rPr lang="en-US" i="1" dirty="0"/>
              <a:t>In order that they should defend thee, the sinner who suffered adversity </a:t>
            </a:r>
          </a:p>
          <a:p>
            <a:pPr lvl="1"/>
            <a:r>
              <a:rPr lang="en-US" i="1" dirty="0"/>
              <a:t>As Christ defended.”</a:t>
            </a:r>
            <a:endParaRPr lang="en-GB" i="1" dirty="0"/>
          </a:p>
        </p:txBody>
      </p:sp>
    </p:spTree>
    <p:extLst>
      <p:ext uri="{BB962C8B-B14F-4D97-AF65-F5344CB8AC3E}">
        <p14:creationId xmlns:p14="http://schemas.microsoft.com/office/powerpoint/2010/main" val="11667840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1EB3C-DF40-F94F-708A-16E75732649E}"/>
              </a:ext>
            </a:extLst>
          </p:cNvPr>
          <p:cNvSpPr>
            <a:spLocks noGrp="1"/>
          </p:cNvSpPr>
          <p:nvPr>
            <p:ph type="title"/>
          </p:nvPr>
        </p:nvSpPr>
        <p:spPr>
          <a:xfrm>
            <a:off x="368415" y="337751"/>
            <a:ext cx="7454612" cy="1320800"/>
          </a:xfrm>
        </p:spPr>
        <p:txBody>
          <a:bodyPr/>
          <a:lstStyle/>
          <a:p>
            <a:r>
              <a:rPr lang="en-US" dirty="0"/>
              <a:t>Church Infirmaries </a:t>
            </a:r>
            <a:endParaRPr lang="en-GB" dirty="0"/>
          </a:p>
        </p:txBody>
      </p:sp>
      <p:sp>
        <p:nvSpPr>
          <p:cNvPr id="3" name="Content Placeholder 2">
            <a:extLst>
              <a:ext uri="{FF2B5EF4-FFF2-40B4-BE49-F238E27FC236}">
                <a16:creationId xmlns:a16="http://schemas.microsoft.com/office/drawing/2014/main" id="{29E7E442-6629-8E6D-0423-961355593C2C}"/>
              </a:ext>
            </a:extLst>
          </p:cNvPr>
          <p:cNvSpPr>
            <a:spLocks noGrp="1"/>
          </p:cNvSpPr>
          <p:nvPr>
            <p:ph idx="1"/>
          </p:nvPr>
        </p:nvSpPr>
        <p:spPr>
          <a:xfrm>
            <a:off x="368415" y="1081217"/>
            <a:ext cx="7070953" cy="5498756"/>
          </a:xfrm>
        </p:spPr>
        <p:txBody>
          <a:bodyPr>
            <a:normAutofit/>
          </a:bodyPr>
          <a:lstStyle/>
          <a:p>
            <a:r>
              <a:rPr lang="en-US" dirty="0"/>
              <a:t>The Church played a major role in the latter part of the Middle Ages. </a:t>
            </a:r>
          </a:p>
          <a:p>
            <a:r>
              <a:rPr lang="en-US" dirty="0"/>
              <a:t>There was a Christian duty to care for the sick </a:t>
            </a:r>
          </a:p>
          <a:p>
            <a:r>
              <a:rPr lang="en-US" dirty="0"/>
              <a:t>Monasteries would have acted as religious hospitals, and monks as healers e.g. The Franciscan friaries of Cardiff and Bangor, Infirmaries at: Tintern, Strata Florida and Neath </a:t>
            </a:r>
          </a:p>
          <a:p>
            <a:r>
              <a:rPr lang="en-US" dirty="0"/>
              <a:t>Monks would use a combination of herbs and religious symbols to heal the sick. </a:t>
            </a:r>
          </a:p>
          <a:p>
            <a:r>
              <a:rPr lang="en-US" dirty="0"/>
              <a:t>Spiritual welfare was as important and linked with physical welfare. The Church taught that illness was punishment for even. Priests were suspicious of anything scientific </a:t>
            </a:r>
          </a:p>
          <a:p>
            <a:r>
              <a:rPr lang="en-US" dirty="0"/>
              <a:t>Penance and praying was therefore seen as a form of healing</a:t>
            </a:r>
          </a:p>
          <a:p>
            <a:r>
              <a:rPr lang="en-US" dirty="0"/>
              <a:t>A priest might suggest a pilgrimage to a holy shrine (St David’s Cathedral and Monastery) </a:t>
            </a:r>
          </a:p>
          <a:p>
            <a:endParaRPr lang="en-US" dirty="0"/>
          </a:p>
          <a:p>
            <a:pPr marL="0" indent="0">
              <a:buNone/>
            </a:pPr>
            <a:endParaRPr lang="en-GB" dirty="0"/>
          </a:p>
        </p:txBody>
      </p:sp>
      <p:pic>
        <p:nvPicPr>
          <p:cNvPr id="4098" name="Picture 2" descr="St davids shrine hi-res stock photography and images - Alamy">
            <a:extLst>
              <a:ext uri="{FF2B5EF4-FFF2-40B4-BE49-F238E27FC236}">
                <a16:creationId xmlns:a16="http://schemas.microsoft.com/office/drawing/2014/main" id="{B3BFB401-3347-EE72-7415-4762BD616F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3027" y="3069823"/>
            <a:ext cx="1872748" cy="3461819"/>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From pews to patients – churches have long served as hospitals,  particularly in times of crisis">
            <a:extLst>
              <a:ext uri="{FF2B5EF4-FFF2-40B4-BE49-F238E27FC236}">
                <a16:creationId xmlns:a16="http://schemas.microsoft.com/office/drawing/2014/main" id="{0E85F802-9C08-DA7A-52B1-6C8B61678E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3027" y="284205"/>
            <a:ext cx="4049355" cy="260315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The Dark Age of medieval surgery in France in the first part of Middle Age  (500–1000): royal touch, wound suckers, bizarre medieval surgery, monk  surgeons, Saint Healers, but foundation of the oldest">
            <a:extLst>
              <a:ext uri="{FF2B5EF4-FFF2-40B4-BE49-F238E27FC236}">
                <a16:creationId xmlns:a16="http://schemas.microsoft.com/office/drawing/2014/main" id="{34D89304-EAB2-A3EE-8E36-507BEF7982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58915" y="3830595"/>
            <a:ext cx="2096658" cy="2701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098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22227-3600-4386-B2AA-5B4C1F137D3B}"/>
              </a:ext>
            </a:extLst>
          </p:cNvPr>
          <p:cNvSpPr>
            <a:spLocks noGrp="1"/>
          </p:cNvSpPr>
          <p:nvPr>
            <p:ph type="title"/>
          </p:nvPr>
        </p:nvSpPr>
        <p:spPr>
          <a:xfrm>
            <a:off x="-1027899" y="184881"/>
            <a:ext cx="8596668" cy="1320800"/>
          </a:xfrm>
        </p:spPr>
        <p:txBody>
          <a:bodyPr/>
          <a:lstStyle/>
          <a:p>
            <a:pPr algn="ctr"/>
            <a:r>
              <a:rPr lang="en-US" dirty="0"/>
              <a:t>Medieval Hospitals	</a:t>
            </a:r>
            <a:endParaRPr lang="en-GB" dirty="0"/>
          </a:p>
        </p:txBody>
      </p:sp>
      <p:sp>
        <p:nvSpPr>
          <p:cNvPr id="3" name="Content Placeholder 2">
            <a:extLst>
              <a:ext uri="{FF2B5EF4-FFF2-40B4-BE49-F238E27FC236}">
                <a16:creationId xmlns:a16="http://schemas.microsoft.com/office/drawing/2014/main" id="{697B543D-7E1A-43A9-F8A1-F64A6CEBA057}"/>
              </a:ext>
            </a:extLst>
          </p:cNvPr>
          <p:cNvSpPr>
            <a:spLocks noGrp="1"/>
          </p:cNvSpPr>
          <p:nvPr>
            <p:ph idx="1"/>
          </p:nvPr>
        </p:nvSpPr>
        <p:spPr>
          <a:xfrm>
            <a:off x="115668" y="1185327"/>
            <a:ext cx="6112137" cy="5820954"/>
          </a:xfrm>
        </p:spPr>
        <p:txBody>
          <a:bodyPr>
            <a:normAutofit/>
          </a:bodyPr>
          <a:lstStyle/>
          <a:p>
            <a:r>
              <a:rPr lang="en-US" dirty="0"/>
              <a:t>Medieval Hospitals were not like modern hospitals there was little medical treatment </a:t>
            </a:r>
          </a:p>
          <a:p>
            <a:r>
              <a:rPr lang="en-US" dirty="0"/>
              <a:t>The majority of their work was to provide basic nursing care for the elderly and infirm</a:t>
            </a:r>
            <a:endParaRPr lang="en-GB" dirty="0"/>
          </a:p>
          <a:p>
            <a:r>
              <a:rPr lang="en-US" dirty="0"/>
              <a:t>Many religious people thought these were illnesses brought about by the devil </a:t>
            </a:r>
          </a:p>
          <a:p>
            <a:r>
              <a:rPr lang="en-US" dirty="0"/>
              <a:t>Many of the monastery infirmaries would not care for certain people who they thought had contagious diseases – lepers, cripples and those with mental health problems.</a:t>
            </a:r>
          </a:p>
          <a:p>
            <a:r>
              <a:rPr lang="en-US" dirty="0"/>
              <a:t>Lepers has to go to special houses (‘lazar houses’) on the outskirts of towns and cities, were quarantined and usually died in those hospitals</a:t>
            </a:r>
          </a:p>
          <a:p>
            <a:r>
              <a:rPr lang="en-US" dirty="0"/>
              <a:t>Mentally ill people were often locked away in prison </a:t>
            </a:r>
          </a:p>
        </p:txBody>
      </p:sp>
      <p:pic>
        <p:nvPicPr>
          <p:cNvPr id="8196" name="Picture 4" descr="image">
            <a:extLst>
              <a:ext uri="{FF2B5EF4-FFF2-40B4-BE49-F238E27FC236}">
                <a16:creationId xmlns:a16="http://schemas.microsoft.com/office/drawing/2014/main" id="{5C997610-C59F-2ADC-492C-0C2FC0BF39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805" y="0"/>
            <a:ext cx="5527252" cy="6557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4956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A6AD7-4579-DC14-BC4F-C4FD6829030B}"/>
              </a:ext>
            </a:extLst>
          </p:cNvPr>
          <p:cNvSpPr>
            <a:spLocks noGrp="1"/>
          </p:cNvSpPr>
          <p:nvPr>
            <p:ph type="title"/>
          </p:nvPr>
        </p:nvSpPr>
        <p:spPr>
          <a:xfrm>
            <a:off x="529053" y="148281"/>
            <a:ext cx="8596668" cy="1320800"/>
          </a:xfrm>
        </p:spPr>
        <p:txBody>
          <a:bodyPr/>
          <a:lstStyle/>
          <a:p>
            <a:r>
              <a:rPr lang="en-US" dirty="0"/>
              <a:t>Islamic Hospitals</a:t>
            </a:r>
            <a:endParaRPr lang="en-GB" dirty="0"/>
          </a:p>
        </p:txBody>
      </p:sp>
      <p:sp>
        <p:nvSpPr>
          <p:cNvPr id="3" name="Content Placeholder 2">
            <a:extLst>
              <a:ext uri="{FF2B5EF4-FFF2-40B4-BE49-F238E27FC236}">
                <a16:creationId xmlns:a16="http://schemas.microsoft.com/office/drawing/2014/main" id="{F32F9426-5B65-CB6B-4702-39E0E4E28C82}"/>
              </a:ext>
            </a:extLst>
          </p:cNvPr>
          <p:cNvSpPr>
            <a:spLocks noGrp="1"/>
          </p:cNvSpPr>
          <p:nvPr>
            <p:ph idx="1"/>
          </p:nvPr>
        </p:nvSpPr>
        <p:spPr>
          <a:xfrm>
            <a:off x="284719" y="818446"/>
            <a:ext cx="7401183" cy="6039553"/>
          </a:xfrm>
        </p:spPr>
        <p:txBody>
          <a:bodyPr>
            <a:normAutofit/>
          </a:bodyPr>
          <a:lstStyle/>
          <a:p>
            <a:r>
              <a:rPr lang="en-US" dirty="0"/>
              <a:t>Islamic hospitals were called </a:t>
            </a:r>
            <a:r>
              <a:rPr lang="en-US" dirty="0" err="1"/>
              <a:t>bimaristans</a:t>
            </a:r>
            <a:endParaRPr lang="en-US" dirty="0"/>
          </a:p>
          <a:p>
            <a:r>
              <a:rPr lang="en-US" dirty="0"/>
              <a:t>The Nuri Hospital in Damascus, founded in 1154, by </a:t>
            </a:r>
            <a:r>
              <a:rPr lang="en-US" dirty="0" err="1"/>
              <a:t>Nuruddin</a:t>
            </a:r>
            <a:r>
              <a:rPr lang="en-US" dirty="0"/>
              <a:t> Mahmud </a:t>
            </a:r>
            <a:r>
              <a:rPr lang="en-US" dirty="0" err="1"/>
              <a:t>Zangi</a:t>
            </a:r>
            <a:r>
              <a:rPr lang="en-US" dirty="0"/>
              <a:t> ibn </a:t>
            </a:r>
            <a:r>
              <a:rPr lang="en-US" dirty="0" err="1"/>
              <a:t>Askungur</a:t>
            </a:r>
            <a:r>
              <a:rPr lang="en-US" dirty="0"/>
              <a:t> treated the Egyptian King (1279-1290) who was so impressed he founded similar hospitals in Cairo</a:t>
            </a:r>
          </a:p>
          <a:p>
            <a:r>
              <a:rPr lang="en-US" dirty="0"/>
              <a:t>Unlike the monasteries, they served all people regardless of race, religion, class or gender or financial status </a:t>
            </a:r>
          </a:p>
          <a:p>
            <a:r>
              <a:rPr lang="en-US" dirty="0"/>
              <a:t>These were mostly secular institutions with a strict adherence to scientific medicine</a:t>
            </a:r>
          </a:p>
          <a:p>
            <a:r>
              <a:rPr lang="en-US" dirty="0"/>
              <a:t>They separated wards dependent on illnesses: mental health, contagious disease, surgery and eye diseases</a:t>
            </a:r>
          </a:p>
          <a:p>
            <a:r>
              <a:rPr lang="en-US" dirty="0"/>
              <a:t>They also served as convalescent homes for those recovering from illness</a:t>
            </a:r>
          </a:p>
          <a:p>
            <a:r>
              <a:rPr lang="en-US" dirty="0"/>
              <a:t>They also had schools for research and to train doctors</a:t>
            </a:r>
          </a:p>
          <a:p>
            <a:r>
              <a:rPr lang="en-US" dirty="0"/>
              <a:t>This did not appear in Europe until several hundred, years later during the Industrial revolution </a:t>
            </a:r>
          </a:p>
          <a:p>
            <a:endParaRPr lang="en-GB" dirty="0"/>
          </a:p>
        </p:txBody>
      </p:sp>
      <p:pic>
        <p:nvPicPr>
          <p:cNvPr id="7170" name="Picture 2" descr="Two of six leaves of anatomical drawings appended to a Persian translation of an Arabic medical compendium. On the righthand  page are the liver with gallbladder, the stomach with intestines, the testicles, and detail of the stomach. On the left are a composite rendering of the tongue, larynx, heart, trachea, stomach and liver; a composite drawing of the ureters, urethra, kidneys, testicles, and penis; and a composite rendering of the bladder with female genitalia, womb and foetus.">
            <a:extLst>
              <a:ext uri="{FF2B5EF4-FFF2-40B4-BE49-F238E27FC236}">
                <a16:creationId xmlns:a16="http://schemas.microsoft.com/office/drawing/2014/main" id="{71BA4EB6-360F-0839-41C6-F5252B0EF9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2006" y="2789880"/>
            <a:ext cx="3139966" cy="261055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Bimaristans in Islamic Medical History | About Islam">
            <a:extLst>
              <a:ext uri="{FF2B5EF4-FFF2-40B4-BE49-F238E27FC236}">
                <a16:creationId xmlns:a16="http://schemas.microsoft.com/office/drawing/2014/main" id="{96A7433B-5655-087C-291E-0F472510C7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8951" y="324348"/>
            <a:ext cx="4088330" cy="2289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1906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22227-3600-4386-B2AA-5B4C1F137D3B}"/>
              </a:ext>
            </a:extLst>
          </p:cNvPr>
          <p:cNvSpPr>
            <a:spLocks noGrp="1"/>
          </p:cNvSpPr>
          <p:nvPr>
            <p:ph type="title"/>
          </p:nvPr>
        </p:nvSpPr>
        <p:spPr>
          <a:xfrm>
            <a:off x="837971" y="105131"/>
            <a:ext cx="8596668" cy="1320800"/>
          </a:xfrm>
        </p:spPr>
        <p:txBody>
          <a:bodyPr/>
          <a:lstStyle/>
          <a:p>
            <a:pPr algn="ctr"/>
            <a:r>
              <a:rPr lang="en-US" dirty="0"/>
              <a:t>Medieval Mental Health 	</a:t>
            </a:r>
            <a:endParaRPr lang="en-GB" dirty="0"/>
          </a:p>
        </p:txBody>
      </p:sp>
      <p:sp>
        <p:nvSpPr>
          <p:cNvPr id="3" name="Content Placeholder 2">
            <a:extLst>
              <a:ext uri="{FF2B5EF4-FFF2-40B4-BE49-F238E27FC236}">
                <a16:creationId xmlns:a16="http://schemas.microsoft.com/office/drawing/2014/main" id="{697B543D-7E1A-43A9-F8A1-F64A6CEBA057}"/>
              </a:ext>
            </a:extLst>
          </p:cNvPr>
          <p:cNvSpPr>
            <a:spLocks noGrp="1"/>
          </p:cNvSpPr>
          <p:nvPr>
            <p:ph idx="1"/>
          </p:nvPr>
        </p:nvSpPr>
        <p:spPr>
          <a:xfrm>
            <a:off x="2339885" y="931915"/>
            <a:ext cx="6020028" cy="5820954"/>
          </a:xfrm>
        </p:spPr>
        <p:txBody>
          <a:bodyPr>
            <a:normAutofit/>
          </a:bodyPr>
          <a:lstStyle/>
          <a:p>
            <a:r>
              <a:rPr lang="en-US" dirty="0"/>
              <a:t>In 1247 Bethlem Asylum was opened in London to house mentally ill people (“Bedlam”). </a:t>
            </a:r>
          </a:p>
          <a:p>
            <a:r>
              <a:rPr lang="en-US" dirty="0"/>
              <a:t>Both men and women were locked away if a person could persuade two doctors that the person suffered from a mental health disorder </a:t>
            </a:r>
          </a:p>
          <a:p>
            <a:r>
              <a:rPr lang="en-US" dirty="0"/>
              <a:t>Knowledge about mental health was poor at the time</a:t>
            </a:r>
          </a:p>
          <a:p>
            <a:r>
              <a:rPr lang="en-US" dirty="0"/>
              <a:t>Often women of lower social status, those were less power and money, and those who were embarrassing (e.g. non-legitimate children) were locked away. </a:t>
            </a:r>
          </a:p>
          <a:p>
            <a:r>
              <a:rPr lang="en-US" dirty="0"/>
              <a:t>If you were homeless you were called a ‘Tom </a:t>
            </a:r>
            <a:r>
              <a:rPr lang="en-US" dirty="0" err="1"/>
              <a:t>O’Bedlam</a:t>
            </a:r>
            <a:r>
              <a:rPr lang="en-US" dirty="0"/>
              <a:t>’ and were locked up</a:t>
            </a:r>
          </a:p>
          <a:p>
            <a:r>
              <a:rPr lang="en-US" dirty="0"/>
              <a:t>Centralised records of Asylums were not kept in Wales. However, in 1797 the Hereford Lunatic Asylum was opened and served Wales. </a:t>
            </a:r>
          </a:p>
          <a:p>
            <a:r>
              <a:rPr lang="en-US" dirty="0"/>
              <a:t>Bedlam continued all the way up until 1948</a:t>
            </a:r>
          </a:p>
          <a:p>
            <a:r>
              <a:rPr lang="en-US" dirty="0"/>
              <a:t>The Hospital is still open today</a:t>
            </a:r>
          </a:p>
        </p:txBody>
      </p:sp>
      <p:pic>
        <p:nvPicPr>
          <p:cNvPr id="1026" name="Picture 2" descr="Richard of Wallingford, Abbot of St Albans">
            <a:extLst>
              <a:ext uri="{FF2B5EF4-FFF2-40B4-BE49-F238E27FC236}">
                <a16:creationId xmlns:a16="http://schemas.microsoft.com/office/drawing/2014/main" id="{C503D23B-CC22-5999-5FFA-580423442B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627" y="249303"/>
            <a:ext cx="1579022"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e Hospital of Bethlem [Bedlam] at Moorfields, London: seen from the  north, with people in the foreground. Coloured engraving, ca. 1750. |  Wellcome Collection">
            <a:extLst>
              <a:ext uri="{FF2B5EF4-FFF2-40B4-BE49-F238E27FC236}">
                <a16:creationId xmlns:a16="http://schemas.microsoft.com/office/drawing/2014/main" id="{D3C33621-2E84-202B-3D35-C4782EA9D4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6151" y="407773"/>
            <a:ext cx="3392693" cy="273084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ental health lessons from the ancient world | ASU News">
            <a:extLst>
              <a:ext uri="{FF2B5EF4-FFF2-40B4-BE49-F238E27FC236}">
                <a16:creationId xmlns:a16="http://schemas.microsoft.com/office/drawing/2014/main" id="{61FE7E11-49E7-7400-7C65-4E72547A6E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6150" y="4115269"/>
            <a:ext cx="3392693" cy="20840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57E85FC-4F6D-3976-9397-C403B1721290}"/>
              </a:ext>
            </a:extLst>
          </p:cNvPr>
          <p:cNvPicPr>
            <a:picLocks noChangeAspect="1"/>
          </p:cNvPicPr>
          <p:nvPr/>
        </p:nvPicPr>
        <p:blipFill>
          <a:blip r:embed="rId6"/>
          <a:stretch>
            <a:fillRect/>
          </a:stretch>
        </p:blipFill>
        <p:spPr>
          <a:xfrm>
            <a:off x="288159" y="3842392"/>
            <a:ext cx="1951445" cy="2570765"/>
          </a:xfrm>
          <a:prstGeom prst="rect">
            <a:avLst/>
          </a:prstGeom>
        </p:spPr>
      </p:pic>
    </p:spTree>
    <p:extLst>
      <p:ext uri="{BB962C8B-B14F-4D97-AF65-F5344CB8AC3E}">
        <p14:creationId xmlns:p14="http://schemas.microsoft.com/office/powerpoint/2010/main" val="1910655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Lost History of Viking Wales | The Post Hole">
            <a:extLst>
              <a:ext uri="{FF2B5EF4-FFF2-40B4-BE49-F238E27FC236}">
                <a16:creationId xmlns:a16="http://schemas.microsoft.com/office/drawing/2014/main" id="{65825994-D1D3-9110-449B-06C8D2A25B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486" y="135924"/>
            <a:ext cx="5711153" cy="636373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03EF5EFF-8ED6-4539-8FC1-109FA7786333}"/>
              </a:ext>
            </a:extLst>
          </p:cNvPr>
          <p:cNvSpPr txBox="1">
            <a:spLocks/>
          </p:cNvSpPr>
          <p:nvPr/>
        </p:nvSpPr>
        <p:spPr>
          <a:xfrm>
            <a:off x="5694177" y="2281194"/>
            <a:ext cx="4759640" cy="132080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7200" dirty="0"/>
              <a:t>MEDIEVAL PERIOD</a:t>
            </a:r>
            <a:endParaRPr lang="en-GB" sz="7200" dirty="0"/>
          </a:p>
        </p:txBody>
      </p:sp>
    </p:spTree>
    <p:extLst>
      <p:ext uri="{BB962C8B-B14F-4D97-AF65-F5344CB8AC3E}">
        <p14:creationId xmlns:p14="http://schemas.microsoft.com/office/powerpoint/2010/main" val="157742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0D4AA-B371-0772-89F8-B0C65F4E23BA}"/>
              </a:ext>
            </a:extLst>
          </p:cNvPr>
          <p:cNvSpPr>
            <a:spLocks noGrp="1"/>
          </p:cNvSpPr>
          <p:nvPr>
            <p:ph type="title"/>
          </p:nvPr>
        </p:nvSpPr>
        <p:spPr>
          <a:xfrm>
            <a:off x="491982" y="238897"/>
            <a:ext cx="9862980" cy="1320800"/>
          </a:xfrm>
        </p:spPr>
        <p:txBody>
          <a:bodyPr/>
          <a:lstStyle/>
          <a:p>
            <a:pPr algn="ctr"/>
            <a:r>
              <a:rPr lang="en-US" dirty="0"/>
              <a:t>Task 2: Diagnosis of mental illness for women</a:t>
            </a:r>
            <a:endParaRPr lang="en-GB" dirty="0"/>
          </a:p>
        </p:txBody>
      </p:sp>
      <p:sp>
        <p:nvSpPr>
          <p:cNvPr id="3" name="Content Placeholder 2">
            <a:extLst>
              <a:ext uri="{FF2B5EF4-FFF2-40B4-BE49-F238E27FC236}">
                <a16:creationId xmlns:a16="http://schemas.microsoft.com/office/drawing/2014/main" id="{E2CB124A-BA07-B28D-6D10-3FC4BB91A79C}"/>
              </a:ext>
            </a:extLst>
          </p:cNvPr>
          <p:cNvSpPr>
            <a:spLocks noGrp="1"/>
          </p:cNvSpPr>
          <p:nvPr>
            <p:ph idx="1"/>
          </p:nvPr>
        </p:nvSpPr>
        <p:spPr>
          <a:xfrm>
            <a:off x="887398" y="2600410"/>
            <a:ext cx="9072148" cy="3880773"/>
          </a:xfrm>
        </p:spPr>
        <p:txBody>
          <a:bodyPr>
            <a:normAutofit/>
          </a:bodyPr>
          <a:lstStyle/>
          <a:p>
            <a:r>
              <a:rPr lang="en-US" sz="2400" dirty="0"/>
              <a:t>Read the following descriptions contained in your work book</a:t>
            </a:r>
          </a:p>
          <a:p>
            <a:pPr marL="0" indent="0">
              <a:buNone/>
            </a:pPr>
            <a:endParaRPr lang="en-US" sz="2400" dirty="0"/>
          </a:p>
          <a:p>
            <a:r>
              <a:rPr lang="en-US" sz="2400" dirty="0"/>
              <a:t>Would these woman be considered to be mentally ill today?</a:t>
            </a:r>
            <a:endParaRPr lang="en-GB" sz="2400" dirty="0"/>
          </a:p>
        </p:txBody>
      </p:sp>
    </p:spTree>
    <p:extLst>
      <p:ext uri="{BB962C8B-B14F-4D97-AF65-F5344CB8AC3E}">
        <p14:creationId xmlns:p14="http://schemas.microsoft.com/office/powerpoint/2010/main" val="1497664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0362F-3849-E1C7-6EB3-B3795019BBA6}"/>
              </a:ext>
            </a:extLst>
          </p:cNvPr>
          <p:cNvSpPr>
            <a:spLocks noGrp="1"/>
          </p:cNvSpPr>
          <p:nvPr>
            <p:ph type="title"/>
          </p:nvPr>
        </p:nvSpPr>
        <p:spPr>
          <a:xfrm>
            <a:off x="3595332" y="344616"/>
            <a:ext cx="8596668" cy="1320800"/>
          </a:xfrm>
        </p:spPr>
        <p:txBody>
          <a:bodyPr/>
          <a:lstStyle/>
          <a:p>
            <a:r>
              <a:rPr lang="en-US" dirty="0"/>
              <a:t>The Story of Eliza Josolyne </a:t>
            </a:r>
            <a:endParaRPr lang="en-GB" dirty="0"/>
          </a:p>
        </p:txBody>
      </p:sp>
      <p:sp>
        <p:nvSpPr>
          <p:cNvPr id="3" name="Content Placeholder 2">
            <a:extLst>
              <a:ext uri="{FF2B5EF4-FFF2-40B4-BE49-F238E27FC236}">
                <a16:creationId xmlns:a16="http://schemas.microsoft.com/office/drawing/2014/main" id="{ACFF5586-3E93-0A5C-6DA8-8A676E03DE07}"/>
              </a:ext>
            </a:extLst>
          </p:cNvPr>
          <p:cNvSpPr>
            <a:spLocks noGrp="1"/>
          </p:cNvSpPr>
          <p:nvPr>
            <p:ph idx="1"/>
          </p:nvPr>
        </p:nvSpPr>
        <p:spPr>
          <a:xfrm>
            <a:off x="3274943" y="1005016"/>
            <a:ext cx="8596668" cy="5168341"/>
          </a:xfrm>
        </p:spPr>
        <p:txBody>
          <a:bodyPr>
            <a:normAutofit/>
          </a:bodyPr>
          <a:lstStyle/>
          <a:p>
            <a:r>
              <a:rPr lang="en-US" sz="2000" dirty="0"/>
              <a:t>Eliza was 23</a:t>
            </a:r>
          </a:p>
          <a:p>
            <a:r>
              <a:rPr lang="en-US" sz="2000" dirty="0"/>
              <a:t>She worked as the only servant in a 20-room house </a:t>
            </a:r>
          </a:p>
          <a:p>
            <a:r>
              <a:rPr lang="en-US" sz="2000" dirty="0"/>
              <a:t>To ensure that the rooms were not damp she had to keep a fire burning in all of the rooms, and keep the rooms clean and tidy. Lamps also had to be lit early, and later put out. </a:t>
            </a:r>
          </a:p>
          <a:p>
            <a:r>
              <a:rPr lang="en-US" sz="2000" dirty="0"/>
              <a:t>The winter of 1857 was particularly bad and she was unable to keep up </a:t>
            </a:r>
          </a:p>
          <a:p>
            <a:r>
              <a:rPr lang="en-US" sz="2000" dirty="0"/>
              <a:t>She complained to her boss that she was ‘overworked’</a:t>
            </a:r>
          </a:p>
          <a:p>
            <a:r>
              <a:rPr lang="en-US" sz="2000" dirty="0"/>
              <a:t>She was taken to Bedlam as thinking she was overworked was seen as an insanity</a:t>
            </a:r>
          </a:p>
          <a:p>
            <a:r>
              <a:rPr lang="en-US" sz="2000" dirty="0"/>
              <a:t>Eliza was locked in a padded room form many years</a:t>
            </a:r>
          </a:p>
          <a:p>
            <a:r>
              <a:rPr lang="en-US" sz="2000" dirty="0"/>
              <a:t>Eliza’s notes indicate that she was considered incurable </a:t>
            </a:r>
          </a:p>
        </p:txBody>
      </p:sp>
      <p:pic>
        <p:nvPicPr>
          <p:cNvPr id="2050" name="Picture 2" descr="Eliza Josolyne was admitted in 1857 and diagnosed with acute melancholia">
            <a:extLst>
              <a:ext uri="{FF2B5EF4-FFF2-40B4-BE49-F238E27FC236}">
                <a16:creationId xmlns:a16="http://schemas.microsoft.com/office/drawing/2014/main" id="{65B1779F-CB33-0B44-76CB-DD82143B63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9" y="549190"/>
            <a:ext cx="2616426" cy="33178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1D1DEA0-919A-4C2B-DDF1-06141F840A86}"/>
              </a:ext>
            </a:extLst>
          </p:cNvPr>
          <p:cNvSpPr txBox="1"/>
          <p:nvPr/>
        </p:nvSpPr>
        <p:spPr>
          <a:xfrm>
            <a:off x="951470" y="6214545"/>
            <a:ext cx="9712411" cy="461665"/>
          </a:xfrm>
          <a:prstGeom prst="rect">
            <a:avLst/>
          </a:prstGeom>
          <a:noFill/>
        </p:spPr>
        <p:txBody>
          <a:bodyPr wrap="square" rtlCol="0">
            <a:spAutoFit/>
          </a:bodyPr>
          <a:lstStyle/>
          <a:p>
            <a:pPr algn="ctr"/>
            <a:r>
              <a:rPr lang="en-US" sz="2400" dirty="0">
                <a:solidFill>
                  <a:srgbClr val="FF0000"/>
                </a:solidFill>
              </a:rPr>
              <a:t>How might Eliza be treated with modern healthcare? </a:t>
            </a:r>
            <a:endParaRPr lang="en-GB" sz="2400" dirty="0">
              <a:solidFill>
                <a:srgbClr val="FF0000"/>
              </a:solidFill>
            </a:endParaRPr>
          </a:p>
        </p:txBody>
      </p:sp>
    </p:spTree>
    <p:extLst>
      <p:ext uri="{BB962C8B-B14F-4D97-AF65-F5344CB8AC3E}">
        <p14:creationId xmlns:p14="http://schemas.microsoft.com/office/powerpoint/2010/main" val="12411352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C0A45-FD4A-29C9-A017-788F471CB1D7}"/>
              </a:ext>
            </a:extLst>
          </p:cNvPr>
          <p:cNvSpPr>
            <a:spLocks noGrp="1"/>
          </p:cNvSpPr>
          <p:nvPr>
            <p:ph type="title"/>
          </p:nvPr>
        </p:nvSpPr>
        <p:spPr>
          <a:xfrm>
            <a:off x="677334" y="43030"/>
            <a:ext cx="8596668" cy="1320800"/>
          </a:xfrm>
        </p:spPr>
        <p:txBody>
          <a:bodyPr/>
          <a:lstStyle/>
          <a:p>
            <a:r>
              <a:rPr lang="en-US" dirty="0"/>
              <a:t>Hannah Prior	</a:t>
            </a:r>
            <a:endParaRPr lang="en-GB" dirty="0"/>
          </a:p>
        </p:txBody>
      </p:sp>
      <p:sp>
        <p:nvSpPr>
          <p:cNvPr id="3" name="Content Placeholder 2">
            <a:extLst>
              <a:ext uri="{FF2B5EF4-FFF2-40B4-BE49-F238E27FC236}">
                <a16:creationId xmlns:a16="http://schemas.microsoft.com/office/drawing/2014/main" id="{B0CD81A8-70EC-8FEB-675F-2C01C8C4B897}"/>
              </a:ext>
            </a:extLst>
          </p:cNvPr>
          <p:cNvSpPr>
            <a:spLocks noGrp="1"/>
          </p:cNvSpPr>
          <p:nvPr>
            <p:ph idx="1"/>
          </p:nvPr>
        </p:nvSpPr>
        <p:spPr>
          <a:xfrm>
            <a:off x="147268" y="644646"/>
            <a:ext cx="5192050" cy="2219631"/>
          </a:xfrm>
        </p:spPr>
        <p:txBody>
          <a:bodyPr>
            <a:normAutofit fontScale="92500" lnSpcReduction="10000"/>
          </a:bodyPr>
          <a:lstStyle/>
          <a:p>
            <a:pPr algn="just"/>
            <a:r>
              <a:rPr lang="en-US" dirty="0"/>
              <a:t>A seventy year old women who liked to stay in her room and read books </a:t>
            </a:r>
          </a:p>
          <a:p>
            <a:pPr algn="just"/>
            <a:r>
              <a:rPr lang="en-US" dirty="0"/>
              <a:t>She would only go out to use the library </a:t>
            </a:r>
          </a:p>
          <a:p>
            <a:pPr algn="just"/>
            <a:r>
              <a:rPr lang="en-US" dirty="0"/>
              <a:t>She had a very irritable temper when interrupted or asked questions </a:t>
            </a:r>
          </a:p>
          <a:p>
            <a:pPr algn="just"/>
            <a:r>
              <a:rPr lang="en-US" dirty="0"/>
              <a:t>She liked drinking beer and would drink 2-3 gallons a day </a:t>
            </a:r>
          </a:p>
          <a:p>
            <a:pPr marL="0" indent="0">
              <a:buNone/>
            </a:pPr>
            <a:endParaRPr lang="en-GB" dirty="0"/>
          </a:p>
        </p:txBody>
      </p:sp>
      <p:sp>
        <p:nvSpPr>
          <p:cNvPr id="6" name="Title 1">
            <a:extLst>
              <a:ext uri="{FF2B5EF4-FFF2-40B4-BE49-F238E27FC236}">
                <a16:creationId xmlns:a16="http://schemas.microsoft.com/office/drawing/2014/main" id="{7F59338E-954A-3F88-3E51-9F8675B7CB10}"/>
              </a:ext>
            </a:extLst>
          </p:cNvPr>
          <p:cNvSpPr txBox="1">
            <a:spLocks/>
          </p:cNvSpPr>
          <p:nvPr/>
        </p:nvSpPr>
        <p:spPr>
          <a:xfrm>
            <a:off x="7216332" y="-35719"/>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Mary Buffin </a:t>
            </a:r>
          </a:p>
          <a:p>
            <a:r>
              <a:rPr lang="en-US" dirty="0"/>
              <a:t>	</a:t>
            </a:r>
            <a:endParaRPr lang="en-GB" dirty="0"/>
          </a:p>
        </p:txBody>
      </p:sp>
      <p:sp>
        <p:nvSpPr>
          <p:cNvPr id="7" name="Content Placeholder 2">
            <a:extLst>
              <a:ext uri="{FF2B5EF4-FFF2-40B4-BE49-F238E27FC236}">
                <a16:creationId xmlns:a16="http://schemas.microsoft.com/office/drawing/2014/main" id="{826D024E-2473-4091-FF19-CFA90C3AB024}"/>
              </a:ext>
            </a:extLst>
          </p:cNvPr>
          <p:cNvSpPr txBox="1">
            <a:spLocks/>
          </p:cNvSpPr>
          <p:nvPr/>
        </p:nvSpPr>
        <p:spPr>
          <a:xfrm>
            <a:off x="5994837" y="584974"/>
            <a:ext cx="5883479" cy="249438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r>
              <a:rPr lang="en-US" dirty="0"/>
              <a:t>A sixty year old woman with a bad memory</a:t>
            </a:r>
          </a:p>
          <a:p>
            <a:pPr algn="just"/>
            <a:r>
              <a:rPr lang="en-US" dirty="0"/>
              <a:t>She is very prim, proper and respectable</a:t>
            </a:r>
          </a:p>
          <a:p>
            <a:pPr algn="just"/>
            <a:r>
              <a:rPr lang="en-US" dirty="0"/>
              <a:t>She was clean, decent and looked normal</a:t>
            </a:r>
          </a:p>
          <a:p>
            <a:pPr algn="just"/>
            <a:r>
              <a:rPr lang="en-US" dirty="0"/>
              <a:t>She did not talk unless addressed </a:t>
            </a:r>
          </a:p>
          <a:p>
            <a:pPr algn="just"/>
            <a:r>
              <a:rPr lang="en-US" dirty="0"/>
              <a:t>But when she did speak her words were muddled </a:t>
            </a:r>
          </a:p>
          <a:p>
            <a:pPr marL="0" indent="0">
              <a:buFont typeface="Wingdings 3" charset="2"/>
              <a:buNone/>
            </a:pPr>
            <a:endParaRPr lang="en-GB" dirty="0"/>
          </a:p>
        </p:txBody>
      </p:sp>
      <p:sp>
        <p:nvSpPr>
          <p:cNvPr id="8" name="Title 1">
            <a:extLst>
              <a:ext uri="{FF2B5EF4-FFF2-40B4-BE49-F238E27FC236}">
                <a16:creationId xmlns:a16="http://schemas.microsoft.com/office/drawing/2014/main" id="{E94E8A04-EF7E-6DDF-F1F6-CC5933DAF48D}"/>
              </a:ext>
            </a:extLst>
          </p:cNvPr>
          <p:cNvSpPr txBox="1">
            <a:spLocks/>
          </p:cNvSpPr>
          <p:nvPr/>
        </p:nvSpPr>
        <p:spPr>
          <a:xfrm>
            <a:off x="1040984" y="2736914"/>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Sybil Forster </a:t>
            </a:r>
          </a:p>
          <a:p>
            <a:r>
              <a:rPr lang="en-US" dirty="0"/>
              <a:t>	</a:t>
            </a:r>
            <a:endParaRPr lang="en-GB" dirty="0"/>
          </a:p>
        </p:txBody>
      </p:sp>
      <p:sp>
        <p:nvSpPr>
          <p:cNvPr id="10" name="Content Placeholder 2">
            <a:extLst>
              <a:ext uri="{FF2B5EF4-FFF2-40B4-BE49-F238E27FC236}">
                <a16:creationId xmlns:a16="http://schemas.microsoft.com/office/drawing/2014/main" id="{7B21EEBE-F1FF-05D6-1945-9FAC37B005D0}"/>
              </a:ext>
            </a:extLst>
          </p:cNvPr>
          <p:cNvSpPr txBox="1">
            <a:spLocks/>
          </p:cNvSpPr>
          <p:nvPr/>
        </p:nvSpPr>
        <p:spPr>
          <a:xfrm>
            <a:off x="147268" y="3397314"/>
            <a:ext cx="5820927" cy="355216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r>
              <a:rPr lang="en-US" dirty="0"/>
              <a:t>Sybil had an affair with the son of a local politician: Sir James Graham </a:t>
            </a:r>
          </a:p>
          <a:p>
            <a:pPr algn="just"/>
            <a:r>
              <a:rPr lang="en-US" dirty="0"/>
              <a:t>She became pregnant and the love affair collapsed</a:t>
            </a:r>
          </a:p>
          <a:p>
            <a:pPr algn="just"/>
            <a:r>
              <a:rPr lang="en-US" dirty="0"/>
              <a:t>Sybil fled alone to London where she became anxious and depressed</a:t>
            </a:r>
          </a:p>
          <a:p>
            <a:pPr algn="just"/>
            <a:r>
              <a:rPr lang="en-US" dirty="0"/>
              <a:t>She married a man named Thomas Forster and had another child</a:t>
            </a:r>
          </a:p>
          <a:p>
            <a:pPr algn="just"/>
            <a:r>
              <a:rPr lang="en-US" dirty="0"/>
              <a:t>Thomas started living with another woman</a:t>
            </a:r>
          </a:p>
          <a:p>
            <a:pPr algn="just"/>
            <a:r>
              <a:rPr lang="en-US" dirty="0"/>
              <a:t>She lost a lot of weight – she weighed just 6 stone</a:t>
            </a:r>
          </a:p>
          <a:p>
            <a:pPr algn="just"/>
            <a:r>
              <a:rPr lang="en-US" dirty="0"/>
              <a:t>Thomas committed her to an asylum</a:t>
            </a:r>
          </a:p>
          <a:p>
            <a:pPr algn="just"/>
            <a:endParaRPr lang="en-US" dirty="0"/>
          </a:p>
          <a:p>
            <a:pPr marL="0" indent="0">
              <a:buFont typeface="Wingdings 3" charset="2"/>
              <a:buNone/>
            </a:pPr>
            <a:endParaRPr lang="en-GB" dirty="0"/>
          </a:p>
        </p:txBody>
      </p:sp>
      <p:sp>
        <p:nvSpPr>
          <p:cNvPr id="11" name="Title 1">
            <a:extLst>
              <a:ext uri="{FF2B5EF4-FFF2-40B4-BE49-F238E27FC236}">
                <a16:creationId xmlns:a16="http://schemas.microsoft.com/office/drawing/2014/main" id="{7DA0455E-8496-E4E8-F86B-F0F74C4119B8}"/>
              </a:ext>
            </a:extLst>
          </p:cNvPr>
          <p:cNvSpPr txBox="1">
            <a:spLocks/>
          </p:cNvSpPr>
          <p:nvPr/>
        </p:nvSpPr>
        <p:spPr>
          <a:xfrm>
            <a:off x="6987364" y="3055546"/>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Hannah Chaplin</a:t>
            </a:r>
          </a:p>
          <a:p>
            <a:r>
              <a:rPr lang="en-US" dirty="0"/>
              <a:t>	</a:t>
            </a:r>
            <a:endParaRPr lang="en-GB" dirty="0"/>
          </a:p>
        </p:txBody>
      </p:sp>
      <p:sp>
        <p:nvSpPr>
          <p:cNvPr id="12" name="Content Placeholder 2">
            <a:extLst>
              <a:ext uri="{FF2B5EF4-FFF2-40B4-BE49-F238E27FC236}">
                <a16:creationId xmlns:a16="http://schemas.microsoft.com/office/drawing/2014/main" id="{3ED500A0-02D2-843D-D6C2-1BCCA66AD94E}"/>
              </a:ext>
            </a:extLst>
          </p:cNvPr>
          <p:cNvSpPr txBox="1">
            <a:spLocks/>
          </p:cNvSpPr>
          <p:nvPr/>
        </p:nvSpPr>
        <p:spPr>
          <a:xfrm>
            <a:off x="5339318" y="4455095"/>
            <a:ext cx="4856233" cy="249438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endParaRPr lang="en-GB" dirty="0"/>
          </a:p>
        </p:txBody>
      </p:sp>
      <p:sp>
        <p:nvSpPr>
          <p:cNvPr id="13" name="Content Placeholder 2">
            <a:extLst>
              <a:ext uri="{FF2B5EF4-FFF2-40B4-BE49-F238E27FC236}">
                <a16:creationId xmlns:a16="http://schemas.microsoft.com/office/drawing/2014/main" id="{84F3192A-EF9B-C9FF-562C-B9B784145123}"/>
              </a:ext>
            </a:extLst>
          </p:cNvPr>
          <p:cNvSpPr txBox="1">
            <a:spLocks/>
          </p:cNvSpPr>
          <p:nvPr/>
        </p:nvSpPr>
        <p:spPr>
          <a:xfrm>
            <a:off x="6082103" y="3637197"/>
            <a:ext cx="5982386" cy="3072395"/>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r>
              <a:rPr lang="en-US" dirty="0"/>
              <a:t>Hannah had a career as a mallet dancer and a singer</a:t>
            </a:r>
          </a:p>
          <a:p>
            <a:pPr algn="just"/>
            <a:r>
              <a:rPr lang="en-US" dirty="0"/>
              <a:t>She left her childhood sweetheart Charles Spencer Chaplin and went with a many to Sydney</a:t>
            </a:r>
          </a:p>
          <a:p>
            <a:pPr algn="just"/>
            <a:r>
              <a:rPr lang="en-US" dirty="0"/>
              <a:t>He forced her to work as a prostitute and she contracted syphilis</a:t>
            </a:r>
          </a:p>
          <a:p>
            <a:pPr algn="just"/>
            <a:r>
              <a:rPr lang="en-US" dirty="0"/>
              <a:t>She returned to London and married Charles, and had her son Charlie Chaplin</a:t>
            </a:r>
          </a:p>
          <a:p>
            <a:pPr algn="just"/>
            <a:r>
              <a:rPr lang="en-US" dirty="0"/>
              <a:t>Rumors of her promiscuity continued </a:t>
            </a:r>
          </a:p>
          <a:p>
            <a:pPr algn="just"/>
            <a:r>
              <a:rPr lang="en-US" dirty="0"/>
              <a:t>She had a nervous breakdown and was placed into an asylum</a:t>
            </a:r>
          </a:p>
          <a:p>
            <a:pPr marL="0" indent="0">
              <a:buFont typeface="Wingdings 3" charset="2"/>
              <a:buNone/>
            </a:pPr>
            <a:endParaRPr lang="en-GB" dirty="0"/>
          </a:p>
        </p:txBody>
      </p:sp>
    </p:spTree>
    <p:extLst>
      <p:ext uri="{BB962C8B-B14F-4D97-AF65-F5344CB8AC3E}">
        <p14:creationId xmlns:p14="http://schemas.microsoft.com/office/powerpoint/2010/main" val="4237934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0D4AA-B371-0772-89F8-B0C65F4E23BA}"/>
              </a:ext>
            </a:extLst>
          </p:cNvPr>
          <p:cNvSpPr>
            <a:spLocks noGrp="1"/>
          </p:cNvSpPr>
          <p:nvPr>
            <p:ph type="title"/>
          </p:nvPr>
        </p:nvSpPr>
        <p:spPr>
          <a:xfrm>
            <a:off x="603192" y="238898"/>
            <a:ext cx="10110115" cy="1320800"/>
          </a:xfrm>
        </p:spPr>
        <p:txBody>
          <a:bodyPr/>
          <a:lstStyle/>
          <a:p>
            <a:pPr algn="ctr"/>
            <a:r>
              <a:rPr lang="en-US" dirty="0"/>
              <a:t>Task: Diagnosis of mental illness for women</a:t>
            </a:r>
            <a:endParaRPr lang="en-GB" dirty="0"/>
          </a:p>
        </p:txBody>
      </p:sp>
      <p:sp>
        <p:nvSpPr>
          <p:cNvPr id="3" name="Content Placeholder 2">
            <a:extLst>
              <a:ext uri="{FF2B5EF4-FFF2-40B4-BE49-F238E27FC236}">
                <a16:creationId xmlns:a16="http://schemas.microsoft.com/office/drawing/2014/main" id="{E2CB124A-BA07-B28D-6D10-3FC4BB91A79C}"/>
              </a:ext>
            </a:extLst>
          </p:cNvPr>
          <p:cNvSpPr>
            <a:spLocks noGrp="1"/>
          </p:cNvSpPr>
          <p:nvPr>
            <p:ph idx="1"/>
          </p:nvPr>
        </p:nvSpPr>
        <p:spPr>
          <a:xfrm>
            <a:off x="660857" y="899298"/>
            <a:ext cx="6617271" cy="3880773"/>
          </a:xfrm>
        </p:spPr>
        <p:txBody>
          <a:bodyPr>
            <a:noAutofit/>
          </a:bodyPr>
          <a:lstStyle/>
          <a:p>
            <a:r>
              <a:rPr lang="en-US" dirty="0"/>
              <a:t>Family, Friends and even Neighbors could place women in asylums if they thought that they were strange or immoral</a:t>
            </a:r>
          </a:p>
          <a:p>
            <a:r>
              <a:rPr lang="en-US" dirty="0"/>
              <a:t>Husbands would place their wives in asylums if they wanted to divorce and remarry </a:t>
            </a:r>
          </a:p>
          <a:p>
            <a:r>
              <a:rPr lang="en-US" dirty="0"/>
              <a:t>Diagnosis of ‘mania’ ‘agitation’ or ‘insanity’ could be based on:</a:t>
            </a:r>
          </a:p>
          <a:p>
            <a:pPr>
              <a:buFont typeface="Wingdings" panose="05000000000000000000" pitchFamily="2" charset="2"/>
              <a:buChar char="§"/>
            </a:pPr>
            <a:r>
              <a:rPr lang="en-US" dirty="0"/>
              <a:t>Women were incarcerated for asking for a divorce </a:t>
            </a:r>
          </a:p>
          <a:p>
            <a:pPr>
              <a:buFont typeface="Wingdings" panose="05000000000000000000" pitchFamily="2" charset="2"/>
              <a:buChar char="§"/>
            </a:pPr>
            <a:r>
              <a:rPr lang="en-US" dirty="0"/>
              <a:t>Poor women were seen as mentally ill</a:t>
            </a:r>
          </a:p>
          <a:p>
            <a:pPr>
              <a:buFont typeface="Wingdings" panose="05000000000000000000" pitchFamily="2" charset="2"/>
              <a:buChar char="§"/>
            </a:pPr>
            <a:r>
              <a:rPr lang="en-US" dirty="0"/>
              <a:t>Homeless women were seen as mentally ill </a:t>
            </a:r>
          </a:p>
          <a:p>
            <a:pPr>
              <a:buFont typeface="Wingdings" panose="05000000000000000000" pitchFamily="2" charset="2"/>
              <a:buChar char="§"/>
            </a:pPr>
            <a:r>
              <a:rPr lang="en-US" dirty="0"/>
              <a:t>Independent or aggressive women were seen as having ‘agitation’ or ‘hysteria’</a:t>
            </a:r>
          </a:p>
          <a:p>
            <a:pPr>
              <a:buFont typeface="Wingdings" panose="05000000000000000000" pitchFamily="2" charset="2"/>
              <a:buChar char="§"/>
            </a:pPr>
            <a:r>
              <a:rPr lang="en-US" dirty="0"/>
              <a:t>Women during childbirth were seen as mad – ‘Puerperal mania’</a:t>
            </a:r>
          </a:p>
          <a:p>
            <a:pPr>
              <a:buFont typeface="Wingdings" panose="05000000000000000000" pitchFamily="2" charset="2"/>
              <a:buChar char="§"/>
            </a:pPr>
            <a:r>
              <a:rPr lang="en-US" dirty="0"/>
              <a:t>Post-natal depression – ‘Puerperal melancholia </a:t>
            </a:r>
          </a:p>
          <a:p>
            <a:pPr>
              <a:buFont typeface="Wingdings" panose="05000000000000000000" pitchFamily="2" charset="2"/>
              <a:buChar char="§"/>
            </a:pPr>
            <a:r>
              <a:rPr lang="en-US" dirty="0"/>
              <a:t>Infidelity</a:t>
            </a:r>
            <a:endParaRPr lang="en-GB" dirty="0"/>
          </a:p>
        </p:txBody>
      </p:sp>
      <p:pic>
        <p:nvPicPr>
          <p:cNvPr id="3074" name="Picture 2" descr="Fictional portrayals of women in Bedlam reflect the scary truth | Bethlem  royal hospital, Creepy but true, Asylum halloween">
            <a:extLst>
              <a:ext uri="{FF2B5EF4-FFF2-40B4-BE49-F238E27FC236}">
                <a16:creationId xmlns:a16="http://schemas.microsoft.com/office/drawing/2014/main" id="{4D46BA98-1CDA-B933-AAE2-118E97022E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9878" y="1043321"/>
            <a:ext cx="3367320" cy="243273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aunting portraits show women at Bedlam Hospital in London | Daily Mail  Online">
            <a:extLst>
              <a:ext uri="{FF2B5EF4-FFF2-40B4-BE49-F238E27FC236}">
                <a16:creationId xmlns:a16="http://schemas.microsoft.com/office/drawing/2014/main" id="{3F16AFF9-100D-EE76-223A-0B7EA23E0A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8129" y="3776359"/>
            <a:ext cx="4509069" cy="2708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4107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22227-3600-4386-B2AA-5B4C1F137D3B}"/>
              </a:ext>
            </a:extLst>
          </p:cNvPr>
          <p:cNvSpPr>
            <a:spLocks noGrp="1"/>
          </p:cNvSpPr>
          <p:nvPr>
            <p:ph type="title"/>
          </p:nvPr>
        </p:nvSpPr>
        <p:spPr>
          <a:xfrm>
            <a:off x="837971" y="105131"/>
            <a:ext cx="8596668" cy="1320800"/>
          </a:xfrm>
        </p:spPr>
        <p:txBody>
          <a:bodyPr/>
          <a:lstStyle/>
          <a:p>
            <a:pPr algn="ctr"/>
            <a:r>
              <a:rPr lang="en-US" dirty="0"/>
              <a:t>Bedlam Conditions </a:t>
            </a:r>
            <a:br>
              <a:rPr lang="en-US" dirty="0"/>
            </a:br>
            <a:r>
              <a:rPr lang="en-US" dirty="0"/>
              <a:t>	</a:t>
            </a:r>
            <a:endParaRPr lang="en-GB" dirty="0"/>
          </a:p>
        </p:txBody>
      </p:sp>
      <p:sp>
        <p:nvSpPr>
          <p:cNvPr id="3" name="Content Placeholder 2">
            <a:extLst>
              <a:ext uri="{FF2B5EF4-FFF2-40B4-BE49-F238E27FC236}">
                <a16:creationId xmlns:a16="http://schemas.microsoft.com/office/drawing/2014/main" id="{697B543D-7E1A-43A9-F8A1-F64A6CEBA057}"/>
              </a:ext>
            </a:extLst>
          </p:cNvPr>
          <p:cNvSpPr>
            <a:spLocks noGrp="1"/>
          </p:cNvSpPr>
          <p:nvPr>
            <p:ph idx="1"/>
          </p:nvPr>
        </p:nvSpPr>
        <p:spPr>
          <a:xfrm>
            <a:off x="399717" y="765531"/>
            <a:ext cx="9473176" cy="5820954"/>
          </a:xfrm>
        </p:spPr>
        <p:txBody>
          <a:bodyPr>
            <a:normAutofit lnSpcReduction="10000"/>
          </a:bodyPr>
          <a:lstStyle/>
          <a:p>
            <a:pPr marL="0" indent="0">
              <a:buNone/>
            </a:pPr>
            <a:r>
              <a:rPr lang="en-US" dirty="0"/>
              <a:t>Treatment and conditions in these early asylums were usually terrible:</a:t>
            </a:r>
          </a:p>
          <a:p>
            <a:r>
              <a:rPr lang="en-US" dirty="0"/>
              <a:t>There was no food leading to starvation</a:t>
            </a:r>
          </a:p>
          <a:p>
            <a:r>
              <a:rPr lang="en-US" dirty="0"/>
              <a:t>Individuals lived in filthy conditions </a:t>
            </a:r>
          </a:p>
          <a:p>
            <a:r>
              <a:rPr lang="en-US" dirty="0"/>
              <a:t>Patients were regularly chained up in stocks and manacles – they were chained to the wall with think iron rings around their necks. </a:t>
            </a:r>
          </a:p>
          <a:p>
            <a:r>
              <a:rPr lang="en-US" dirty="0"/>
              <a:t>A patient called Urbane Metcalf described a man named </a:t>
            </a:r>
            <a:r>
              <a:rPr lang="en-US" dirty="0" err="1"/>
              <a:t>Poppleston</a:t>
            </a:r>
            <a:r>
              <a:rPr lang="en-US" dirty="0"/>
              <a:t> “whose leg rotted off as he was chained up for such a lengthy period that the metal cut into his </a:t>
            </a:r>
            <a:r>
              <a:rPr lang="en-US" dirty="0" err="1"/>
              <a:t>felsh</a:t>
            </a:r>
            <a:r>
              <a:rPr lang="en-US" dirty="0"/>
              <a:t>.” Also James Norris, whose intestines burst after being confined in chains for over a decade.</a:t>
            </a:r>
          </a:p>
          <a:p>
            <a:r>
              <a:rPr lang="en-US" dirty="0"/>
              <a:t>Women were treated particularly badly: </a:t>
            </a:r>
          </a:p>
          <a:p>
            <a:pPr marL="400050" lvl="1" indent="0">
              <a:buNone/>
            </a:pPr>
            <a:r>
              <a:rPr lang="en-US" dirty="0"/>
              <a:t>“The woman Anna Stone, had been found naked, filthy and chained with several others against the wall of a damp, dark stone cell.”</a:t>
            </a:r>
          </a:p>
          <a:p>
            <a:pPr marL="400050" lvl="1" indent="0">
              <a:buNone/>
            </a:pPr>
            <a:r>
              <a:rPr lang="en-US" dirty="0"/>
              <a:t>“each [inmate was] chained by one arm or leg to the wall. [...] The nakedness of each patient was covered by a blanket-gown only. One female [...] stated that she had been a teacher of languages. [...] The Committee can hardly imagine a human being in a more degraded and brutalizing situation that that in which I found this female, who held a coherent conversation with us, and was of course fully sensible of mental and bodily condition [...].”</a:t>
            </a:r>
          </a:p>
          <a:p>
            <a:r>
              <a:rPr lang="en-US" dirty="0"/>
              <a:t>John </a:t>
            </a:r>
            <a:r>
              <a:rPr lang="en-US" dirty="0" err="1"/>
              <a:t>Halsom</a:t>
            </a:r>
            <a:r>
              <a:rPr lang="en-US" dirty="0"/>
              <a:t> the author of a report on Bedlam found women were often sexually assaulted and raped</a:t>
            </a:r>
          </a:p>
        </p:txBody>
      </p:sp>
      <p:pic>
        <p:nvPicPr>
          <p:cNvPr id="2050" name="Picture 2">
            <a:extLst>
              <a:ext uri="{FF2B5EF4-FFF2-40B4-BE49-F238E27FC236}">
                <a16:creationId xmlns:a16="http://schemas.microsoft.com/office/drawing/2014/main" id="{74CFFFD3-BC2D-763D-65A7-CC64630422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2893" y="1189949"/>
            <a:ext cx="2158314" cy="4478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5621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22227-3600-4386-B2AA-5B4C1F137D3B}"/>
              </a:ext>
            </a:extLst>
          </p:cNvPr>
          <p:cNvSpPr>
            <a:spLocks noGrp="1"/>
          </p:cNvSpPr>
          <p:nvPr>
            <p:ph type="title"/>
          </p:nvPr>
        </p:nvSpPr>
        <p:spPr>
          <a:xfrm>
            <a:off x="-583056" y="241055"/>
            <a:ext cx="8596668" cy="1320800"/>
          </a:xfrm>
        </p:spPr>
        <p:txBody>
          <a:bodyPr/>
          <a:lstStyle/>
          <a:p>
            <a:pPr algn="ctr"/>
            <a:r>
              <a:rPr lang="en-US" dirty="0"/>
              <a:t>Treatments for the mentally ill</a:t>
            </a:r>
            <a:br>
              <a:rPr lang="en-US" dirty="0"/>
            </a:br>
            <a:r>
              <a:rPr lang="en-US" dirty="0"/>
              <a:t>	</a:t>
            </a:r>
            <a:endParaRPr lang="en-GB" dirty="0"/>
          </a:p>
        </p:txBody>
      </p:sp>
      <p:sp>
        <p:nvSpPr>
          <p:cNvPr id="3" name="Content Placeholder 2">
            <a:extLst>
              <a:ext uri="{FF2B5EF4-FFF2-40B4-BE49-F238E27FC236}">
                <a16:creationId xmlns:a16="http://schemas.microsoft.com/office/drawing/2014/main" id="{697B543D-7E1A-43A9-F8A1-F64A6CEBA057}"/>
              </a:ext>
            </a:extLst>
          </p:cNvPr>
          <p:cNvSpPr>
            <a:spLocks noGrp="1"/>
          </p:cNvSpPr>
          <p:nvPr>
            <p:ph idx="1"/>
          </p:nvPr>
        </p:nvSpPr>
        <p:spPr>
          <a:xfrm>
            <a:off x="455322" y="1037046"/>
            <a:ext cx="6519911" cy="5820954"/>
          </a:xfrm>
        </p:spPr>
        <p:txBody>
          <a:bodyPr>
            <a:normAutofit/>
          </a:bodyPr>
          <a:lstStyle/>
          <a:p>
            <a:r>
              <a:rPr lang="en-US" dirty="0"/>
              <a:t>Some doctors felt that mental health could be solved by physical punishment so that patients were thrashed.</a:t>
            </a:r>
          </a:p>
          <a:p>
            <a:r>
              <a:rPr lang="en-US" dirty="0"/>
              <a:t>Those with epilepsy were treated with rotational therapy – which involved being strapped to a chair suspended from the ceiling and spinning them until they vomited</a:t>
            </a:r>
          </a:p>
          <a:p>
            <a:r>
              <a:rPr lang="en-US" dirty="0"/>
              <a:t>Doctors thought cutting the patient ‘blood-letting’ would cure mental illness</a:t>
            </a:r>
          </a:p>
          <a:p>
            <a:r>
              <a:rPr lang="en-US" dirty="0"/>
              <a:t>Patients were forced to undergo treatment with leeches and burning which would create blisters. Others were given ice-baths</a:t>
            </a:r>
          </a:p>
          <a:p>
            <a:r>
              <a:rPr lang="en-US" dirty="0"/>
              <a:t>Patients who had seizures were placed in strait jackets and given laxatives so that they would have explosive diarrhea</a:t>
            </a:r>
          </a:p>
          <a:p>
            <a:r>
              <a:rPr lang="en-US" dirty="0"/>
              <a:t>Patients were treated as animals in a zoo, and rich people lined up to visit Bedlam to look at individuals undertaking treatments, and their disabilities. </a:t>
            </a:r>
          </a:p>
          <a:p>
            <a:r>
              <a:rPr lang="en-US" dirty="0"/>
              <a:t>There was 96,000 visitors a year in London </a:t>
            </a:r>
          </a:p>
        </p:txBody>
      </p:sp>
      <p:pic>
        <p:nvPicPr>
          <p:cNvPr id="5122" name="Picture 2">
            <a:extLst>
              <a:ext uri="{FF2B5EF4-FFF2-40B4-BE49-F238E27FC236}">
                <a16:creationId xmlns:a16="http://schemas.microsoft.com/office/drawing/2014/main" id="{64433BDB-450B-00FE-4B7E-DA274BF71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7228" y="241055"/>
            <a:ext cx="4368924" cy="314801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1EF89285-7501-6A41-C806-8BBFD77B79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7228" y="3711433"/>
            <a:ext cx="4368924" cy="2905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9882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85E72-1EA7-9E07-BB9F-26F43153AAEE}"/>
              </a:ext>
            </a:extLst>
          </p:cNvPr>
          <p:cNvSpPr>
            <a:spLocks noGrp="1"/>
          </p:cNvSpPr>
          <p:nvPr>
            <p:ph type="title"/>
          </p:nvPr>
        </p:nvSpPr>
        <p:spPr>
          <a:xfrm>
            <a:off x="4928057" y="3031524"/>
            <a:ext cx="8596668" cy="1320800"/>
          </a:xfrm>
        </p:spPr>
        <p:txBody>
          <a:bodyPr>
            <a:normAutofit/>
          </a:bodyPr>
          <a:lstStyle/>
          <a:p>
            <a:r>
              <a:rPr lang="en-US" sz="4400" dirty="0"/>
              <a:t>THE RENAISSANCE </a:t>
            </a:r>
            <a:endParaRPr lang="en-GB" sz="4400" dirty="0"/>
          </a:p>
        </p:txBody>
      </p:sp>
      <p:pic>
        <p:nvPicPr>
          <p:cNvPr id="5122" name="Picture 2">
            <a:extLst>
              <a:ext uri="{FF2B5EF4-FFF2-40B4-BE49-F238E27FC236}">
                <a16:creationId xmlns:a16="http://schemas.microsoft.com/office/drawing/2014/main" id="{ABD60FA2-EED3-BE9C-5BC7-640C53AA4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622" y="584886"/>
            <a:ext cx="3725948" cy="5990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0773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ADF1C-A253-CD25-3C63-D3BA6BA9F4CD}"/>
              </a:ext>
            </a:extLst>
          </p:cNvPr>
          <p:cNvSpPr>
            <a:spLocks noGrp="1"/>
          </p:cNvSpPr>
          <p:nvPr>
            <p:ph type="title"/>
          </p:nvPr>
        </p:nvSpPr>
        <p:spPr>
          <a:xfrm>
            <a:off x="393127" y="167813"/>
            <a:ext cx="10406677" cy="1320800"/>
          </a:xfrm>
        </p:spPr>
        <p:txBody>
          <a:bodyPr/>
          <a:lstStyle/>
          <a:p>
            <a:pPr algn="ctr"/>
            <a:r>
              <a:rPr lang="en-US" dirty="0"/>
              <a:t>The Renaissance</a:t>
            </a:r>
            <a:endParaRPr lang="en-GB" dirty="0"/>
          </a:p>
        </p:txBody>
      </p:sp>
      <p:sp>
        <p:nvSpPr>
          <p:cNvPr id="3" name="Content Placeholder 2">
            <a:extLst>
              <a:ext uri="{FF2B5EF4-FFF2-40B4-BE49-F238E27FC236}">
                <a16:creationId xmlns:a16="http://schemas.microsoft.com/office/drawing/2014/main" id="{F82B47DC-CB23-71AD-533B-F97E998A8343}"/>
              </a:ext>
            </a:extLst>
          </p:cNvPr>
          <p:cNvSpPr>
            <a:spLocks noGrp="1"/>
          </p:cNvSpPr>
          <p:nvPr>
            <p:ph idx="1"/>
          </p:nvPr>
        </p:nvSpPr>
        <p:spPr>
          <a:xfrm>
            <a:off x="603194" y="981986"/>
            <a:ext cx="7119779" cy="5876014"/>
          </a:xfrm>
        </p:spPr>
        <p:txBody>
          <a:bodyPr>
            <a:normAutofit/>
          </a:bodyPr>
          <a:lstStyle/>
          <a:p>
            <a:r>
              <a:rPr lang="en-US" dirty="0"/>
              <a:t>The Englightment or early Renaissance saw a growing interest in Science (roughly, 16</a:t>
            </a:r>
            <a:r>
              <a:rPr lang="en-US" baseline="30000" dirty="0"/>
              <a:t>th</a:t>
            </a:r>
            <a:r>
              <a:rPr lang="en-US" dirty="0"/>
              <a:t> -18</a:t>
            </a:r>
            <a:r>
              <a:rPr lang="en-US" baseline="30000" dirty="0"/>
              <a:t>th</a:t>
            </a:r>
            <a:r>
              <a:rPr lang="en-US" dirty="0"/>
              <a:t> Century)</a:t>
            </a:r>
          </a:p>
          <a:p>
            <a:r>
              <a:rPr lang="en-US" dirty="0"/>
              <a:t>Physicians began rejecting the teaching of the church about the connection between the body and spirituality, and instead focused on the biology of the body</a:t>
            </a:r>
          </a:p>
          <a:p>
            <a:r>
              <a:rPr lang="en-US" dirty="0"/>
              <a:t>Many looked back to Greek or Roman texts</a:t>
            </a:r>
          </a:p>
          <a:p>
            <a:r>
              <a:rPr lang="en-US" dirty="0">
                <a:latin typeface="Arial" panose="020B0604020202020204" pitchFamily="34" charset="0"/>
                <a:cs typeface="Arial" panose="020B0604020202020204" pitchFamily="34" charset="0"/>
              </a:rPr>
              <a:t>Major breakthroughs included:</a:t>
            </a:r>
          </a:p>
          <a:p>
            <a:pPr>
              <a:buFont typeface="Arial" panose="020B0604020202020204" pitchFamily="34" charset="0"/>
              <a:buChar char="•"/>
            </a:pPr>
            <a:r>
              <a:rPr lang="en-US" dirty="0">
                <a:latin typeface="Arial" panose="020B0604020202020204" pitchFamily="34" charset="0"/>
                <a:cs typeface="Arial" panose="020B0604020202020204" pitchFamily="34" charset="0"/>
              </a:rPr>
              <a:t> the development of human anatomy (Andreas Vesalius),</a:t>
            </a:r>
          </a:p>
          <a:p>
            <a:pPr>
              <a:buFont typeface="Arial" panose="020B0604020202020204" pitchFamily="34" charset="0"/>
              <a:buChar char="•"/>
            </a:pPr>
            <a:r>
              <a:rPr lang="en-US" dirty="0">
                <a:latin typeface="Arial" panose="020B0604020202020204" pitchFamily="34" charset="0"/>
                <a:cs typeface="Arial" panose="020B0604020202020204" pitchFamily="34" charset="0"/>
              </a:rPr>
              <a:t>The cauterizing wounds during surgery to stop blood loss (</a:t>
            </a:r>
            <a:r>
              <a:rPr lang="en-GB" i="0" dirty="0" err="1">
                <a:solidFill>
                  <a:srgbClr val="231F20"/>
                </a:solidFill>
                <a:effectLst/>
                <a:latin typeface="Arial" panose="020B0604020202020204" pitchFamily="34" charset="0"/>
                <a:cs typeface="Arial" panose="020B0604020202020204" pitchFamily="34" charset="0"/>
              </a:rPr>
              <a:t>Ambroise</a:t>
            </a:r>
            <a:r>
              <a:rPr lang="en-GB" i="0" dirty="0">
                <a:solidFill>
                  <a:srgbClr val="231F20"/>
                </a:solidFill>
                <a:effectLst/>
                <a:latin typeface="Arial" panose="020B0604020202020204" pitchFamily="34" charset="0"/>
                <a:cs typeface="Arial" panose="020B0604020202020204" pitchFamily="34" charset="0"/>
              </a:rPr>
              <a:t> </a:t>
            </a:r>
            <a:r>
              <a:rPr lang="en-GB" i="0" dirty="0" err="1">
                <a:solidFill>
                  <a:srgbClr val="231F20"/>
                </a:solidFill>
                <a:effectLst/>
                <a:latin typeface="Arial" panose="020B0604020202020204" pitchFamily="34" charset="0"/>
                <a:cs typeface="Arial" panose="020B0604020202020204" pitchFamily="34" charset="0"/>
              </a:rPr>
              <a:t>Paré</a:t>
            </a:r>
            <a:r>
              <a:rPr lang="en-GB" i="0" dirty="0">
                <a:solidFill>
                  <a:srgbClr val="231F20"/>
                </a:solidFill>
                <a:effectLst/>
                <a:latin typeface="Arial" panose="020B0604020202020204" pitchFamily="34" charset="0"/>
                <a:cs typeface="Arial" panose="020B0604020202020204" pitchFamily="34" charset="0"/>
              </a:rPr>
              <a:t>), </a:t>
            </a:r>
          </a:p>
          <a:p>
            <a:pPr>
              <a:buFont typeface="Arial" panose="020B0604020202020204" pitchFamily="34" charset="0"/>
              <a:buChar char="•"/>
            </a:pPr>
            <a:r>
              <a:rPr lang="en-GB" i="0" dirty="0">
                <a:solidFill>
                  <a:srgbClr val="231F20"/>
                </a:solidFill>
                <a:effectLst/>
                <a:latin typeface="Arial" panose="020B0604020202020204" pitchFamily="34" charset="0"/>
                <a:cs typeface="Arial" panose="020B0604020202020204" pitchFamily="34" charset="0"/>
              </a:rPr>
              <a:t>Research and understanding of blood and the circulatory system (William Harvey)</a:t>
            </a:r>
          </a:p>
          <a:p>
            <a:r>
              <a:rPr lang="en-US" dirty="0"/>
              <a:t>However, scientific and medical discoveries still focused around the Royal Colleges and Oxford and Cambridge. </a:t>
            </a:r>
          </a:p>
        </p:txBody>
      </p:sp>
    </p:spTree>
    <p:extLst>
      <p:ext uri="{BB962C8B-B14F-4D97-AF65-F5344CB8AC3E}">
        <p14:creationId xmlns:p14="http://schemas.microsoft.com/office/powerpoint/2010/main" val="3480105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ADF1C-A253-CD25-3C63-D3BA6BA9F4CD}"/>
              </a:ext>
            </a:extLst>
          </p:cNvPr>
          <p:cNvSpPr>
            <a:spLocks noGrp="1"/>
          </p:cNvSpPr>
          <p:nvPr>
            <p:ph type="title"/>
          </p:nvPr>
        </p:nvSpPr>
        <p:spPr>
          <a:xfrm>
            <a:off x="578480" y="167813"/>
            <a:ext cx="9195715" cy="1320800"/>
          </a:xfrm>
        </p:spPr>
        <p:txBody>
          <a:bodyPr/>
          <a:lstStyle/>
          <a:p>
            <a:r>
              <a:rPr lang="en-US" dirty="0"/>
              <a:t>Medical Science in Wales</a:t>
            </a:r>
            <a:endParaRPr lang="en-GB" dirty="0"/>
          </a:p>
        </p:txBody>
      </p:sp>
      <p:sp>
        <p:nvSpPr>
          <p:cNvPr id="3" name="Content Placeholder 2">
            <a:extLst>
              <a:ext uri="{FF2B5EF4-FFF2-40B4-BE49-F238E27FC236}">
                <a16:creationId xmlns:a16="http://schemas.microsoft.com/office/drawing/2014/main" id="{F82B47DC-CB23-71AD-533B-F97E998A8343}"/>
              </a:ext>
            </a:extLst>
          </p:cNvPr>
          <p:cNvSpPr>
            <a:spLocks noGrp="1"/>
          </p:cNvSpPr>
          <p:nvPr>
            <p:ph idx="1"/>
          </p:nvPr>
        </p:nvSpPr>
        <p:spPr>
          <a:xfrm>
            <a:off x="491982" y="874052"/>
            <a:ext cx="7576980" cy="5109895"/>
          </a:xfrm>
        </p:spPr>
        <p:txBody>
          <a:bodyPr>
            <a:normAutofit fontScale="77500" lnSpcReduction="20000"/>
          </a:bodyPr>
          <a:lstStyle/>
          <a:p>
            <a:r>
              <a:rPr lang="en-US" dirty="0"/>
              <a:t>The majority of Wales was cut off from medical education until books could be copied or translated into Welsh</a:t>
            </a:r>
          </a:p>
          <a:p>
            <a:r>
              <a:rPr lang="en-US" dirty="0"/>
              <a:t>Only the rich individuals could afford to travel to England to train, or buy and read English medical books. </a:t>
            </a:r>
          </a:p>
          <a:p>
            <a:r>
              <a:rPr lang="en-US" dirty="0"/>
              <a:t>Travelling vagabonds and learned men from across Europe began visiting Welsh towns and sold wares</a:t>
            </a:r>
          </a:p>
          <a:p>
            <a:r>
              <a:rPr lang="en-US" dirty="0"/>
              <a:t>Apothecaries started appearing in every town for example the shop of Benjamin Price of Haverfordwest sold plasters and razors, Jane Lewis of </a:t>
            </a:r>
            <a:r>
              <a:rPr lang="en-US" dirty="0" err="1"/>
              <a:t>Llanblethian</a:t>
            </a:r>
            <a:r>
              <a:rPr lang="en-US" dirty="0"/>
              <a:t> (Glamorgan) sold soap, candles, tobacco and foreign spices (‘Jamaica Paper’, turmeric and ginger)</a:t>
            </a:r>
          </a:p>
          <a:p>
            <a:r>
              <a:rPr lang="en-US" dirty="0"/>
              <a:t>The invention of the printing press in 1718 meant that medical books could be produced cheaply and were more accessible to practitioners in Wales</a:t>
            </a:r>
          </a:p>
          <a:p>
            <a:r>
              <a:rPr lang="en-US" dirty="0"/>
              <a:t>Welsh language almanacs started being produced at the end of the 17</a:t>
            </a:r>
            <a:r>
              <a:rPr lang="en-US" baseline="30000" dirty="0"/>
              <a:t>th</a:t>
            </a:r>
            <a:r>
              <a:rPr lang="en-US" dirty="0"/>
              <a:t> century. </a:t>
            </a:r>
          </a:p>
          <a:p>
            <a:r>
              <a:rPr lang="en-US" dirty="0"/>
              <a:t>Normal people began accessing and sharing knowledge:</a:t>
            </a:r>
          </a:p>
          <a:p>
            <a:pPr>
              <a:buFont typeface="Arial" panose="020B0604020202020204" pitchFamily="34" charset="0"/>
              <a:buChar char="•"/>
            </a:pPr>
            <a:r>
              <a:rPr lang="en-US" dirty="0"/>
              <a:t>For example Monmouthshire farmer John Gwin owned several English medical books</a:t>
            </a:r>
          </a:p>
          <a:p>
            <a:pPr>
              <a:buFont typeface="Arial" panose="020B0604020202020204" pitchFamily="34" charset="0"/>
              <a:buChar char="•"/>
            </a:pPr>
            <a:r>
              <a:rPr lang="en-US" dirty="0"/>
              <a:t>John Morgan of Swansea copied and distributed passages from an  English Medical book called Physical Observations</a:t>
            </a:r>
          </a:p>
          <a:p>
            <a:r>
              <a:rPr lang="en-US" dirty="0"/>
              <a:t>The invention of the printing press in 1718 meant that medical books could be produced cheaply and were more accessible to practitioners in Wales</a:t>
            </a:r>
          </a:p>
          <a:p>
            <a:r>
              <a:rPr lang="en-US" dirty="0"/>
              <a:t>Welsh language almanacs started being produced at the end of the 17</a:t>
            </a:r>
            <a:r>
              <a:rPr lang="en-US" baseline="30000" dirty="0"/>
              <a:t>th</a:t>
            </a:r>
            <a:r>
              <a:rPr lang="en-US" dirty="0"/>
              <a:t> century. </a:t>
            </a:r>
          </a:p>
          <a:p>
            <a:pPr marL="0" indent="0">
              <a:buNone/>
            </a:pPr>
            <a:endParaRPr lang="en-US" dirty="0"/>
          </a:p>
          <a:p>
            <a:endParaRPr lang="en-US" dirty="0"/>
          </a:p>
        </p:txBody>
      </p:sp>
      <p:pic>
        <p:nvPicPr>
          <p:cNvPr id="6146" name="Picture 2">
            <a:extLst>
              <a:ext uri="{FF2B5EF4-FFF2-40B4-BE49-F238E27FC236}">
                <a16:creationId xmlns:a16="http://schemas.microsoft.com/office/drawing/2014/main" id="{6C2BF400-9A03-731F-65A7-7E9F31BC5F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4887" y="969747"/>
            <a:ext cx="3694670" cy="2660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4464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50C34-E299-39B0-A4D9-CC6FF53A1565}"/>
              </a:ext>
            </a:extLst>
          </p:cNvPr>
          <p:cNvSpPr>
            <a:spLocks noGrp="1"/>
          </p:cNvSpPr>
          <p:nvPr>
            <p:ph type="title"/>
          </p:nvPr>
        </p:nvSpPr>
        <p:spPr>
          <a:xfrm>
            <a:off x="3778880" y="259492"/>
            <a:ext cx="8596668" cy="1320800"/>
          </a:xfrm>
        </p:spPr>
        <p:txBody>
          <a:bodyPr/>
          <a:lstStyle/>
          <a:p>
            <a:r>
              <a:rPr lang="en-US" dirty="0"/>
              <a:t>Welsh Hospitals </a:t>
            </a:r>
            <a:endParaRPr lang="en-GB" dirty="0"/>
          </a:p>
        </p:txBody>
      </p:sp>
      <p:sp>
        <p:nvSpPr>
          <p:cNvPr id="3" name="Content Placeholder 2">
            <a:extLst>
              <a:ext uri="{FF2B5EF4-FFF2-40B4-BE49-F238E27FC236}">
                <a16:creationId xmlns:a16="http://schemas.microsoft.com/office/drawing/2014/main" id="{6E444AD6-67BE-E005-0152-B3AA869BFD4F}"/>
              </a:ext>
            </a:extLst>
          </p:cNvPr>
          <p:cNvSpPr>
            <a:spLocks noGrp="1"/>
          </p:cNvSpPr>
          <p:nvPr>
            <p:ph idx="1"/>
          </p:nvPr>
        </p:nvSpPr>
        <p:spPr>
          <a:xfrm>
            <a:off x="603194" y="1147336"/>
            <a:ext cx="10727952" cy="5216394"/>
          </a:xfrm>
        </p:spPr>
        <p:txBody>
          <a:bodyPr>
            <a:normAutofit/>
          </a:bodyPr>
          <a:lstStyle/>
          <a:p>
            <a:r>
              <a:rPr lang="en-US" dirty="0"/>
              <a:t>The Reformation saw the dissolution of the monasteries and with it went the Hospitals </a:t>
            </a:r>
          </a:p>
          <a:p>
            <a:r>
              <a:rPr lang="en-US" dirty="0"/>
              <a:t>Henry the VIII and Edward VII set up endowment hospitals – which were funded by the local towns. This led to the creation of town and city hospitals in England </a:t>
            </a:r>
          </a:p>
          <a:p>
            <a:r>
              <a:rPr lang="en-US" dirty="0"/>
              <a:t>However, Welsh communities were poor and in 1665 there were only 4 small hospitals with just 36 beds</a:t>
            </a:r>
          </a:p>
          <a:p>
            <a:r>
              <a:rPr lang="en-US" dirty="0"/>
              <a:t>Hospitals began to open with the emergence of the Industrial Revolution</a:t>
            </a:r>
          </a:p>
          <a:p>
            <a:r>
              <a:rPr lang="en-US" dirty="0"/>
              <a:t>Wealth business men began donating money so that voluntary hospitals could open for the poor: voluntary hospitals </a:t>
            </a:r>
          </a:p>
          <a:p>
            <a:r>
              <a:rPr lang="en-US" dirty="0"/>
              <a:t>Many of these hospitals opened in the 19</a:t>
            </a:r>
            <a:r>
              <a:rPr lang="en-US" baseline="30000" dirty="0"/>
              <a:t>th</a:t>
            </a:r>
            <a:r>
              <a:rPr lang="en-US" dirty="0"/>
              <a:t> century:</a:t>
            </a:r>
          </a:p>
          <a:p>
            <a:pPr>
              <a:buFont typeface="Arial" panose="020B0604020202020204" pitchFamily="34" charset="0"/>
              <a:buChar char="•"/>
            </a:pPr>
            <a:r>
              <a:rPr lang="en-US" dirty="0"/>
              <a:t>The General Dispensary and Asylum for the Recovery of Health opened in 1817</a:t>
            </a:r>
          </a:p>
          <a:p>
            <a:pPr>
              <a:buFont typeface="Arial" panose="020B0604020202020204" pitchFamily="34" charset="0"/>
              <a:buChar char="•"/>
            </a:pPr>
            <a:r>
              <a:rPr lang="en-US" dirty="0"/>
              <a:t>Cardiff in 1837</a:t>
            </a:r>
          </a:p>
          <a:p>
            <a:pPr>
              <a:buFont typeface="Arial" panose="020B0604020202020204" pitchFamily="34" charset="0"/>
              <a:buChar char="•"/>
            </a:pPr>
            <a:r>
              <a:rPr lang="en-US" dirty="0"/>
              <a:t>Swansea Infirmary was opened in 1817</a:t>
            </a:r>
          </a:p>
          <a:p>
            <a:pPr>
              <a:buFont typeface="Arial" panose="020B0604020202020204" pitchFamily="34" charset="0"/>
              <a:buChar char="•"/>
            </a:pPr>
            <a:r>
              <a:rPr lang="en-US" dirty="0"/>
              <a:t>Merthyr Tydfil in 1887</a:t>
            </a:r>
          </a:p>
          <a:p>
            <a:pPr>
              <a:buFont typeface="Arial" panose="020B0604020202020204" pitchFamily="34" charset="0"/>
              <a:buChar char="•"/>
            </a:pPr>
            <a:endParaRPr lang="en-GB" dirty="0"/>
          </a:p>
        </p:txBody>
      </p:sp>
    </p:spTree>
    <p:extLst>
      <p:ext uri="{BB962C8B-B14F-4D97-AF65-F5344CB8AC3E}">
        <p14:creationId xmlns:p14="http://schemas.microsoft.com/office/powerpoint/2010/main" val="709721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807460" y="262741"/>
            <a:ext cx="9842705" cy="1320800"/>
          </a:xfrm>
        </p:spPr>
        <p:txBody>
          <a:bodyPr/>
          <a:lstStyle/>
          <a:p>
            <a:r>
              <a:rPr lang="en-US" dirty="0"/>
              <a:t>Medieval Health Problems in Wales</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430198" y="949731"/>
            <a:ext cx="7527553" cy="5645528"/>
          </a:xfrm>
        </p:spPr>
        <p:txBody>
          <a:bodyPr>
            <a:normAutofit fontScale="85000" lnSpcReduction="10000"/>
          </a:bodyPr>
          <a:lstStyle/>
          <a:p>
            <a:r>
              <a:rPr lang="en-US" b="1" u="sng" dirty="0"/>
              <a:t>Poverty and Malnutrition: </a:t>
            </a:r>
          </a:p>
          <a:p>
            <a:pPr>
              <a:buFont typeface="Arial" panose="020B0604020202020204" pitchFamily="34" charset="0"/>
              <a:buChar char="•"/>
            </a:pPr>
            <a:r>
              <a:rPr lang="en-US" dirty="0"/>
              <a:t>Many people in Wales lived in rural areas which relied on crops and animals to survive. </a:t>
            </a:r>
          </a:p>
          <a:p>
            <a:pPr>
              <a:buFont typeface="Arial" panose="020B0604020202020204" pitchFamily="34" charset="0"/>
              <a:buChar char="•"/>
            </a:pPr>
            <a:r>
              <a:rPr lang="en-US" dirty="0"/>
              <a:t>If the harvest was poor then people (particularly children and the elderly) were susceptible to starvation (30% of children died before the age of 7)</a:t>
            </a:r>
          </a:p>
          <a:p>
            <a:r>
              <a:rPr lang="en-US" b="1" u="sng" dirty="0"/>
              <a:t>Weather</a:t>
            </a:r>
            <a:r>
              <a:rPr lang="en-US" u="sng" dirty="0"/>
              <a:t>: </a:t>
            </a:r>
          </a:p>
          <a:p>
            <a:pPr>
              <a:buFont typeface="Arial" panose="020B0604020202020204" pitchFamily="34" charset="0"/>
              <a:buChar char="•"/>
            </a:pPr>
            <a:r>
              <a:rPr lang="en-US" dirty="0"/>
              <a:t>From 1522 onwards there was a ‘Little Ice Age.’ Temperatures were freezing and many people died of cold ‘exposure.’ </a:t>
            </a:r>
          </a:p>
          <a:p>
            <a:pPr>
              <a:buFont typeface="Arial" panose="020B0604020202020204" pitchFamily="34" charset="0"/>
              <a:buChar char="•"/>
            </a:pPr>
            <a:r>
              <a:rPr lang="en-US" dirty="0"/>
              <a:t>It rained for sometimes 150 days non-stop</a:t>
            </a:r>
          </a:p>
          <a:p>
            <a:pPr>
              <a:buFont typeface="Arial" panose="020B0604020202020204" pitchFamily="34" charset="0"/>
              <a:buChar char="•"/>
            </a:pPr>
            <a:r>
              <a:rPr lang="en-US" dirty="0"/>
              <a:t>Farmers fields were flooded and crops rotted</a:t>
            </a:r>
          </a:p>
          <a:p>
            <a:pPr>
              <a:buFont typeface="Arial" panose="020B0604020202020204" pitchFamily="34" charset="0"/>
              <a:buChar char="•"/>
            </a:pPr>
            <a:r>
              <a:rPr lang="en-US" dirty="0"/>
              <a:t>There was a shortage of basic foods, which led to starvation and ‘bread riots’ amongst the poorest </a:t>
            </a:r>
          </a:p>
          <a:p>
            <a:r>
              <a:rPr lang="en-US" b="1" u="sng" dirty="0"/>
              <a:t>Famine</a:t>
            </a:r>
            <a:r>
              <a:rPr lang="en-US" u="sng" dirty="0"/>
              <a:t>: </a:t>
            </a:r>
          </a:p>
          <a:p>
            <a:pPr>
              <a:buFont typeface="Arial" panose="020B0604020202020204" pitchFamily="34" charset="0"/>
              <a:buChar char="•"/>
            </a:pPr>
            <a:r>
              <a:rPr lang="en-US" dirty="0"/>
              <a:t>There was constantly not enough food to go around. A bad harvest led not just to lack of food in rural areas but caused Famine in towns and cities. </a:t>
            </a:r>
          </a:p>
          <a:p>
            <a:pPr>
              <a:buFont typeface="Arial" panose="020B0604020202020204" pitchFamily="34" charset="0"/>
              <a:buChar char="•"/>
            </a:pPr>
            <a:r>
              <a:rPr lang="en-US" dirty="0"/>
              <a:t>In the Great Famine of 1315-17 killed 10-15% of the Welsh population. </a:t>
            </a:r>
          </a:p>
          <a:p>
            <a:pPr>
              <a:buFont typeface="Arial" panose="020B0604020202020204" pitchFamily="34" charset="0"/>
              <a:buChar char="•"/>
            </a:pPr>
            <a:r>
              <a:rPr lang="en-US" dirty="0"/>
              <a:t>There were even reports of cannibalism</a:t>
            </a:r>
          </a:p>
          <a:p>
            <a:pPr>
              <a:buFont typeface="Arial" panose="020B0604020202020204" pitchFamily="34" charset="0"/>
              <a:buChar char="•"/>
            </a:pPr>
            <a:r>
              <a:rPr lang="en-US" dirty="0"/>
              <a:t>Parents who could not feed their family abandoned children – this the originated the story of Hansel and </a:t>
            </a:r>
            <a:r>
              <a:rPr lang="en-US" dirty="0" err="1"/>
              <a:t>Grettle</a:t>
            </a:r>
            <a:r>
              <a:rPr lang="en-US" dirty="0"/>
              <a:t> </a:t>
            </a:r>
          </a:p>
          <a:p>
            <a:pPr>
              <a:buFont typeface="Arial" panose="020B0604020202020204" pitchFamily="34" charset="0"/>
              <a:buChar char="•"/>
            </a:pPr>
            <a:endParaRPr lang="en-US" dirty="0"/>
          </a:p>
          <a:p>
            <a:endParaRPr lang="en-US" dirty="0"/>
          </a:p>
        </p:txBody>
      </p:sp>
      <p:pic>
        <p:nvPicPr>
          <p:cNvPr id="2052" name="Picture 4" descr="peasants in the fields 1310 WKPD">
            <a:extLst>
              <a:ext uri="{FF2B5EF4-FFF2-40B4-BE49-F238E27FC236}">
                <a16:creationId xmlns:a16="http://schemas.microsoft.com/office/drawing/2014/main" id="{93F9A7DF-4D82-B505-0088-099518714F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5100" y="311627"/>
            <a:ext cx="3308199" cy="20731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ansel and Gretel - Wikipedia">
            <a:extLst>
              <a:ext uri="{FF2B5EF4-FFF2-40B4-BE49-F238E27FC236}">
                <a16:creationId xmlns:a16="http://schemas.microsoft.com/office/drawing/2014/main" id="{D5F2DC17-09BC-F56E-DDD6-86B839A0C6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25100" y="2492816"/>
            <a:ext cx="2885005" cy="4102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9957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5E5C3-A675-BEAF-E7D3-07401EEF7659}"/>
              </a:ext>
            </a:extLst>
          </p:cNvPr>
          <p:cNvSpPr>
            <a:spLocks noGrp="1"/>
          </p:cNvSpPr>
          <p:nvPr>
            <p:ph type="title"/>
          </p:nvPr>
        </p:nvSpPr>
        <p:spPr>
          <a:xfrm>
            <a:off x="1588500" y="152400"/>
            <a:ext cx="8596668" cy="1320800"/>
          </a:xfrm>
        </p:spPr>
        <p:txBody>
          <a:bodyPr/>
          <a:lstStyle/>
          <a:p>
            <a:pPr algn="ctr"/>
            <a:r>
              <a:rPr lang="en-US" b="1" dirty="0">
                <a:effectLst>
                  <a:outerShdw blurRad="38100" dist="38100" dir="2700000" algn="tl">
                    <a:srgbClr val="000000">
                      <a:alpha val="43137"/>
                    </a:srgbClr>
                  </a:outerShdw>
                </a:effectLst>
              </a:rPr>
              <a:t>The Industrial Revolution </a:t>
            </a:r>
            <a:endParaRPr lang="en-GB" b="1" dirty="0">
              <a:effectLst>
                <a:outerShdw blurRad="38100" dist="38100" dir="2700000" algn="tl">
                  <a:srgbClr val="000000">
                    <a:alpha val="43137"/>
                  </a:srgbClr>
                </a:outerShdw>
              </a:effectLst>
            </a:endParaRPr>
          </a:p>
        </p:txBody>
      </p:sp>
      <p:pic>
        <p:nvPicPr>
          <p:cNvPr id="1026" name="Picture 2" descr="The History of Merthyr Tydfil - The Town of Steel">
            <a:extLst>
              <a:ext uri="{FF2B5EF4-FFF2-40B4-BE49-F238E27FC236}">
                <a16:creationId xmlns:a16="http://schemas.microsoft.com/office/drawing/2014/main" id="{08590A1E-B395-198C-EB26-C5D6BF7BBB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378" y="1019432"/>
            <a:ext cx="10690913" cy="5587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3672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FE5D-3288-0646-08BD-55066EDCE9A1}"/>
              </a:ext>
            </a:extLst>
          </p:cNvPr>
          <p:cNvSpPr>
            <a:spLocks noGrp="1"/>
          </p:cNvSpPr>
          <p:nvPr>
            <p:ph type="title"/>
          </p:nvPr>
        </p:nvSpPr>
        <p:spPr>
          <a:xfrm>
            <a:off x="1369312" y="396789"/>
            <a:ext cx="8596668" cy="1320800"/>
          </a:xfrm>
        </p:spPr>
        <p:txBody>
          <a:bodyPr/>
          <a:lstStyle/>
          <a:p>
            <a:pPr algn="ctr"/>
            <a:r>
              <a:rPr lang="en-US" dirty="0"/>
              <a:t>What was the Industrial Revolution?</a:t>
            </a:r>
            <a:endParaRPr lang="en-GB" dirty="0"/>
          </a:p>
        </p:txBody>
      </p:sp>
      <p:pic>
        <p:nvPicPr>
          <p:cNvPr id="9218" name="Picture 2">
            <a:extLst>
              <a:ext uri="{FF2B5EF4-FFF2-40B4-BE49-F238E27FC236}">
                <a16:creationId xmlns:a16="http://schemas.microsoft.com/office/drawing/2014/main" id="{FB8600A4-D4C7-4A66-F0A1-CAE84D49BE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433" y="1717589"/>
            <a:ext cx="5325762" cy="43484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8C8ED47-4D54-6E54-E734-022CDE61A6B9}"/>
              </a:ext>
            </a:extLst>
          </p:cNvPr>
          <p:cNvPicPr>
            <a:picLocks noChangeAspect="1"/>
          </p:cNvPicPr>
          <p:nvPr/>
        </p:nvPicPr>
        <p:blipFill>
          <a:blip r:embed="rId4"/>
          <a:stretch>
            <a:fillRect/>
          </a:stretch>
        </p:blipFill>
        <p:spPr>
          <a:xfrm>
            <a:off x="5782755" y="1397475"/>
            <a:ext cx="6164169" cy="5176321"/>
          </a:xfrm>
          <a:prstGeom prst="rect">
            <a:avLst/>
          </a:prstGeom>
        </p:spPr>
      </p:pic>
    </p:spTree>
    <p:extLst>
      <p:ext uri="{BB962C8B-B14F-4D97-AF65-F5344CB8AC3E}">
        <p14:creationId xmlns:p14="http://schemas.microsoft.com/office/powerpoint/2010/main" val="968156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DACF-EFCD-863F-3D48-A8C14394CCB0}"/>
              </a:ext>
            </a:extLst>
          </p:cNvPr>
          <p:cNvSpPr>
            <a:spLocks noGrp="1"/>
          </p:cNvSpPr>
          <p:nvPr>
            <p:ph type="title"/>
          </p:nvPr>
        </p:nvSpPr>
        <p:spPr>
          <a:xfrm>
            <a:off x="1141687" y="170443"/>
            <a:ext cx="11342214" cy="1320800"/>
          </a:xfrm>
        </p:spPr>
        <p:txBody>
          <a:bodyPr>
            <a:normAutofit/>
          </a:bodyPr>
          <a:lstStyle/>
          <a:p>
            <a:r>
              <a:rPr lang="en-US" dirty="0"/>
              <a:t>Task : What were the living conditions like?</a:t>
            </a:r>
            <a:endParaRPr lang="en-GB" dirty="0"/>
          </a:p>
        </p:txBody>
      </p:sp>
      <p:pic>
        <p:nvPicPr>
          <p:cNvPr id="10242" name="Picture 2" descr="Do urban populations benefit from urban bias? | International Institute for  Environment and Development">
            <a:extLst>
              <a:ext uri="{FF2B5EF4-FFF2-40B4-BE49-F238E27FC236}">
                <a16:creationId xmlns:a16="http://schemas.microsoft.com/office/drawing/2014/main" id="{CFD80995-6543-BA04-8C37-5AF426EC47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174" y="1113589"/>
            <a:ext cx="5085671" cy="248602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The Story of Wales: Life in Merthyr Tydfil's 19th Century 'Little Hell' -  BBC News">
            <a:extLst>
              <a:ext uri="{FF2B5EF4-FFF2-40B4-BE49-F238E27FC236}">
                <a16:creationId xmlns:a16="http://schemas.microsoft.com/office/drawing/2014/main" id="{3E505776-5599-4189-0781-1824C451C3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2358" y="1113588"/>
            <a:ext cx="5299468" cy="2486025"/>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Air pollution in Victorian-era Britain – its effects on health now revealed">
            <a:extLst>
              <a:ext uri="{FF2B5EF4-FFF2-40B4-BE49-F238E27FC236}">
                <a16:creationId xmlns:a16="http://schemas.microsoft.com/office/drawing/2014/main" id="{8795F3F8-E19A-BF22-DFBC-14DFA0F003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8931" y="3856594"/>
            <a:ext cx="5362896" cy="28309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7FA9660-31C3-3E39-C3CE-F8738FCA2290}"/>
              </a:ext>
            </a:extLst>
          </p:cNvPr>
          <p:cNvPicPr>
            <a:picLocks noChangeAspect="1"/>
          </p:cNvPicPr>
          <p:nvPr/>
        </p:nvPicPr>
        <p:blipFill>
          <a:blip r:embed="rId6"/>
          <a:stretch>
            <a:fillRect/>
          </a:stretch>
        </p:blipFill>
        <p:spPr>
          <a:xfrm>
            <a:off x="660173" y="3856594"/>
            <a:ext cx="5085671" cy="2728690"/>
          </a:xfrm>
          <a:prstGeom prst="rect">
            <a:avLst/>
          </a:prstGeom>
        </p:spPr>
      </p:pic>
    </p:spTree>
    <p:extLst>
      <p:ext uri="{BB962C8B-B14F-4D97-AF65-F5344CB8AC3E}">
        <p14:creationId xmlns:p14="http://schemas.microsoft.com/office/powerpoint/2010/main" val="29430106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5FDA1-A9CD-C242-65AB-F5A8B93736A5}"/>
              </a:ext>
            </a:extLst>
          </p:cNvPr>
          <p:cNvSpPr>
            <a:spLocks noGrp="1"/>
          </p:cNvSpPr>
          <p:nvPr>
            <p:ph type="title"/>
          </p:nvPr>
        </p:nvSpPr>
        <p:spPr>
          <a:xfrm>
            <a:off x="393129" y="160638"/>
            <a:ext cx="9516990" cy="1320800"/>
          </a:xfrm>
        </p:spPr>
        <p:txBody>
          <a:bodyPr/>
          <a:lstStyle/>
          <a:p>
            <a:r>
              <a:rPr lang="en-US" dirty="0"/>
              <a:t>Health Problems of the Industrial Revolution </a:t>
            </a:r>
            <a:endParaRPr lang="en-GB" dirty="0"/>
          </a:p>
        </p:txBody>
      </p:sp>
      <p:sp>
        <p:nvSpPr>
          <p:cNvPr id="3" name="Content Placeholder 2">
            <a:extLst>
              <a:ext uri="{FF2B5EF4-FFF2-40B4-BE49-F238E27FC236}">
                <a16:creationId xmlns:a16="http://schemas.microsoft.com/office/drawing/2014/main" id="{80B8F42A-ADC4-5734-97AD-16988A003E8D}"/>
              </a:ext>
            </a:extLst>
          </p:cNvPr>
          <p:cNvSpPr>
            <a:spLocks noGrp="1"/>
          </p:cNvSpPr>
          <p:nvPr>
            <p:ph idx="1"/>
          </p:nvPr>
        </p:nvSpPr>
        <p:spPr>
          <a:xfrm>
            <a:off x="269560" y="912555"/>
            <a:ext cx="7762332" cy="5945445"/>
          </a:xfrm>
        </p:spPr>
        <p:txBody>
          <a:bodyPr>
            <a:normAutofit/>
          </a:bodyPr>
          <a:lstStyle/>
          <a:p>
            <a:r>
              <a:rPr lang="en-US" b="1" u="sng" dirty="0"/>
              <a:t>Living Conditions</a:t>
            </a:r>
          </a:p>
          <a:p>
            <a:pPr>
              <a:buFont typeface="Arial" panose="020B0604020202020204" pitchFamily="34" charset="0"/>
              <a:buChar char="•"/>
            </a:pPr>
            <a:r>
              <a:rPr lang="en-US" dirty="0"/>
              <a:t>The industrial revolution saw a huge migration of people into towns and cities for work. Towns and cities grew rapidly </a:t>
            </a:r>
          </a:p>
          <a:p>
            <a:pPr>
              <a:buFont typeface="Arial" panose="020B0604020202020204" pitchFamily="34" charset="0"/>
              <a:buChar char="•"/>
            </a:pPr>
            <a:r>
              <a:rPr lang="en-US" dirty="0"/>
              <a:t>There was a lack of regulation and planning - so standard of housing was very poor and this led to </a:t>
            </a:r>
            <a:r>
              <a:rPr lang="en-GB" dirty="0"/>
              <a:t>crampt</a:t>
            </a:r>
            <a:r>
              <a:rPr lang="en-US" dirty="0"/>
              <a:t>, dirty and dangerous conditions</a:t>
            </a:r>
          </a:p>
          <a:p>
            <a:pPr>
              <a:buFont typeface="Arial" panose="020B0604020202020204" pitchFamily="34" charset="0"/>
              <a:buChar char="•"/>
            </a:pPr>
            <a:r>
              <a:rPr lang="en-US" dirty="0"/>
              <a:t>For example, in Stanley Street there were 54 people living in 4 rooms, similar to houses during the medieval period. Children slept in boxes</a:t>
            </a:r>
          </a:p>
          <a:p>
            <a:pPr>
              <a:buFont typeface="Arial" panose="020B0604020202020204" pitchFamily="34" charset="0"/>
              <a:buChar char="•"/>
            </a:pPr>
            <a:r>
              <a:rPr lang="en-US" dirty="0"/>
              <a:t>There was a lack of toilets. For example Waterloo Buildings in the Hayes had 11-12 houses and only 2 shared toilets</a:t>
            </a:r>
          </a:p>
          <a:p>
            <a:pPr>
              <a:buFont typeface="Arial" panose="020B0604020202020204" pitchFamily="34" charset="0"/>
              <a:buChar char="•"/>
            </a:pPr>
            <a:r>
              <a:rPr lang="en-US" dirty="0"/>
              <a:t>The worst area affected was Merthyr Tydfil which was known as ‘Little Hell’</a:t>
            </a:r>
          </a:p>
          <a:p>
            <a:pPr>
              <a:buFont typeface="Arial" panose="020B0604020202020204" pitchFamily="34" charset="0"/>
              <a:buChar char="•"/>
            </a:pPr>
            <a:r>
              <a:rPr lang="en-US" dirty="0"/>
              <a:t>It was next to the River Taff which was used for the iron industry to power the wheels on furnaces</a:t>
            </a:r>
          </a:p>
          <a:p>
            <a:pPr>
              <a:buFont typeface="Arial" panose="020B0604020202020204" pitchFamily="34" charset="0"/>
              <a:buChar char="•"/>
            </a:pPr>
            <a:r>
              <a:rPr lang="en-US" dirty="0"/>
              <a:t>It was a village with 40 houses in 1760, it grew to 8000 by 1851</a:t>
            </a:r>
          </a:p>
          <a:p>
            <a:pPr>
              <a:buFont typeface="Arial" panose="020B0604020202020204" pitchFamily="34" charset="0"/>
              <a:buChar char="•"/>
            </a:pPr>
            <a:r>
              <a:rPr lang="en-US" dirty="0"/>
              <a:t>It was the largest town in Wales in 1851, with 46’000 people</a:t>
            </a:r>
          </a:p>
        </p:txBody>
      </p:sp>
      <p:pic>
        <p:nvPicPr>
          <p:cNvPr id="6146" name="Picture 2">
            <a:extLst>
              <a:ext uri="{FF2B5EF4-FFF2-40B4-BE49-F238E27FC236}">
                <a16:creationId xmlns:a16="http://schemas.microsoft.com/office/drawing/2014/main" id="{24E1B303-F6E2-7FA0-BA34-A86A72648D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5461" y="821038"/>
            <a:ext cx="3847071" cy="288530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Merthyr Tydfil | Coflein">
            <a:extLst>
              <a:ext uri="{FF2B5EF4-FFF2-40B4-BE49-F238E27FC236}">
                <a16:creationId xmlns:a16="http://schemas.microsoft.com/office/drawing/2014/main" id="{5FBD4D38-1F00-DB15-FDC0-FC81F88D44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5461" y="3885277"/>
            <a:ext cx="3863060" cy="2490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2453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5FDA1-A9CD-C242-65AB-F5A8B93736A5}"/>
              </a:ext>
            </a:extLst>
          </p:cNvPr>
          <p:cNvSpPr>
            <a:spLocks noGrp="1"/>
          </p:cNvSpPr>
          <p:nvPr>
            <p:ph type="title"/>
          </p:nvPr>
        </p:nvSpPr>
        <p:spPr>
          <a:xfrm>
            <a:off x="393129" y="160638"/>
            <a:ext cx="9516990" cy="1320800"/>
          </a:xfrm>
        </p:spPr>
        <p:txBody>
          <a:bodyPr/>
          <a:lstStyle/>
          <a:p>
            <a:r>
              <a:rPr lang="en-US" dirty="0"/>
              <a:t>Health Problems of the Industrial Revolution </a:t>
            </a:r>
            <a:endParaRPr lang="en-GB" dirty="0"/>
          </a:p>
        </p:txBody>
      </p:sp>
      <p:sp>
        <p:nvSpPr>
          <p:cNvPr id="3" name="Content Placeholder 2">
            <a:extLst>
              <a:ext uri="{FF2B5EF4-FFF2-40B4-BE49-F238E27FC236}">
                <a16:creationId xmlns:a16="http://schemas.microsoft.com/office/drawing/2014/main" id="{80B8F42A-ADC4-5734-97AD-16988A003E8D}"/>
              </a:ext>
            </a:extLst>
          </p:cNvPr>
          <p:cNvSpPr>
            <a:spLocks noGrp="1"/>
          </p:cNvSpPr>
          <p:nvPr>
            <p:ph idx="1"/>
          </p:nvPr>
        </p:nvSpPr>
        <p:spPr>
          <a:xfrm>
            <a:off x="269559" y="912555"/>
            <a:ext cx="7885901" cy="5945445"/>
          </a:xfrm>
        </p:spPr>
        <p:txBody>
          <a:bodyPr>
            <a:normAutofit fontScale="92500" lnSpcReduction="10000"/>
          </a:bodyPr>
          <a:lstStyle/>
          <a:p>
            <a:r>
              <a:rPr lang="en-GB" b="1" u="sng" dirty="0"/>
              <a:t>Lack of Clean Water and Drainage System </a:t>
            </a:r>
          </a:p>
          <a:p>
            <a:pPr>
              <a:buFont typeface="Arial" panose="020B0604020202020204" pitchFamily="34" charset="0"/>
              <a:buChar char="•"/>
            </a:pPr>
            <a:r>
              <a:rPr lang="en-GB" dirty="0"/>
              <a:t>As houses were quickly built, there was a lack of adequate access to water or drainage</a:t>
            </a:r>
          </a:p>
          <a:p>
            <a:pPr>
              <a:buFont typeface="Arial" panose="020B0604020202020204" pitchFamily="34" charset="0"/>
              <a:buChar char="•"/>
            </a:pPr>
            <a:r>
              <a:rPr lang="en-GB" dirty="0"/>
              <a:t>The lack of a sewage system mean that ditches were dug outside houses, and human waste was thrown into the street </a:t>
            </a:r>
          </a:p>
          <a:p>
            <a:pPr>
              <a:buFont typeface="Arial" panose="020B0604020202020204" pitchFamily="34" charset="0"/>
              <a:buChar char="•"/>
            </a:pPr>
            <a:r>
              <a:rPr lang="en-GB" dirty="0"/>
              <a:t>The only source of water was a local well. </a:t>
            </a:r>
          </a:p>
          <a:p>
            <a:pPr>
              <a:buFont typeface="Arial" panose="020B0604020202020204" pitchFamily="34" charset="0"/>
              <a:buChar char="•"/>
            </a:pPr>
            <a:r>
              <a:rPr lang="en-GB" dirty="0"/>
              <a:t>The sewage ran into this well </a:t>
            </a:r>
          </a:p>
          <a:p>
            <a:pPr>
              <a:buFont typeface="Arial" panose="020B0604020202020204" pitchFamily="34" charset="0"/>
              <a:buChar char="•"/>
            </a:pPr>
            <a:r>
              <a:rPr lang="en-GB" dirty="0"/>
              <a:t>The well in Mary Ann Street, which was used for drinking water, had worms living in it. </a:t>
            </a:r>
          </a:p>
          <a:p>
            <a:pPr>
              <a:buFont typeface="Arial" panose="020B0604020202020204" pitchFamily="34" charset="0"/>
              <a:buChar char="•"/>
            </a:pPr>
            <a:r>
              <a:rPr lang="en-GB" dirty="0"/>
              <a:t>The river Taff and Glamorganshire canal, were both sources of water and sewage pits</a:t>
            </a:r>
          </a:p>
          <a:p>
            <a:r>
              <a:rPr lang="en-GB" b="1" u="sng" dirty="0"/>
              <a:t>Pollution </a:t>
            </a:r>
          </a:p>
          <a:p>
            <a:pPr>
              <a:buFont typeface="Arial" panose="020B0604020202020204" pitchFamily="34" charset="0"/>
              <a:buChar char="•"/>
            </a:pPr>
            <a:r>
              <a:rPr lang="en-GB" b="1" dirty="0"/>
              <a:t>Coal was burned in fire-places. Houses were badly ventilated and there was a lack of fresh air</a:t>
            </a:r>
          </a:p>
          <a:p>
            <a:pPr>
              <a:buFont typeface="Arial" panose="020B0604020202020204" pitchFamily="34" charset="0"/>
              <a:buChar char="•"/>
            </a:pPr>
            <a:r>
              <a:rPr lang="en-GB" b="1" dirty="0"/>
              <a:t>Coal was burned in factories and polluted the air</a:t>
            </a:r>
          </a:p>
          <a:p>
            <a:pPr>
              <a:buFont typeface="Arial" panose="020B0604020202020204" pitchFamily="34" charset="0"/>
              <a:buChar char="•"/>
            </a:pPr>
            <a:r>
              <a:rPr lang="en-GB" b="1" dirty="0"/>
              <a:t>Smog covered industrial towns and cities, and was full of chemicals</a:t>
            </a:r>
          </a:p>
          <a:p>
            <a:pPr>
              <a:buFont typeface="Arial" panose="020B0604020202020204" pitchFamily="34" charset="0"/>
              <a:buChar char="•"/>
            </a:pPr>
            <a:r>
              <a:rPr lang="en-GB" b="1" dirty="0"/>
              <a:t>Water was polluted by the iron works – and ran black into the Taff River</a:t>
            </a:r>
          </a:p>
          <a:p>
            <a:pPr>
              <a:buFont typeface="Arial" panose="020B0604020202020204" pitchFamily="34" charset="0"/>
              <a:buChar char="•"/>
            </a:pPr>
            <a:r>
              <a:rPr lang="en-GB" b="1" dirty="0"/>
              <a:t>The Ground was also polluted with oil, diesels and poisons</a:t>
            </a:r>
          </a:p>
        </p:txBody>
      </p:sp>
      <p:pic>
        <p:nvPicPr>
          <p:cNvPr id="6148" name="Picture 4" descr="Cineworld, Mary Ann Street, Cardiff • Cardiff Cinema • Key to the City™">
            <a:extLst>
              <a:ext uri="{FF2B5EF4-FFF2-40B4-BE49-F238E27FC236}">
                <a16:creationId xmlns:a16="http://schemas.microsoft.com/office/drawing/2014/main" id="{8A4596D4-056F-0F44-F14B-BB6DA9CAD4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5460" y="912555"/>
            <a:ext cx="3847071" cy="2214949"/>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Pollution during the Industrial Revolution – Foundations of Western Culture:">
            <a:extLst>
              <a:ext uri="{FF2B5EF4-FFF2-40B4-BE49-F238E27FC236}">
                <a16:creationId xmlns:a16="http://schemas.microsoft.com/office/drawing/2014/main" id="{17787A55-5BF1-B7AC-49F1-66E0EA7EB1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5459" y="3504986"/>
            <a:ext cx="3853357" cy="2945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58230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DACF-EFCD-863F-3D48-A8C14394CCB0}"/>
              </a:ext>
            </a:extLst>
          </p:cNvPr>
          <p:cNvSpPr>
            <a:spLocks noGrp="1"/>
          </p:cNvSpPr>
          <p:nvPr>
            <p:ph type="title"/>
          </p:nvPr>
        </p:nvSpPr>
        <p:spPr>
          <a:xfrm>
            <a:off x="412639" y="272716"/>
            <a:ext cx="11342214" cy="1320800"/>
          </a:xfrm>
        </p:spPr>
        <p:txBody>
          <a:bodyPr>
            <a:normAutofit/>
          </a:bodyPr>
          <a:lstStyle/>
          <a:p>
            <a:r>
              <a:rPr lang="en-US" sz="3200" b="1" dirty="0">
                <a:effectLst>
                  <a:outerShdw blurRad="38100" dist="38100" dir="2700000" algn="tl">
                    <a:srgbClr val="000000">
                      <a:alpha val="43137"/>
                    </a:srgbClr>
                  </a:outerShdw>
                </a:effectLst>
              </a:rPr>
              <a:t>Task 2: How did industry affect the health of</a:t>
            </a:r>
            <a:r>
              <a:rPr lang="en-US" b="1" dirty="0">
                <a:effectLst>
                  <a:outerShdw blurRad="38100" dist="38100" dir="2700000" algn="tl">
                    <a:srgbClr val="000000">
                      <a:alpha val="43137"/>
                    </a:srgbClr>
                  </a:outerShdw>
                </a:effectLst>
              </a:rPr>
              <a:t> children?</a:t>
            </a:r>
            <a:endParaRPr lang="en-GB" b="1" dirty="0">
              <a:effectLst>
                <a:outerShdw blurRad="38100" dist="38100" dir="2700000" algn="tl">
                  <a:srgbClr val="000000">
                    <a:alpha val="43137"/>
                  </a:srgbClr>
                </a:outerShdw>
              </a:effectLst>
            </a:endParaRPr>
          </a:p>
        </p:txBody>
      </p:sp>
      <p:pic>
        <p:nvPicPr>
          <p:cNvPr id="11266" name="Picture 2" descr="What role did disabled people play during industrial revolution? - BBC News">
            <a:extLst>
              <a:ext uri="{FF2B5EF4-FFF2-40B4-BE49-F238E27FC236}">
                <a16:creationId xmlns:a16="http://schemas.microsoft.com/office/drawing/2014/main" id="{E52CDD6B-17FC-D767-0F94-44111C447F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719" y="1003852"/>
            <a:ext cx="4511840" cy="253791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The Children that Lived Through the Industrial Revolution – Foundations of  Western Culture:">
            <a:extLst>
              <a:ext uri="{FF2B5EF4-FFF2-40B4-BE49-F238E27FC236}">
                <a16:creationId xmlns:a16="http://schemas.microsoft.com/office/drawing/2014/main" id="{55D338A1-F278-E280-45F3-15E98A9959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3952" y="1003852"/>
            <a:ext cx="3278785" cy="26472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0F89E2BB-3A40-671F-304D-1EBDDDC8D76D}"/>
              </a:ext>
            </a:extLst>
          </p:cNvPr>
          <p:cNvPicPr>
            <a:picLocks noChangeAspect="1"/>
          </p:cNvPicPr>
          <p:nvPr/>
        </p:nvPicPr>
        <p:blipFill>
          <a:blip r:embed="rId5"/>
          <a:stretch>
            <a:fillRect/>
          </a:stretch>
        </p:blipFill>
        <p:spPr>
          <a:xfrm>
            <a:off x="4932947" y="3767497"/>
            <a:ext cx="3152273" cy="2846052"/>
          </a:xfrm>
          <a:prstGeom prst="rect">
            <a:avLst/>
          </a:prstGeom>
        </p:spPr>
      </p:pic>
      <p:pic>
        <p:nvPicPr>
          <p:cNvPr id="11270" name="Picture 6" descr="Picture">
            <a:extLst>
              <a:ext uri="{FF2B5EF4-FFF2-40B4-BE49-F238E27FC236}">
                <a16:creationId xmlns:a16="http://schemas.microsoft.com/office/drawing/2014/main" id="{8351D357-B5C5-2892-BCF3-F2413AF6C7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639" y="3760380"/>
            <a:ext cx="4183424" cy="2853169"/>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Malnourished and brutally beaten poor children in Victorian Britain | Daily  Mail Online">
            <a:extLst>
              <a:ext uri="{FF2B5EF4-FFF2-40B4-BE49-F238E27FC236}">
                <a16:creationId xmlns:a16="http://schemas.microsoft.com/office/drawing/2014/main" id="{89F20D80-1AD7-3E14-9345-66469840529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706" y="868989"/>
            <a:ext cx="1937556" cy="2846053"/>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This little boy was brought to the Liverpool Society for the Prevention of Cruelty for Children (LSPCC) in 1900 and had sustained some shocking injuries. It was the first of its time founded in the country with the express aim 'to form a society for the prevention of cruelty to children.' Years later similar societies were founded in cities such as London and Glasgow.  The first shelter in Liverpool was opened on Nile Street, before a more permanent base was found in Islington Square">
            <a:extLst>
              <a:ext uri="{FF2B5EF4-FFF2-40B4-BE49-F238E27FC236}">
                <a16:creationId xmlns:a16="http://schemas.microsoft.com/office/drawing/2014/main" id="{D675198D-1F58-E3D1-0483-7D9C646896C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66483" y="3850615"/>
            <a:ext cx="2191160" cy="2762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4462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4FF74-2EFB-02CC-D903-EBF02FA45343}"/>
              </a:ext>
            </a:extLst>
          </p:cNvPr>
          <p:cNvSpPr>
            <a:spLocks noGrp="1"/>
          </p:cNvSpPr>
          <p:nvPr>
            <p:ph type="title"/>
          </p:nvPr>
        </p:nvSpPr>
        <p:spPr>
          <a:xfrm>
            <a:off x="677334" y="167813"/>
            <a:ext cx="8596668" cy="1320800"/>
          </a:xfrm>
        </p:spPr>
        <p:txBody>
          <a:bodyPr/>
          <a:lstStyle/>
          <a:p>
            <a:r>
              <a:rPr lang="en-US" dirty="0"/>
              <a:t>Children working conditions</a:t>
            </a:r>
            <a:endParaRPr lang="en-GB" dirty="0"/>
          </a:p>
        </p:txBody>
      </p:sp>
      <p:sp>
        <p:nvSpPr>
          <p:cNvPr id="3" name="Content Placeholder 2">
            <a:extLst>
              <a:ext uri="{FF2B5EF4-FFF2-40B4-BE49-F238E27FC236}">
                <a16:creationId xmlns:a16="http://schemas.microsoft.com/office/drawing/2014/main" id="{A7F69036-0904-CED2-627B-6EC691D645BD}"/>
              </a:ext>
            </a:extLst>
          </p:cNvPr>
          <p:cNvSpPr>
            <a:spLocks noGrp="1"/>
          </p:cNvSpPr>
          <p:nvPr>
            <p:ph idx="1"/>
          </p:nvPr>
        </p:nvSpPr>
        <p:spPr>
          <a:xfrm>
            <a:off x="442556" y="858729"/>
            <a:ext cx="11514666" cy="3880773"/>
          </a:xfrm>
        </p:spPr>
        <p:txBody>
          <a:bodyPr>
            <a:normAutofit/>
          </a:bodyPr>
          <a:lstStyle/>
          <a:p>
            <a:r>
              <a:rPr lang="en-US" dirty="0"/>
              <a:t>Children in Wales as young as 5 years old, had to work in mines and in factories</a:t>
            </a:r>
          </a:p>
        </p:txBody>
      </p:sp>
      <p:sp>
        <p:nvSpPr>
          <p:cNvPr id="6" name="TextBox 5">
            <a:extLst>
              <a:ext uri="{FF2B5EF4-FFF2-40B4-BE49-F238E27FC236}">
                <a16:creationId xmlns:a16="http://schemas.microsoft.com/office/drawing/2014/main" id="{842603A6-01AD-961B-528B-F28AFA266136}"/>
              </a:ext>
            </a:extLst>
          </p:cNvPr>
          <p:cNvSpPr txBox="1"/>
          <p:nvPr/>
        </p:nvSpPr>
        <p:spPr>
          <a:xfrm>
            <a:off x="597245" y="1334875"/>
            <a:ext cx="5498755" cy="5355312"/>
          </a:xfrm>
          <a:prstGeom prst="rect">
            <a:avLst/>
          </a:prstGeom>
          <a:noFill/>
        </p:spPr>
        <p:txBody>
          <a:bodyPr wrap="square" rtlCol="0">
            <a:spAutoFit/>
          </a:bodyPr>
          <a:lstStyle/>
          <a:p>
            <a:pPr marL="0" indent="0">
              <a:buNone/>
            </a:pPr>
            <a:r>
              <a:rPr lang="en-US" u="sng" dirty="0"/>
              <a:t>Mines </a:t>
            </a:r>
          </a:p>
          <a:p>
            <a:pPr marL="285750" indent="-285750">
              <a:buFont typeface="Arial" panose="020B0604020202020204" pitchFamily="34" charset="0"/>
              <a:buChar char="•"/>
            </a:pPr>
            <a:r>
              <a:rPr lang="en-US" dirty="0"/>
              <a:t>Children in the mines acted as door keepers (opening ventilated doors), drammers (pulling coal carts), and colliers helpers (who cut the coal) </a:t>
            </a:r>
          </a:p>
          <a:p>
            <a:pPr marL="285750" indent="-285750">
              <a:buFont typeface="Arial" panose="020B0604020202020204" pitchFamily="34" charset="0"/>
              <a:buChar char="•"/>
            </a:pPr>
            <a:r>
              <a:rPr lang="en-US" dirty="0"/>
              <a:t>Conditions in the mines was cramped, they were poorly ventilated</a:t>
            </a:r>
          </a:p>
          <a:p>
            <a:pPr marL="285750" indent="-285750">
              <a:buFont typeface="Arial" panose="020B0604020202020204" pitchFamily="34" charset="0"/>
              <a:buChar char="•"/>
            </a:pPr>
            <a:r>
              <a:rPr lang="en-US" dirty="0"/>
              <a:t>It was very dirty and there was no washing facilities, so children developed infections and breathing problems</a:t>
            </a:r>
          </a:p>
          <a:p>
            <a:pPr marL="285750" indent="-285750">
              <a:buFont typeface="Arial" panose="020B0604020202020204" pitchFamily="34" charset="0"/>
              <a:buChar char="•"/>
            </a:pPr>
            <a:r>
              <a:rPr lang="en-US" dirty="0"/>
              <a:t>Cave in’s were a regular occurrence</a:t>
            </a:r>
          </a:p>
          <a:p>
            <a:pPr marL="285750" indent="-285750">
              <a:buFont typeface="Arial" panose="020B0604020202020204" pitchFamily="34" charset="0"/>
              <a:buChar char="•"/>
            </a:pPr>
            <a:r>
              <a:rPr lang="en-US" dirty="0"/>
              <a:t>Children got burned from explosions used to excavate the caves</a:t>
            </a:r>
          </a:p>
          <a:p>
            <a:pPr marL="285750" indent="-285750">
              <a:buFont typeface="Arial" panose="020B0604020202020204" pitchFamily="34" charset="0"/>
              <a:buChar char="•"/>
            </a:pPr>
            <a:r>
              <a:rPr lang="en-US" dirty="0"/>
              <a:t>Children could also be poisoned because of carbon monoxide released from the ground</a:t>
            </a:r>
          </a:p>
          <a:p>
            <a:pPr marL="285750" indent="-285750">
              <a:buFont typeface="Arial" panose="020B0604020202020204" pitchFamily="34" charset="0"/>
              <a:buChar char="•"/>
            </a:pPr>
            <a:r>
              <a:rPr lang="en-US" dirty="0"/>
              <a:t>There were rats in the cave which spread disease</a:t>
            </a:r>
          </a:p>
          <a:p>
            <a:pPr marL="285750" indent="-285750">
              <a:buFont typeface="Arial" panose="020B0604020202020204" pitchFamily="34" charset="0"/>
              <a:buChar char="•"/>
            </a:pPr>
            <a:r>
              <a:rPr lang="en-US" dirty="0"/>
              <a:t>Children were too tired to go to school on a Sunday </a:t>
            </a:r>
            <a:endParaRPr lang="en-GB" dirty="0"/>
          </a:p>
        </p:txBody>
      </p:sp>
      <p:sp>
        <p:nvSpPr>
          <p:cNvPr id="7" name="TextBox 6">
            <a:extLst>
              <a:ext uri="{FF2B5EF4-FFF2-40B4-BE49-F238E27FC236}">
                <a16:creationId xmlns:a16="http://schemas.microsoft.com/office/drawing/2014/main" id="{FDCC8EA0-5853-76FA-6946-49CC89B3E36A}"/>
              </a:ext>
            </a:extLst>
          </p:cNvPr>
          <p:cNvSpPr txBox="1"/>
          <p:nvPr/>
        </p:nvSpPr>
        <p:spPr>
          <a:xfrm>
            <a:off x="6096000" y="1488613"/>
            <a:ext cx="5653444" cy="3416320"/>
          </a:xfrm>
          <a:prstGeom prst="rect">
            <a:avLst/>
          </a:prstGeom>
          <a:noFill/>
        </p:spPr>
        <p:txBody>
          <a:bodyPr wrap="square" rtlCol="0">
            <a:spAutoFit/>
          </a:bodyPr>
          <a:lstStyle/>
          <a:p>
            <a:r>
              <a:rPr lang="en-US" u="sng" dirty="0"/>
              <a:t>Factories</a:t>
            </a:r>
          </a:p>
          <a:p>
            <a:pPr marL="285750" indent="-285750">
              <a:buFont typeface="Arial" panose="020B0604020202020204" pitchFamily="34" charset="0"/>
              <a:buChar char="•"/>
            </a:pPr>
            <a:r>
              <a:rPr lang="en-US" dirty="0"/>
              <a:t>Children who worked in factories were regularly abused</a:t>
            </a:r>
          </a:p>
          <a:p>
            <a:pPr marL="285750" indent="-285750">
              <a:buFont typeface="Arial" panose="020B0604020202020204" pitchFamily="34" charset="0"/>
              <a:buChar char="•"/>
            </a:pPr>
            <a:r>
              <a:rPr lang="en-US" dirty="0"/>
              <a:t>They were whipped when they were if they came late to the factory, if they made a mistake or if they worked too slowly </a:t>
            </a:r>
          </a:p>
          <a:p>
            <a:pPr marL="285750" indent="-285750">
              <a:buFont typeface="Arial" panose="020B0604020202020204" pitchFamily="34" charset="0"/>
              <a:buChar char="•"/>
            </a:pPr>
            <a:r>
              <a:rPr lang="en-US" dirty="0"/>
              <a:t>Children were paid less and could fit into smaller spaces</a:t>
            </a:r>
          </a:p>
          <a:p>
            <a:pPr marL="285750" indent="-285750">
              <a:buFont typeface="Arial" panose="020B0604020202020204" pitchFamily="34" charset="0"/>
              <a:buChar char="•"/>
            </a:pPr>
            <a:r>
              <a:rPr lang="en-US" dirty="0"/>
              <a:t>Children were used to clean and repair machines </a:t>
            </a:r>
          </a:p>
          <a:p>
            <a:pPr marL="285750" indent="-285750">
              <a:buFont typeface="Arial" panose="020B0604020202020204" pitchFamily="34" charset="0"/>
              <a:buChar char="•"/>
            </a:pPr>
            <a:r>
              <a:rPr lang="en-US" dirty="0"/>
              <a:t>They had to work 12-16 hour shifts</a:t>
            </a:r>
          </a:p>
          <a:p>
            <a:pPr marL="285750" indent="-285750">
              <a:buFont typeface="Arial" panose="020B0604020202020204" pitchFamily="34" charset="0"/>
              <a:buChar char="•"/>
            </a:pPr>
            <a:r>
              <a:rPr lang="en-US" dirty="0"/>
              <a:t>Children lost fingers, arms, legs and were even killed working on machines </a:t>
            </a:r>
          </a:p>
        </p:txBody>
      </p:sp>
    </p:spTree>
    <p:extLst>
      <p:ext uri="{BB962C8B-B14F-4D97-AF65-F5344CB8AC3E}">
        <p14:creationId xmlns:p14="http://schemas.microsoft.com/office/powerpoint/2010/main" val="16242943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272715" y="0"/>
            <a:ext cx="10715597" cy="1320800"/>
          </a:xfrm>
        </p:spPr>
        <p:txBody>
          <a:bodyPr/>
          <a:lstStyle/>
          <a:p>
            <a:pPr algn="ctr"/>
            <a:r>
              <a:rPr lang="en-US" dirty="0">
                <a:effectLst>
                  <a:outerShdw blurRad="38100" dist="38100" dir="2700000" algn="tl">
                    <a:srgbClr val="000000">
                      <a:alpha val="43137"/>
                    </a:srgbClr>
                  </a:outerShdw>
                </a:effectLst>
              </a:rPr>
              <a:t>Health Problems of the Industrial Revolution in Wales </a:t>
            </a:r>
            <a:endParaRPr lang="en-GB"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453996" y="1060942"/>
            <a:ext cx="7632905" cy="5645528"/>
          </a:xfrm>
        </p:spPr>
        <p:txBody>
          <a:bodyPr>
            <a:normAutofit fontScale="92500"/>
          </a:bodyPr>
          <a:lstStyle/>
          <a:p>
            <a:r>
              <a:rPr lang="en-US" b="1" u="sng" dirty="0"/>
              <a:t>Racism towards the Welsh </a:t>
            </a:r>
          </a:p>
          <a:p>
            <a:pPr>
              <a:buFont typeface="Arial" panose="020B0604020202020204" pitchFamily="34" charset="0"/>
              <a:buChar char="•"/>
            </a:pPr>
            <a:r>
              <a:rPr lang="en-US" b="1" dirty="0"/>
              <a:t>English and Scottish industrialists established iron works and heavy industry in the coalfields of South Wales due to cheap labour</a:t>
            </a:r>
          </a:p>
          <a:p>
            <a:pPr>
              <a:buFont typeface="Arial" panose="020B0604020202020204" pitchFamily="34" charset="0"/>
              <a:buChar char="•"/>
            </a:pPr>
            <a:r>
              <a:rPr lang="en-US" b="1" dirty="0"/>
              <a:t>Conditions in industry and the mines were poor </a:t>
            </a:r>
          </a:p>
          <a:p>
            <a:pPr>
              <a:buFont typeface="Arial" panose="020B0604020202020204" pitchFamily="34" charset="0"/>
              <a:buChar char="•"/>
            </a:pPr>
            <a:r>
              <a:rPr lang="en-US" b="1" dirty="0"/>
              <a:t>There was a number of workers riots over poor pay and conditions: Tredegar Riots and Merthyr Rising 1831 and the Rebecca Riots</a:t>
            </a:r>
          </a:p>
          <a:p>
            <a:pPr>
              <a:buFont typeface="Arial" panose="020B0604020202020204" pitchFamily="34" charset="0"/>
              <a:buChar char="•"/>
            </a:pPr>
            <a:r>
              <a:rPr lang="en-US" b="1" dirty="0"/>
              <a:t>There was no opportunity for children to look for other jobs because there were no state schools (only Sunday school)</a:t>
            </a:r>
          </a:p>
          <a:p>
            <a:pPr>
              <a:buFont typeface="Arial" panose="020B0604020202020204" pitchFamily="34" charset="0"/>
              <a:buChar char="•"/>
            </a:pPr>
            <a:r>
              <a:rPr lang="en-US" b="1" dirty="0"/>
              <a:t>The majority of people in Wales spoke Welsh, but teachers would teach in English</a:t>
            </a:r>
          </a:p>
          <a:p>
            <a:pPr>
              <a:buFont typeface="Arial" panose="020B0604020202020204" pitchFamily="34" charset="0"/>
              <a:buChar char="•"/>
            </a:pPr>
            <a:r>
              <a:rPr lang="en-US" b="1" dirty="0"/>
              <a:t>Civil unrest in Welsh towns let to the creation of the Inquiry into the State of Eduction in Wales (“Blue Book Reports”)</a:t>
            </a:r>
          </a:p>
          <a:p>
            <a:pPr>
              <a:buFont typeface="Arial" panose="020B0604020202020204" pitchFamily="34" charset="0"/>
              <a:buChar char="•"/>
            </a:pPr>
            <a:r>
              <a:rPr lang="en-US" b="1" dirty="0"/>
              <a:t>The commissioners appointed with three English lawyers who did not speak Welsh lawyers, who described the Welsh people ‘dirty, ignorant, lazy and immoral.’ </a:t>
            </a:r>
          </a:p>
          <a:p>
            <a:pPr>
              <a:buFont typeface="Arial" panose="020B0604020202020204" pitchFamily="34" charset="0"/>
              <a:buChar char="•"/>
            </a:pPr>
            <a:r>
              <a:rPr lang="en-US" b="1" dirty="0"/>
              <a:t>English-only schools were set up over Wales, and often banned Welsh being spoken</a:t>
            </a:r>
            <a:endParaRPr lang="en-US" dirty="0"/>
          </a:p>
        </p:txBody>
      </p:sp>
      <p:pic>
        <p:nvPicPr>
          <p:cNvPr id="4098" name="Picture 2" descr="Welsh History Month: The tollgate - Wales Online">
            <a:extLst>
              <a:ext uri="{FF2B5EF4-FFF2-40B4-BE49-F238E27FC236}">
                <a16:creationId xmlns:a16="http://schemas.microsoft.com/office/drawing/2014/main" id="{5D039325-207F-7C21-62BC-F73F044DFE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6901" y="3842951"/>
            <a:ext cx="3842098" cy="250517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REBECCA RIOTS in Wales between 1839 and 1843 Stock Photo - Alamy">
            <a:extLst>
              <a:ext uri="{FF2B5EF4-FFF2-40B4-BE49-F238E27FC236}">
                <a16:creationId xmlns:a16="http://schemas.microsoft.com/office/drawing/2014/main" id="{BEF13126-3DD4-5959-A7E4-FDFCCD09E6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7950" y="611015"/>
            <a:ext cx="1911335" cy="3015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44270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430198" y="289331"/>
            <a:ext cx="11178594" cy="1320800"/>
          </a:xfrm>
        </p:spPr>
        <p:txBody>
          <a:bodyPr/>
          <a:lstStyle/>
          <a:p>
            <a:r>
              <a:rPr lang="en-US" dirty="0">
                <a:effectLst>
                  <a:outerShdw blurRad="38100" dist="38100" dir="2700000" algn="tl">
                    <a:srgbClr val="000000">
                      <a:alpha val="43137"/>
                    </a:srgbClr>
                  </a:outerShdw>
                </a:effectLst>
              </a:rPr>
              <a:t>Health Problems of the Industrial Revolution in Wales </a:t>
            </a:r>
            <a:endParaRPr lang="en-GB"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453996" y="1060942"/>
            <a:ext cx="9011279" cy="5645528"/>
          </a:xfrm>
        </p:spPr>
        <p:txBody>
          <a:bodyPr>
            <a:normAutofit fontScale="92500" lnSpcReduction="20000"/>
          </a:bodyPr>
          <a:lstStyle/>
          <a:p>
            <a:r>
              <a:rPr lang="en-US" b="1" u="sng" dirty="0"/>
              <a:t>Racism towards Irish immigrants</a:t>
            </a:r>
            <a:r>
              <a:rPr lang="en-US" u="sng" dirty="0"/>
              <a:t>: </a:t>
            </a:r>
          </a:p>
          <a:p>
            <a:pPr>
              <a:buFont typeface="Wingdings" panose="05000000000000000000" pitchFamily="2" charset="2"/>
              <a:buChar char="§"/>
            </a:pPr>
            <a:r>
              <a:rPr lang="en-US" dirty="0"/>
              <a:t>Ireland suffered a serious famine in 1845 called the “Irish Potato Famine”</a:t>
            </a:r>
          </a:p>
          <a:p>
            <a:pPr>
              <a:buFont typeface="Wingdings" panose="05000000000000000000" pitchFamily="2" charset="2"/>
              <a:buChar char="§"/>
            </a:pPr>
            <a:r>
              <a:rPr lang="en-US" dirty="0"/>
              <a:t>Ireland relied on potatoes for much of it’s food.</a:t>
            </a:r>
          </a:p>
          <a:p>
            <a:pPr>
              <a:buFont typeface="Wingdings" panose="05000000000000000000" pitchFamily="2" charset="2"/>
              <a:buChar char="§"/>
            </a:pPr>
            <a:r>
              <a:rPr lang="en-US" dirty="0"/>
              <a:t>Around 1 million people died and a million left the country to travel to America, to European countries or to the UK – particularly, Scotland. </a:t>
            </a:r>
          </a:p>
          <a:p>
            <a:pPr>
              <a:buFont typeface="Wingdings" panose="05000000000000000000" pitchFamily="2" charset="2"/>
              <a:buChar char="§"/>
            </a:pPr>
            <a:r>
              <a:rPr lang="en-US" dirty="0"/>
              <a:t>Many Irish came to Wales to flee poverty, and to undertake work in the heavy industry in south Wales, particularly Newport </a:t>
            </a:r>
          </a:p>
          <a:p>
            <a:pPr>
              <a:buFont typeface="Wingdings" panose="05000000000000000000" pitchFamily="2" charset="2"/>
              <a:buChar char="§"/>
            </a:pPr>
            <a:r>
              <a:rPr lang="en-US" dirty="0"/>
              <a:t>However, the authorities thought that there were too many Irish coming through Newport on Ships</a:t>
            </a:r>
          </a:p>
          <a:p>
            <a:pPr>
              <a:buFont typeface="Wingdings" panose="05000000000000000000" pitchFamily="2" charset="2"/>
              <a:buChar char="§"/>
            </a:pPr>
            <a:r>
              <a:rPr lang="en-US" dirty="0"/>
              <a:t>The authorities set up four watchmen on the river bank</a:t>
            </a:r>
          </a:p>
          <a:p>
            <a:pPr>
              <a:buFont typeface="Wingdings" panose="05000000000000000000" pitchFamily="2" charset="2"/>
              <a:buChar char="§"/>
            </a:pPr>
            <a:r>
              <a:rPr lang="en-US" dirty="0"/>
              <a:t>If a ship came with Irish immigrants, they would not let it dock, and would turn it around, telling it to go back to Cork Ireland</a:t>
            </a:r>
          </a:p>
          <a:p>
            <a:pPr>
              <a:buFont typeface="Wingdings" panose="05000000000000000000" pitchFamily="2" charset="2"/>
              <a:buChar char="§"/>
            </a:pPr>
            <a:r>
              <a:rPr lang="en-US" dirty="0"/>
              <a:t>The ships Captains saw the terrible conditions in Ireland and did not want to send people back. </a:t>
            </a:r>
          </a:p>
          <a:p>
            <a:pPr>
              <a:buFont typeface="Wingdings" panose="05000000000000000000" pitchFamily="2" charset="2"/>
              <a:buChar char="§"/>
            </a:pPr>
            <a:r>
              <a:rPr lang="en-US" dirty="0"/>
              <a:t>Instead, they allowed the Irish to walk to shore through the mid at low-tide. They were called ‘Mudwalkers’ by the locals.</a:t>
            </a:r>
          </a:p>
          <a:p>
            <a:pPr>
              <a:buFont typeface="Wingdings" panose="05000000000000000000" pitchFamily="2" charset="2"/>
              <a:buChar char="§"/>
            </a:pPr>
            <a:r>
              <a:rPr lang="en-US" dirty="0"/>
              <a:t>However, this walk was dangerous, there were many sink-holes and many people died</a:t>
            </a:r>
          </a:p>
          <a:p>
            <a:pPr>
              <a:buFont typeface="Wingdings" panose="05000000000000000000" pitchFamily="2" charset="2"/>
              <a:buChar char="§"/>
            </a:pPr>
            <a:r>
              <a:rPr lang="en-US" dirty="0"/>
              <a:t>Several bodies have been found, particularly Irish children who never made it to shore.</a:t>
            </a:r>
          </a:p>
        </p:txBody>
      </p:sp>
      <p:pic>
        <p:nvPicPr>
          <p:cNvPr id="2050" name="Picture 2">
            <a:extLst>
              <a:ext uri="{FF2B5EF4-FFF2-40B4-BE49-F238E27FC236}">
                <a16:creationId xmlns:a16="http://schemas.microsoft.com/office/drawing/2014/main" id="{5934AFD4-B8E9-46F4-325C-7E1C3F9F2F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5004" y="2012412"/>
            <a:ext cx="2363788" cy="3387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9865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430198" y="289331"/>
            <a:ext cx="11178594" cy="1320800"/>
          </a:xfrm>
        </p:spPr>
        <p:txBody>
          <a:bodyPr/>
          <a:lstStyle/>
          <a:p>
            <a:r>
              <a:rPr lang="en-US" dirty="0">
                <a:effectLst>
                  <a:outerShdw blurRad="38100" dist="38100" dir="2700000" algn="tl">
                    <a:srgbClr val="000000">
                      <a:alpha val="43137"/>
                    </a:srgbClr>
                  </a:outerShdw>
                </a:effectLst>
              </a:rPr>
              <a:t>Task: Health, Safety and the Treatment of Immigrants</a:t>
            </a:r>
            <a:endParaRPr lang="en-GB"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430198" y="1802347"/>
            <a:ext cx="9011279" cy="5645528"/>
          </a:xfrm>
        </p:spPr>
        <p:txBody>
          <a:bodyPr>
            <a:normAutofit/>
          </a:bodyPr>
          <a:lstStyle/>
          <a:p>
            <a:r>
              <a:rPr lang="en-US" dirty="0"/>
              <a:t>Look at the news articles in your packs. </a:t>
            </a:r>
          </a:p>
          <a:p>
            <a:r>
              <a:rPr lang="en-US" dirty="0"/>
              <a:t>How are immigrants and refugees treated in the media</a:t>
            </a:r>
          </a:p>
          <a:p>
            <a:r>
              <a:rPr lang="en-US" dirty="0"/>
              <a:t>From your own knowledge how are immigrants and refugees treated in society </a:t>
            </a:r>
          </a:p>
        </p:txBody>
      </p:sp>
      <p:pic>
        <p:nvPicPr>
          <p:cNvPr id="4098" name="Picture 2" descr="Migration Watch UK Blog | Government admits illegal immigration nearly  tripled in four years">
            <a:extLst>
              <a:ext uri="{FF2B5EF4-FFF2-40B4-BE49-F238E27FC236}">
                <a16:creationId xmlns:a16="http://schemas.microsoft.com/office/drawing/2014/main" id="{D069F63C-1FA1-8F8F-0F75-DC96865BCF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97" y="3323282"/>
            <a:ext cx="3468530" cy="265777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hannel deaths: More boats arrive after 27 people drown - BBC News">
            <a:extLst>
              <a:ext uri="{FF2B5EF4-FFF2-40B4-BE49-F238E27FC236}">
                <a16:creationId xmlns:a16="http://schemas.microsoft.com/office/drawing/2014/main" id="{AA836C0E-E74F-4068-220E-7C124D7E39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8724" y="3323282"/>
            <a:ext cx="4746021" cy="265777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mass migration — CFM Strategic Communications — Managing Issues">
            <a:extLst>
              <a:ext uri="{FF2B5EF4-FFF2-40B4-BE49-F238E27FC236}">
                <a16:creationId xmlns:a16="http://schemas.microsoft.com/office/drawing/2014/main" id="{5A39FB1C-C08E-9A61-592A-C0D916E33D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62628" y="3323282"/>
            <a:ext cx="2886075" cy="2657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640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line graph showing global average temperature change over the last 2,000 years.">
            <a:extLst>
              <a:ext uri="{FF2B5EF4-FFF2-40B4-BE49-F238E27FC236}">
                <a16:creationId xmlns:a16="http://schemas.microsoft.com/office/drawing/2014/main" id="{AA92108D-4D22-BDB9-4CCE-DE196ACF2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625" y="618775"/>
            <a:ext cx="9994855" cy="5620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3534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D6E19-169D-6566-27AD-114C5E702A9D}"/>
              </a:ext>
            </a:extLst>
          </p:cNvPr>
          <p:cNvSpPr>
            <a:spLocks noGrp="1"/>
          </p:cNvSpPr>
          <p:nvPr>
            <p:ph type="title"/>
          </p:nvPr>
        </p:nvSpPr>
        <p:spPr>
          <a:xfrm>
            <a:off x="417843" y="156238"/>
            <a:ext cx="9875336" cy="1320800"/>
          </a:xfrm>
        </p:spPr>
        <p:txBody>
          <a:bodyPr/>
          <a:lstStyle/>
          <a:p>
            <a:r>
              <a:rPr lang="en-US" dirty="0"/>
              <a:t>Health Problems of the Industrial Revolution </a:t>
            </a:r>
            <a:endParaRPr lang="en-GB" dirty="0"/>
          </a:p>
        </p:txBody>
      </p:sp>
      <p:sp>
        <p:nvSpPr>
          <p:cNvPr id="3" name="Content Placeholder 2">
            <a:extLst>
              <a:ext uri="{FF2B5EF4-FFF2-40B4-BE49-F238E27FC236}">
                <a16:creationId xmlns:a16="http://schemas.microsoft.com/office/drawing/2014/main" id="{AB8CACEC-BFBA-488E-04D8-134C06513A41}"/>
              </a:ext>
            </a:extLst>
          </p:cNvPr>
          <p:cNvSpPr>
            <a:spLocks noGrp="1"/>
          </p:cNvSpPr>
          <p:nvPr>
            <p:ph idx="1"/>
          </p:nvPr>
        </p:nvSpPr>
        <p:spPr>
          <a:xfrm>
            <a:off x="417843" y="1085552"/>
            <a:ext cx="6934427" cy="5302891"/>
          </a:xfrm>
        </p:spPr>
        <p:txBody>
          <a:bodyPr>
            <a:normAutofit/>
          </a:bodyPr>
          <a:lstStyle/>
          <a:p>
            <a:r>
              <a:rPr lang="en-US" b="1" u="sng" dirty="0"/>
              <a:t>Disease</a:t>
            </a:r>
          </a:p>
          <a:p>
            <a:pPr>
              <a:buFont typeface="Arial" panose="020B0604020202020204" pitchFamily="34" charset="0"/>
              <a:buChar char="•"/>
            </a:pPr>
            <a:r>
              <a:rPr lang="en-US" dirty="0"/>
              <a:t>Lack of clean water led to an outbreak of cholera in 1849, which killed 383 people</a:t>
            </a:r>
          </a:p>
          <a:p>
            <a:pPr>
              <a:buFont typeface="Arial" panose="020B0604020202020204" pitchFamily="34" charset="0"/>
              <a:buChar char="•"/>
            </a:pPr>
            <a:r>
              <a:rPr lang="en-US" dirty="0"/>
              <a:t>A lack of public bath houses meant people did not routinely bathe – as a result the majority of people had skin conditions, and lice were common</a:t>
            </a:r>
          </a:p>
          <a:p>
            <a:pPr>
              <a:buFont typeface="Arial" panose="020B0604020202020204" pitchFamily="34" charset="0"/>
              <a:buChar char="•"/>
            </a:pPr>
            <a:r>
              <a:rPr lang="en-US" dirty="0"/>
              <a:t>People in Merthyr were also affected by TB, typhus, smallpox and scarlet fever</a:t>
            </a:r>
          </a:p>
          <a:p>
            <a:pPr>
              <a:buFont typeface="Arial" panose="020B0604020202020204" pitchFamily="34" charset="0"/>
              <a:buChar char="•"/>
            </a:pPr>
            <a:r>
              <a:rPr lang="en-US" dirty="0"/>
              <a:t>The death rate was very high 332 out of 10’000 died each year </a:t>
            </a:r>
          </a:p>
          <a:p>
            <a:pPr>
              <a:buFont typeface="Arial" panose="020B0604020202020204" pitchFamily="34" charset="0"/>
              <a:buChar char="•"/>
            </a:pPr>
            <a:r>
              <a:rPr lang="en-US" dirty="0"/>
              <a:t>Every 2 in 5 children died before their 5</a:t>
            </a:r>
            <a:r>
              <a:rPr lang="en-US" baseline="30000" dirty="0"/>
              <a:t>th</a:t>
            </a:r>
            <a:r>
              <a:rPr lang="en-US" dirty="0"/>
              <a:t> birthday between 1848-1853</a:t>
            </a:r>
          </a:p>
          <a:p>
            <a:pPr>
              <a:buFont typeface="Arial" panose="020B0604020202020204" pitchFamily="34" charset="0"/>
              <a:buChar char="•"/>
            </a:pPr>
            <a:r>
              <a:rPr lang="en-US" dirty="0"/>
              <a:t>There were a number of cholera outbreaks due to contaminated water and food. In 1848-1849, 3000 people died in Glamorgan. There was 1389 deaths in Merthyr Tydfil.</a:t>
            </a:r>
          </a:p>
          <a:p>
            <a:pPr marL="0" indent="0">
              <a:buNone/>
            </a:pPr>
            <a:endParaRPr lang="en-US" dirty="0"/>
          </a:p>
        </p:txBody>
      </p:sp>
      <p:pic>
        <p:nvPicPr>
          <p:cNvPr id="3074" name="Picture 2" descr="Wales' only cholera graveyard is feared to be under threat from a huge  solar power park - Wales Online">
            <a:extLst>
              <a:ext uri="{FF2B5EF4-FFF2-40B4-BE49-F238E27FC236}">
                <a16:creationId xmlns:a16="http://schemas.microsoft.com/office/drawing/2014/main" id="{C9154A57-D07F-0BD0-F8D5-33782D738F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2270" y="941689"/>
            <a:ext cx="4421887" cy="248731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eath in the Time of Cholera - The Social Historian">
            <a:extLst>
              <a:ext uri="{FF2B5EF4-FFF2-40B4-BE49-F238E27FC236}">
                <a16:creationId xmlns:a16="http://schemas.microsoft.com/office/drawing/2014/main" id="{349F8145-92BD-8BF9-42F0-5A559316B1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2270" y="3732121"/>
            <a:ext cx="4476622" cy="2520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2506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3B9B-93AB-2DA6-875B-6FF36C5D52E7}"/>
              </a:ext>
            </a:extLst>
          </p:cNvPr>
          <p:cNvSpPr>
            <a:spLocks noGrp="1"/>
          </p:cNvSpPr>
          <p:nvPr>
            <p:ph type="title"/>
          </p:nvPr>
        </p:nvSpPr>
        <p:spPr/>
        <p:txBody>
          <a:bodyPr/>
          <a:lstStyle/>
          <a:p>
            <a:r>
              <a:rPr lang="en-US" dirty="0"/>
              <a:t>Merthyr Tydfil</a:t>
            </a:r>
            <a:endParaRPr lang="en-GB" dirty="0"/>
          </a:p>
        </p:txBody>
      </p:sp>
      <p:sp>
        <p:nvSpPr>
          <p:cNvPr id="3" name="Content Placeholder 2">
            <a:extLst>
              <a:ext uri="{FF2B5EF4-FFF2-40B4-BE49-F238E27FC236}">
                <a16:creationId xmlns:a16="http://schemas.microsoft.com/office/drawing/2014/main" id="{42972EBF-3E39-2FF5-30B0-8FEB0F0BCE1F}"/>
              </a:ext>
            </a:extLst>
          </p:cNvPr>
          <p:cNvSpPr>
            <a:spLocks noGrp="1"/>
          </p:cNvSpPr>
          <p:nvPr>
            <p:ph idx="1"/>
          </p:nvPr>
        </p:nvSpPr>
        <p:spPr>
          <a:xfrm>
            <a:off x="1109821" y="1604535"/>
            <a:ext cx="8596668" cy="3880773"/>
          </a:xfrm>
        </p:spPr>
        <p:txBody>
          <a:bodyPr>
            <a:normAutofit lnSpcReduction="10000"/>
          </a:bodyPr>
          <a:lstStyle/>
          <a:p>
            <a:pPr marL="0" indent="0">
              <a:buNone/>
            </a:pPr>
            <a:r>
              <a:rPr lang="en-US" dirty="0"/>
              <a:t>“In these respects the town is in a sad state of neglect; with the exception of some little care in the main streets and regulations about removing ashes before the doors in </a:t>
            </a:r>
            <a:r>
              <a:rPr lang="en-US" dirty="0" err="1"/>
              <a:t>Dowlais</a:t>
            </a:r>
            <a:r>
              <a:rPr lang="en-US" dirty="0"/>
              <a:t>, all else is in a miserable condition. From the poorer inhabitants, who constitute the mass of the population, throwing all slops and refuse into the nearest open gutter before their houses, from the impeded course of such channels and the scarcity of privies, some parts of the town are complete networks of filth, emitting noxious exhalations. Fortunately the fall of the ground is commonly so good that heavy rains carry away some of this filth. There is no Local Act for drainage and cleansing, the Highway Act being that in force, and the chief lines of road appearing to be under the Commissioners of the Turnpikes. During the rapid increase of this town no attention seems to have been paid to its drainage and the streets and houses have been built at random, as it suited the views of those who speculated in them” (Report by Sir Henry de la </a:t>
            </a:r>
            <a:r>
              <a:rPr lang="en-US" dirty="0" err="1"/>
              <a:t>Beche</a:t>
            </a:r>
            <a:r>
              <a:rPr lang="en-US" dirty="0"/>
              <a:t> to the Health of Towns Commission, 1844)</a:t>
            </a:r>
            <a:endParaRPr lang="en-GB" dirty="0"/>
          </a:p>
        </p:txBody>
      </p:sp>
    </p:spTree>
    <p:extLst>
      <p:ext uri="{BB962C8B-B14F-4D97-AF65-F5344CB8AC3E}">
        <p14:creationId xmlns:p14="http://schemas.microsoft.com/office/powerpoint/2010/main" val="20984414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5C441-DACE-6998-81B1-BBF79B73CADE}"/>
              </a:ext>
            </a:extLst>
          </p:cNvPr>
          <p:cNvSpPr>
            <a:spLocks noGrp="1"/>
          </p:cNvSpPr>
          <p:nvPr>
            <p:ph type="title"/>
          </p:nvPr>
        </p:nvSpPr>
        <p:spPr>
          <a:xfrm>
            <a:off x="677333" y="167813"/>
            <a:ext cx="8596668" cy="1320800"/>
          </a:xfrm>
        </p:spPr>
        <p:txBody>
          <a:bodyPr/>
          <a:lstStyle/>
          <a:p>
            <a:r>
              <a:rPr lang="en-US" dirty="0"/>
              <a:t>Developments in Public Health </a:t>
            </a:r>
            <a:endParaRPr lang="en-GB" dirty="0"/>
          </a:p>
        </p:txBody>
      </p:sp>
      <p:sp>
        <p:nvSpPr>
          <p:cNvPr id="3" name="Content Placeholder 2">
            <a:extLst>
              <a:ext uri="{FF2B5EF4-FFF2-40B4-BE49-F238E27FC236}">
                <a16:creationId xmlns:a16="http://schemas.microsoft.com/office/drawing/2014/main" id="{307EB5C1-7C30-9926-BCC8-6866064BEF2D}"/>
              </a:ext>
            </a:extLst>
          </p:cNvPr>
          <p:cNvSpPr>
            <a:spLocks noGrp="1"/>
          </p:cNvSpPr>
          <p:nvPr>
            <p:ph idx="1"/>
          </p:nvPr>
        </p:nvSpPr>
        <p:spPr>
          <a:xfrm>
            <a:off x="677333" y="1117910"/>
            <a:ext cx="9269855" cy="4986328"/>
          </a:xfrm>
        </p:spPr>
        <p:txBody>
          <a:bodyPr>
            <a:normAutofit/>
          </a:bodyPr>
          <a:lstStyle/>
          <a:p>
            <a:r>
              <a:rPr lang="en-US" dirty="0"/>
              <a:t>In 1845 Sir Henry de la </a:t>
            </a:r>
            <a:r>
              <a:rPr lang="en-US" dirty="0" err="1"/>
              <a:t>Beche</a:t>
            </a:r>
            <a:r>
              <a:rPr lang="en-US" dirty="0"/>
              <a:t> was asked to investigate the state of public health in Merthyr Tydfil, the largest industrial town in Wales</a:t>
            </a:r>
          </a:p>
          <a:p>
            <a:r>
              <a:rPr lang="en-US" dirty="0"/>
              <a:t>He identified unhygienic, disease ridden, unsanitary conditions. There was also serious overcrowding. But nothing much was done. </a:t>
            </a:r>
          </a:p>
          <a:p>
            <a:r>
              <a:rPr lang="en-US" dirty="0"/>
              <a:t>A further investigation of the whole of Britain was undertaken by the Poor Law Commission. Edward Chadwick, wrote the Report on the Sanitary Conditions of </a:t>
            </a:r>
            <a:r>
              <a:rPr lang="en-GB" dirty="0"/>
              <a:t>Labouring</a:t>
            </a:r>
            <a:r>
              <a:rPr lang="en-US" dirty="0"/>
              <a:t>. It found that illness was caused by terrible living conditions, not idleness (i.e. laziness)</a:t>
            </a:r>
          </a:p>
          <a:p>
            <a:r>
              <a:rPr lang="en-US" dirty="0"/>
              <a:t>However nothing was done by Parliament in England because changing health outcomes required </a:t>
            </a:r>
          </a:p>
          <a:p>
            <a:pPr>
              <a:buAutoNum type="arabicPeriod"/>
            </a:pPr>
            <a:r>
              <a:rPr lang="en-US" dirty="0"/>
              <a:t>Creating waster removal services</a:t>
            </a:r>
          </a:p>
          <a:p>
            <a:pPr>
              <a:buAutoNum type="arabicPeriod"/>
            </a:pPr>
            <a:r>
              <a:rPr lang="en-US" dirty="0"/>
              <a:t>Creating an effective sewage system and clean running water, and </a:t>
            </a:r>
          </a:p>
          <a:p>
            <a:pPr>
              <a:buAutoNum type="arabicPeriod"/>
            </a:pPr>
            <a:r>
              <a:rPr lang="en-US" dirty="0"/>
              <a:t>Having qualified medical officers in each area</a:t>
            </a:r>
          </a:p>
          <a:p>
            <a:pPr marL="0" indent="0">
              <a:buNone/>
            </a:pPr>
            <a:r>
              <a:rPr lang="en-US" dirty="0"/>
              <a:t>They thought that this was too expensive</a:t>
            </a:r>
            <a:endParaRPr lang="en-GB" dirty="0"/>
          </a:p>
        </p:txBody>
      </p:sp>
    </p:spTree>
    <p:extLst>
      <p:ext uri="{BB962C8B-B14F-4D97-AF65-F5344CB8AC3E}">
        <p14:creationId xmlns:p14="http://schemas.microsoft.com/office/powerpoint/2010/main" val="31226218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613D3-7B58-4B3B-48F2-84DE091A4299}"/>
              </a:ext>
            </a:extLst>
          </p:cNvPr>
          <p:cNvSpPr>
            <a:spLocks noGrp="1"/>
          </p:cNvSpPr>
          <p:nvPr>
            <p:ph type="title"/>
          </p:nvPr>
        </p:nvSpPr>
        <p:spPr>
          <a:xfrm>
            <a:off x="2933301" y="310517"/>
            <a:ext cx="8596668" cy="1320800"/>
          </a:xfrm>
        </p:spPr>
        <p:txBody>
          <a:bodyPr/>
          <a:lstStyle/>
          <a:p>
            <a:r>
              <a:rPr lang="en-US" dirty="0"/>
              <a:t>Cholera and typhoid in Cardiff </a:t>
            </a:r>
            <a:endParaRPr lang="en-GB" dirty="0"/>
          </a:p>
        </p:txBody>
      </p:sp>
      <p:sp>
        <p:nvSpPr>
          <p:cNvPr id="3" name="Content Placeholder 2">
            <a:extLst>
              <a:ext uri="{FF2B5EF4-FFF2-40B4-BE49-F238E27FC236}">
                <a16:creationId xmlns:a16="http://schemas.microsoft.com/office/drawing/2014/main" id="{61A47B33-551A-43B5-9217-E55A472412E9}"/>
              </a:ext>
            </a:extLst>
          </p:cNvPr>
          <p:cNvSpPr>
            <a:spLocks noGrp="1"/>
          </p:cNvSpPr>
          <p:nvPr>
            <p:ph idx="1"/>
          </p:nvPr>
        </p:nvSpPr>
        <p:spPr>
          <a:xfrm>
            <a:off x="691978" y="2160589"/>
            <a:ext cx="6907427" cy="4410479"/>
          </a:xfrm>
        </p:spPr>
        <p:txBody>
          <a:bodyPr>
            <a:normAutofit fontScale="85000" lnSpcReduction="10000"/>
          </a:bodyPr>
          <a:lstStyle/>
          <a:p>
            <a:pPr marL="0" indent="0">
              <a:buNone/>
            </a:pPr>
            <a:r>
              <a:rPr lang="en-US" b="1" dirty="0"/>
              <a:t>Typhoid – a bacterial infection spread through contaminated water and food</a:t>
            </a:r>
            <a:r>
              <a:rPr lang="en-GB" b="1" dirty="0"/>
              <a:t>, which often resulted in death of the infected person </a:t>
            </a:r>
          </a:p>
          <a:p>
            <a:pPr marL="0" indent="0">
              <a:buNone/>
            </a:pPr>
            <a:r>
              <a:rPr lang="en-GB" b="1" dirty="0"/>
              <a:t>Cholera – an infectious disease spread through contaminated water, the symptoms were violent vomiting and diarrhoea</a:t>
            </a:r>
          </a:p>
          <a:p>
            <a:r>
              <a:rPr lang="en-GB" dirty="0"/>
              <a:t>Cardiff was badly affected in the Summer of 1849 – 206 men and 190 women died (350 deaths)</a:t>
            </a:r>
          </a:p>
          <a:p>
            <a:r>
              <a:rPr lang="en-GB" dirty="0"/>
              <a:t>The ‘Board of Guardians’ ordered mass quarantine of 1 third of the city</a:t>
            </a:r>
          </a:p>
          <a:p>
            <a:r>
              <a:rPr lang="en-GB" dirty="0"/>
              <a:t>A second outbreak occurred in 1854, where 225 died</a:t>
            </a:r>
          </a:p>
          <a:p>
            <a:r>
              <a:rPr lang="en-GB" dirty="0"/>
              <a:t>During this period in London, Dr John Snow studies the spread Cholera, by observing a public water pump. The pump came from the Rive Thames He found that everyone that used the pump got the disease</a:t>
            </a:r>
          </a:p>
          <a:p>
            <a:r>
              <a:rPr lang="en-GB" dirty="0"/>
              <a:t>A third outbreak of Cholera occurred in 1866 but due to avoidance of spoiled water only 76 died</a:t>
            </a:r>
          </a:p>
          <a:p>
            <a:r>
              <a:rPr lang="en-GB" dirty="0"/>
              <a:t>Finally improvements were made in supply of piped water, and building of sewers</a:t>
            </a:r>
            <a:endParaRPr lang="en-US" dirty="0"/>
          </a:p>
        </p:txBody>
      </p:sp>
      <p:pic>
        <p:nvPicPr>
          <p:cNvPr id="7170" name="Picture 2" descr="typhoid fever | Definition, Symptoms, &amp; Treatment | Britannica">
            <a:extLst>
              <a:ext uri="{FF2B5EF4-FFF2-40B4-BE49-F238E27FC236}">
                <a16:creationId xmlns:a16="http://schemas.microsoft.com/office/drawing/2014/main" id="{11943E9C-4A30-9628-174B-6467B5EAD3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3223" y="99380"/>
            <a:ext cx="1745092" cy="1743075"/>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Cholera: Signs, symptoms and treatment - MyDr.com.au">
            <a:extLst>
              <a:ext uri="{FF2B5EF4-FFF2-40B4-BE49-F238E27FC236}">
                <a16:creationId xmlns:a16="http://schemas.microsoft.com/office/drawing/2014/main" id="{E886D94B-0624-BA4A-B4B0-A8EBBEC7CE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06" y="99380"/>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Charles Averill's The Cholera-Fiend: Fiction for a Pandemic – The Panorama">
            <a:extLst>
              <a:ext uri="{FF2B5EF4-FFF2-40B4-BE49-F238E27FC236}">
                <a16:creationId xmlns:a16="http://schemas.microsoft.com/office/drawing/2014/main" id="{F7F741F2-440C-688E-017A-F0A120FEA3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2466" y="2334487"/>
            <a:ext cx="4068462" cy="4410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36968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0D5AA-C2E7-53B4-EB55-59209A297C4F}"/>
              </a:ext>
            </a:extLst>
          </p:cNvPr>
          <p:cNvSpPr>
            <a:spLocks noGrp="1"/>
          </p:cNvSpPr>
          <p:nvPr>
            <p:ph type="title"/>
          </p:nvPr>
        </p:nvSpPr>
        <p:spPr/>
        <p:txBody>
          <a:bodyPr/>
          <a:lstStyle/>
          <a:p>
            <a:r>
              <a:rPr lang="en-US" dirty="0"/>
              <a:t>Public Pressure and Public Health </a:t>
            </a:r>
            <a:endParaRPr lang="en-GB" dirty="0"/>
          </a:p>
        </p:txBody>
      </p:sp>
      <p:sp>
        <p:nvSpPr>
          <p:cNvPr id="3" name="Content Placeholder 2">
            <a:extLst>
              <a:ext uri="{FF2B5EF4-FFF2-40B4-BE49-F238E27FC236}">
                <a16:creationId xmlns:a16="http://schemas.microsoft.com/office/drawing/2014/main" id="{734A6FD5-1574-3259-7FF7-8AF7768704B4}"/>
              </a:ext>
            </a:extLst>
          </p:cNvPr>
          <p:cNvSpPr>
            <a:spLocks noGrp="1"/>
          </p:cNvSpPr>
          <p:nvPr>
            <p:ph idx="1"/>
          </p:nvPr>
        </p:nvSpPr>
        <p:spPr>
          <a:xfrm>
            <a:off x="677333" y="1369757"/>
            <a:ext cx="10666169" cy="5401746"/>
          </a:xfrm>
        </p:spPr>
        <p:txBody>
          <a:bodyPr>
            <a:normAutofit/>
          </a:bodyPr>
          <a:lstStyle/>
          <a:p>
            <a:r>
              <a:rPr lang="en-US" dirty="0"/>
              <a:t>The high death rate in towns like Cardiff and Merthyr Tydfil led to the Public Health Act 1848</a:t>
            </a:r>
          </a:p>
          <a:p>
            <a:r>
              <a:rPr lang="en-US" dirty="0"/>
              <a:t>This set up the Board of Health in populated industrial towns in the UK, which set up local boards of health in areas with high death rates. </a:t>
            </a:r>
          </a:p>
          <a:p>
            <a:r>
              <a:rPr lang="en-US" dirty="0"/>
              <a:t>In 1848 and 1875, Wales petitioned to have these Boards in Cardiff, Swansea, </a:t>
            </a:r>
            <a:r>
              <a:rPr lang="en-US" dirty="0" err="1"/>
              <a:t>Methyr</a:t>
            </a:r>
            <a:r>
              <a:rPr lang="en-US" dirty="0"/>
              <a:t> </a:t>
            </a:r>
            <a:r>
              <a:rPr lang="en-US" dirty="0" err="1"/>
              <a:t>Tydfill</a:t>
            </a:r>
            <a:r>
              <a:rPr lang="en-US" dirty="0"/>
              <a:t>, Aberdare and </a:t>
            </a:r>
            <a:r>
              <a:rPr lang="en-US" dirty="0" err="1"/>
              <a:t>Maesteg</a:t>
            </a:r>
            <a:endParaRPr lang="en-US" dirty="0"/>
          </a:p>
          <a:p>
            <a:r>
              <a:rPr lang="en-US" dirty="0"/>
              <a:t>The Local authorities were given powers to appoint an officer for health who was a qualified medical practitioner. He reported death rates in Wales, and could identify the causes of poor health</a:t>
            </a:r>
          </a:p>
          <a:p>
            <a:r>
              <a:rPr lang="en-US" dirty="0"/>
              <a:t>In Merthyr </a:t>
            </a:r>
            <a:r>
              <a:rPr lang="en-US" dirty="0" err="1"/>
              <a:t>Tydgil</a:t>
            </a:r>
            <a:r>
              <a:rPr lang="en-US" dirty="0"/>
              <a:t> a new reservoir was built for clean water and sewage pipes were laid underground </a:t>
            </a:r>
          </a:p>
          <a:p>
            <a:r>
              <a:rPr lang="en-US" dirty="0"/>
              <a:t>In Cardiff there was investment of £100,000 to lay drainage, so waste would not pollute water supplies </a:t>
            </a:r>
          </a:p>
          <a:p>
            <a:r>
              <a:rPr lang="en-US" dirty="0"/>
              <a:t>The 1875 Public Health Act made improvements compulsory for all town councils to law sewers</a:t>
            </a:r>
          </a:p>
          <a:p>
            <a:r>
              <a:rPr lang="en-US" dirty="0"/>
              <a:t>The 1870 Education Act made schooling compulsory. Schools taught basic education on health, and improved literacy which allowed children to read pamphlets about their health, hygiene and diet</a:t>
            </a:r>
          </a:p>
          <a:p>
            <a:endParaRPr lang="en-US" dirty="0"/>
          </a:p>
          <a:p>
            <a:endParaRPr lang="en-US" dirty="0"/>
          </a:p>
          <a:p>
            <a:endParaRPr lang="en-GB" dirty="0"/>
          </a:p>
        </p:txBody>
      </p:sp>
    </p:spTree>
    <p:extLst>
      <p:ext uri="{BB962C8B-B14F-4D97-AF65-F5344CB8AC3E}">
        <p14:creationId xmlns:p14="http://schemas.microsoft.com/office/powerpoint/2010/main" val="3518393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B4FCC-4126-69B8-58F1-2F2B80AD7390}"/>
              </a:ext>
            </a:extLst>
          </p:cNvPr>
          <p:cNvSpPr>
            <a:spLocks noGrp="1"/>
          </p:cNvSpPr>
          <p:nvPr>
            <p:ph type="title"/>
          </p:nvPr>
        </p:nvSpPr>
        <p:spPr>
          <a:xfrm>
            <a:off x="677334" y="167813"/>
            <a:ext cx="8596668" cy="1320800"/>
          </a:xfrm>
        </p:spPr>
        <p:txBody>
          <a:bodyPr/>
          <a:lstStyle/>
          <a:p>
            <a:pPr algn="ctr"/>
            <a:r>
              <a:rPr lang="en-US" dirty="0"/>
              <a:t>Vaccinations  </a:t>
            </a:r>
            <a:endParaRPr lang="en-GB" dirty="0"/>
          </a:p>
        </p:txBody>
      </p:sp>
      <p:sp>
        <p:nvSpPr>
          <p:cNvPr id="3" name="Content Placeholder 2">
            <a:extLst>
              <a:ext uri="{FF2B5EF4-FFF2-40B4-BE49-F238E27FC236}">
                <a16:creationId xmlns:a16="http://schemas.microsoft.com/office/drawing/2014/main" id="{63660BDA-20E4-497F-73D5-8C8EB0B8DDD2}"/>
              </a:ext>
            </a:extLst>
          </p:cNvPr>
          <p:cNvSpPr>
            <a:spLocks noGrp="1"/>
          </p:cNvSpPr>
          <p:nvPr>
            <p:ph idx="1"/>
          </p:nvPr>
        </p:nvSpPr>
        <p:spPr>
          <a:xfrm>
            <a:off x="677334" y="828213"/>
            <a:ext cx="6403088" cy="5670820"/>
          </a:xfrm>
        </p:spPr>
        <p:txBody>
          <a:bodyPr>
            <a:normAutofit fontScale="92500" lnSpcReduction="10000"/>
          </a:bodyPr>
          <a:lstStyle/>
          <a:p>
            <a:r>
              <a:rPr lang="en-US" dirty="0"/>
              <a:t>Small Pox had a high death rate an no cure </a:t>
            </a:r>
          </a:p>
          <a:p>
            <a:r>
              <a:rPr lang="en-US" dirty="0"/>
              <a:t>In 1796 Dr Edward Jenner found that milkmaids who had had cowpox were immune to small pox</a:t>
            </a:r>
          </a:p>
          <a:p>
            <a:r>
              <a:rPr lang="en-US" dirty="0"/>
              <a:t>Dr Jenner injected James Phipps with the pus from a sore of a milkmaid with cowpox</a:t>
            </a:r>
          </a:p>
          <a:p>
            <a:r>
              <a:rPr lang="en-US" dirty="0"/>
              <a:t>Phipps developed cow-pox but did not develop small pox </a:t>
            </a:r>
          </a:p>
          <a:p>
            <a:r>
              <a:rPr lang="en-US" dirty="0"/>
              <a:t>Jenner had created the first vaccination (‘</a:t>
            </a:r>
            <a:r>
              <a:rPr lang="en-US" dirty="0" err="1"/>
              <a:t>vacca</a:t>
            </a:r>
            <a:r>
              <a:rPr lang="en-US" dirty="0"/>
              <a:t>’ is </a:t>
            </a:r>
            <a:r>
              <a:rPr lang="en-US" dirty="0" err="1"/>
              <a:t>latin</a:t>
            </a:r>
            <a:r>
              <a:rPr lang="en-US" dirty="0"/>
              <a:t> for cow)</a:t>
            </a:r>
          </a:p>
          <a:p>
            <a:r>
              <a:rPr lang="en-US" dirty="0"/>
              <a:t>In 1852 small pox vaccinations were made compulsory for all children </a:t>
            </a:r>
          </a:p>
          <a:p>
            <a:r>
              <a:rPr lang="en-US" dirty="0"/>
              <a:t>Many people objected, because they still believe that bad smells or ‘miasma’ caused small pox</a:t>
            </a:r>
          </a:p>
          <a:p>
            <a:r>
              <a:rPr lang="en-US" dirty="0"/>
              <a:t>In Newport some parents were prosecuted from refusing to have their children vaccinated arguing it was unproven </a:t>
            </a:r>
          </a:p>
          <a:p>
            <a:r>
              <a:rPr lang="en-US" dirty="0"/>
              <a:t>In 1882 Robert Koch identified that diseases such as TB were caused by bacteria. In 1898 a public health laboratory was set up in Cardiff to research Welsh disease.</a:t>
            </a:r>
          </a:p>
          <a:p>
            <a:r>
              <a:rPr lang="en-US" dirty="0"/>
              <a:t>This led to the creation of vaccinations from: typhoid, diphtheria, pneumonia, tetanus and the plague</a:t>
            </a:r>
            <a:endParaRPr lang="en-GB" dirty="0"/>
          </a:p>
        </p:txBody>
      </p:sp>
      <p:pic>
        <p:nvPicPr>
          <p:cNvPr id="2050" name="Picture 2" descr="Edward Jenner - Wikipedia">
            <a:extLst>
              <a:ext uri="{FF2B5EF4-FFF2-40B4-BE49-F238E27FC236}">
                <a16:creationId xmlns:a16="http://schemas.microsoft.com/office/drawing/2014/main" id="{F1E39ED9-1987-9CEB-8367-264AFCDAE5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8863" y="1627814"/>
            <a:ext cx="2203107" cy="266748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mallpox - Wikipedia">
            <a:extLst>
              <a:ext uri="{FF2B5EF4-FFF2-40B4-BE49-F238E27FC236}">
                <a16:creationId xmlns:a16="http://schemas.microsoft.com/office/drawing/2014/main" id="{A5D0BDB9-8A35-A4B5-85C5-1809B7F616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2829" y="202301"/>
            <a:ext cx="2047872" cy="312166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owpox - Wikipedia">
            <a:extLst>
              <a:ext uri="{FF2B5EF4-FFF2-40B4-BE49-F238E27FC236}">
                <a16:creationId xmlns:a16="http://schemas.microsoft.com/office/drawing/2014/main" id="{A064105A-4D85-F64F-113A-11F9707C72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5617" y="4434502"/>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97412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2C4A4-569C-64F2-2921-0EEC4BE12022}"/>
              </a:ext>
            </a:extLst>
          </p:cNvPr>
          <p:cNvSpPr>
            <a:spLocks noGrp="1"/>
          </p:cNvSpPr>
          <p:nvPr>
            <p:ph type="title"/>
          </p:nvPr>
        </p:nvSpPr>
        <p:spPr>
          <a:xfrm>
            <a:off x="1554663" y="156238"/>
            <a:ext cx="8596668" cy="1320800"/>
          </a:xfrm>
        </p:spPr>
        <p:txBody>
          <a:bodyPr/>
          <a:lstStyle/>
          <a:p>
            <a:r>
              <a:rPr lang="en-US" dirty="0"/>
              <a:t>Voluntary and Specialist Hospitals </a:t>
            </a:r>
            <a:endParaRPr lang="en-GB" dirty="0"/>
          </a:p>
        </p:txBody>
      </p:sp>
      <p:sp>
        <p:nvSpPr>
          <p:cNvPr id="3" name="Content Placeholder 2">
            <a:extLst>
              <a:ext uri="{FF2B5EF4-FFF2-40B4-BE49-F238E27FC236}">
                <a16:creationId xmlns:a16="http://schemas.microsoft.com/office/drawing/2014/main" id="{47ADA828-6C15-2FD3-2C20-99CE3EE3AB19}"/>
              </a:ext>
            </a:extLst>
          </p:cNvPr>
          <p:cNvSpPr>
            <a:spLocks noGrp="1"/>
          </p:cNvSpPr>
          <p:nvPr>
            <p:ph idx="1"/>
          </p:nvPr>
        </p:nvSpPr>
        <p:spPr>
          <a:xfrm>
            <a:off x="504340" y="1036124"/>
            <a:ext cx="8596668" cy="3880773"/>
          </a:xfrm>
        </p:spPr>
        <p:txBody>
          <a:bodyPr/>
          <a:lstStyle/>
          <a:p>
            <a:r>
              <a:rPr lang="en-US" dirty="0"/>
              <a:t>During the industrial revolution voluntary hospitals were set up in Wales:</a:t>
            </a:r>
          </a:p>
          <a:p>
            <a:pPr>
              <a:buFont typeface="Arial" panose="020B0604020202020204" pitchFamily="34" charset="0"/>
              <a:buChar char="•"/>
            </a:pPr>
            <a:r>
              <a:rPr lang="en-US" dirty="0"/>
              <a:t>1807 Denbigh General Dispensary and Asylum for the Re</a:t>
            </a:r>
          </a:p>
          <a:p>
            <a:r>
              <a:rPr lang="en-US" dirty="0"/>
              <a:t>Specialist hospitals began being set up in Wales to deal with the specific health needs of the Welsh people: industrial disease and contagious disease. For example: </a:t>
            </a:r>
          </a:p>
          <a:p>
            <a:pPr>
              <a:buFont typeface="Arial" panose="020B0604020202020204" pitchFamily="34" charset="0"/>
              <a:buChar char="•"/>
            </a:pPr>
            <a:r>
              <a:rPr lang="en-US" dirty="0"/>
              <a:t>The Stanley Sailors’ Hospital, Holyhead was set up in 1861 to treat sailors. It later developed into a general hospital. </a:t>
            </a:r>
          </a:p>
          <a:p>
            <a:pPr>
              <a:buFont typeface="Arial" panose="020B0604020202020204" pitchFamily="34" charset="0"/>
              <a:buChar char="•"/>
            </a:pPr>
            <a:r>
              <a:rPr lang="en-US" dirty="0"/>
              <a:t>The Royal Hamadryad Hospital, Cardiff was opened in 1866 in a converted warship. It was sued to treat sailors with infectious diseases like cholera and smallpox, to stop it spreading in the city </a:t>
            </a:r>
          </a:p>
          <a:p>
            <a:pPr>
              <a:buFont typeface="Arial" panose="020B0604020202020204" pitchFamily="34" charset="0"/>
              <a:buChar char="•"/>
            </a:pPr>
            <a:r>
              <a:rPr lang="en-US" dirty="0"/>
              <a:t>The Flat Holm Island Isolation Hospital was built in 1883</a:t>
            </a:r>
            <a:endParaRPr lang="en-GB" dirty="0"/>
          </a:p>
        </p:txBody>
      </p:sp>
    </p:spTree>
    <p:extLst>
      <p:ext uri="{BB962C8B-B14F-4D97-AF65-F5344CB8AC3E}">
        <p14:creationId xmlns:p14="http://schemas.microsoft.com/office/powerpoint/2010/main" val="39855607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B0DE5-6541-BBA5-F592-6B7443153CFE}"/>
              </a:ext>
            </a:extLst>
          </p:cNvPr>
          <p:cNvSpPr>
            <a:spLocks noGrp="1"/>
          </p:cNvSpPr>
          <p:nvPr>
            <p:ph type="title"/>
          </p:nvPr>
        </p:nvSpPr>
        <p:spPr>
          <a:xfrm>
            <a:off x="640264" y="167813"/>
            <a:ext cx="8596668" cy="1320800"/>
          </a:xfrm>
        </p:spPr>
        <p:txBody>
          <a:bodyPr/>
          <a:lstStyle/>
          <a:p>
            <a:r>
              <a:rPr lang="en-US" dirty="0"/>
              <a:t>Betsi Cadwaladr</a:t>
            </a:r>
            <a:endParaRPr lang="en-GB" dirty="0"/>
          </a:p>
        </p:txBody>
      </p:sp>
      <p:sp>
        <p:nvSpPr>
          <p:cNvPr id="3" name="Content Placeholder 2">
            <a:extLst>
              <a:ext uri="{FF2B5EF4-FFF2-40B4-BE49-F238E27FC236}">
                <a16:creationId xmlns:a16="http://schemas.microsoft.com/office/drawing/2014/main" id="{4759A549-0F0D-C4D6-EC49-FF24EBB41976}"/>
              </a:ext>
            </a:extLst>
          </p:cNvPr>
          <p:cNvSpPr>
            <a:spLocks noGrp="1"/>
          </p:cNvSpPr>
          <p:nvPr>
            <p:ph idx="1"/>
          </p:nvPr>
        </p:nvSpPr>
        <p:spPr>
          <a:xfrm>
            <a:off x="529052" y="1019056"/>
            <a:ext cx="7675834" cy="5369387"/>
          </a:xfrm>
        </p:spPr>
        <p:txBody>
          <a:bodyPr>
            <a:normAutofit fontScale="92500" lnSpcReduction="20000"/>
          </a:bodyPr>
          <a:lstStyle/>
          <a:p>
            <a:r>
              <a:rPr lang="en-US" dirty="0"/>
              <a:t>Betsi was one of 16 children from a poor working class family near </a:t>
            </a:r>
            <a:r>
              <a:rPr lang="en-US" dirty="0" err="1"/>
              <a:t>Bala</a:t>
            </a:r>
            <a:r>
              <a:rPr lang="en-US" dirty="0"/>
              <a:t> in North Wales </a:t>
            </a:r>
          </a:p>
          <a:p>
            <a:r>
              <a:rPr lang="en-US" dirty="0"/>
              <a:t>She wanted to see the world, and ran away from home in 1815 when she was just 14 </a:t>
            </a:r>
          </a:p>
          <a:p>
            <a:r>
              <a:rPr lang="en-US" dirty="0"/>
              <a:t>She went to London and saw injured soldiers and wanted to help</a:t>
            </a:r>
          </a:p>
          <a:p>
            <a:r>
              <a:rPr lang="en-US" dirty="0"/>
              <a:t>She travelled around the world several times serving as a main to a ship’s captain, all the while developing her nursing knowledge and skills as she went </a:t>
            </a:r>
          </a:p>
          <a:p>
            <a:r>
              <a:rPr lang="en-US" dirty="0"/>
              <a:t>When Betsi retuned to the UK in 1854 she trained as a nurse and qualified </a:t>
            </a:r>
          </a:p>
          <a:p>
            <a:r>
              <a:rPr lang="en-US" dirty="0"/>
              <a:t>At age 65 she went to Crimea to care for soldiers who were wounded in the war</a:t>
            </a:r>
          </a:p>
          <a:p>
            <a:r>
              <a:rPr lang="en-US" dirty="0"/>
              <a:t>She worked very long hours sometimes between 6am to 11am</a:t>
            </a:r>
          </a:p>
          <a:p>
            <a:r>
              <a:rPr lang="en-US" dirty="0"/>
              <a:t>She brought in processes to ensure that wounds were kept clean and ensure that patients had food, clean clothing and bandages </a:t>
            </a:r>
          </a:p>
          <a:p>
            <a:r>
              <a:rPr lang="en-US" dirty="0"/>
              <a:t>She tried her best to reduce bureaucracy to ensure that patients were cared for </a:t>
            </a:r>
          </a:p>
          <a:p>
            <a:r>
              <a:rPr lang="en-US" dirty="0"/>
              <a:t>The Betsi Cadwaladr University Health Board in North Wales is named after her,  in recognition of her work </a:t>
            </a:r>
          </a:p>
        </p:txBody>
      </p:sp>
      <p:pic>
        <p:nvPicPr>
          <p:cNvPr id="6146" name="Picture 2" descr="Betsi Cadwaladr: The Crimean War nurse Elizabeth Davis - Untold lives blog">
            <a:extLst>
              <a:ext uri="{FF2B5EF4-FFF2-40B4-BE49-F238E27FC236}">
                <a16:creationId xmlns:a16="http://schemas.microsoft.com/office/drawing/2014/main" id="{DEF35955-1F07-1E7C-8B65-1F338C3699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0561" y="630194"/>
            <a:ext cx="23622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Betsi Cadwaladr taken out of Special Measures confirms Health Minister">
            <a:extLst>
              <a:ext uri="{FF2B5EF4-FFF2-40B4-BE49-F238E27FC236}">
                <a16:creationId xmlns:a16="http://schemas.microsoft.com/office/drawing/2014/main" id="{8A2ADB79-768A-8302-A852-7C8F273305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1702" y="4372232"/>
            <a:ext cx="3431059" cy="1715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66950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784A1-E315-31B9-0A21-21C49FDA8CD7}"/>
              </a:ext>
            </a:extLst>
          </p:cNvPr>
          <p:cNvSpPr>
            <a:spLocks noGrp="1"/>
          </p:cNvSpPr>
          <p:nvPr>
            <p:ph type="title"/>
          </p:nvPr>
        </p:nvSpPr>
        <p:spPr>
          <a:xfrm>
            <a:off x="465951" y="303894"/>
            <a:ext cx="8596668" cy="1320800"/>
          </a:xfrm>
        </p:spPr>
        <p:txBody>
          <a:bodyPr/>
          <a:lstStyle/>
          <a:p>
            <a:r>
              <a:rPr lang="en-US" dirty="0"/>
              <a:t>The Legend of the Bonesetters</a:t>
            </a:r>
            <a:endParaRPr lang="en-GB" dirty="0"/>
          </a:p>
        </p:txBody>
      </p:sp>
      <p:sp>
        <p:nvSpPr>
          <p:cNvPr id="3" name="Content Placeholder 2">
            <a:extLst>
              <a:ext uri="{FF2B5EF4-FFF2-40B4-BE49-F238E27FC236}">
                <a16:creationId xmlns:a16="http://schemas.microsoft.com/office/drawing/2014/main" id="{51667C73-A819-E196-FF2D-DC2F624F2F35}"/>
              </a:ext>
            </a:extLst>
          </p:cNvPr>
          <p:cNvSpPr>
            <a:spLocks noGrp="1"/>
          </p:cNvSpPr>
          <p:nvPr>
            <p:ph idx="1"/>
          </p:nvPr>
        </p:nvSpPr>
        <p:spPr>
          <a:xfrm>
            <a:off x="465951" y="1185476"/>
            <a:ext cx="6824535" cy="5368629"/>
          </a:xfrm>
        </p:spPr>
        <p:txBody>
          <a:bodyPr>
            <a:normAutofit lnSpcReduction="10000"/>
          </a:bodyPr>
          <a:lstStyle/>
          <a:p>
            <a:r>
              <a:rPr lang="en-US" dirty="0"/>
              <a:t>One stormy night in 1730 a shipwreck occurred along the Anglesey coastline</a:t>
            </a:r>
          </a:p>
          <a:p>
            <a:r>
              <a:rPr lang="en-US" dirty="0"/>
              <a:t>Only 2 young boys survived </a:t>
            </a:r>
          </a:p>
          <a:p>
            <a:r>
              <a:rPr lang="en-US" dirty="0"/>
              <a:t>They spoke a foreign language and no-one knew where they were from </a:t>
            </a:r>
          </a:p>
          <a:p>
            <a:r>
              <a:rPr lang="en-US" dirty="0"/>
              <a:t>One of the boys was brought up by a local doctors and was given the name Evan Thomas</a:t>
            </a:r>
          </a:p>
          <a:p>
            <a:r>
              <a:rPr lang="en-US" dirty="0"/>
              <a:t>The child was special, had medical knowledge and skills and would heal birds and animals </a:t>
            </a:r>
          </a:p>
          <a:p>
            <a:r>
              <a:rPr lang="en-US" dirty="0"/>
              <a:t>He was so good at healing that the rich gentry also went to him</a:t>
            </a:r>
          </a:p>
          <a:p>
            <a:r>
              <a:rPr lang="en-US" dirty="0"/>
              <a:t>Evan had 4 sons. One of his sons Richard also became a bone-setter</a:t>
            </a:r>
          </a:p>
          <a:p>
            <a:r>
              <a:rPr lang="en-US" dirty="0"/>
              <a:t>Richard taught all his sons and daughters bone-setting and they travelled to America and England to spread the knowledge. He named his son Evan Thomas after his father</a:t>
            </a:r>
          </a:p>
          <a:p>
            <a:endParaRPr lang="en-GB" dirty="0"/>
          </a:p>
        </p:txBody>
      </p:sp>
      <p:pic>
        <p:nvPicPr>
          <p:cNvPr id="9218" name="Picture 2" descr="bs_01">
            <a:extLst>
              <a:ext uri="{FF2B5EF4-FFF2-40B4-BE49-F238E27FC236}">
                <a16:creationId xmlns:a16="http://schemas.microsoft.com/office/drawing/2014/main" id="{924ED500-A54D-86C4-0E8D-0A59A774A2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8325" y="3295040"/>
            <a:ext cx="3817723" cy="302872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Dramatic images show waves thrashing North Wales coastline as stormy weather  continues - North Wales Live">
            <a:extLst>
              <a:ext uri="{FF2B5EF4-FFF2-40B4-BE49-F238E27FC236}">
                <a16:creationId xmlns:a16="http://schemas.microsoft.com/office/drawing/2014/main" id="{B2635BA6-A92F-A6AB-63BB-850AAFD634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5282" y="534233"/>
            <a:ext cx="4230766" cy="2224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148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784A1-E315-31B9-0A21-21C49FDA8CD7}"/>
              </a:ext>
            </a:extLst>
          </p:cNvPr>
          <p:cNvSpPr>
            <a:spLocks noGrp="1"/>
          </p:cNvSpPr>
          <p:nvPr>
            <p:ph type="title"/>
          </p:nvPr>
        </p:nvSpPr>
        <p:spPr/>
        <p:txBody>
          <a:bodyPr/>
          <a:lstStyle/>
          <a:p>
            <a:r>
              <a:rPr lang="en-US" dirty="0"/>
              <a:t>The Welsh bonesetters</a:t>
            </a:r>
            <a:endParaRPr lang="en-GB" dirty="0"/>
          </a:p>
        </p:txBody>
      </p:sp>
      <p:sp>
        <p:nvSpPr>
          <p:cNvPr id="3" name="Content Placeholder 2">
            <a:extLst>
              <a:ext uri="{FF2B5EF4-FFF2-40B4-BE49-F238E27FC236}">
                <a16:creationId xmlns:a16="http://schemas.microsoft.com/office/drawing/2014/main" id="{51667C73-A819-E196-FF2D-DC2F624F2F35}"/>
              </a:ext>
            </a:extLst>
          </p:cNvPr>
          <p:cNvSpPr>
            <a:spLocks noGrp="1"/>
          </p:cNvSpPr>
          <p:nvPr>
            <p:ph idx="1"/>
          </p:nvPr>
        </p:nvSpPr>
        <p:spPr>
          <a:xfrm>
            <a:off x="677334" y="1354654"/>
            <a:ext cx="8596668" cy="3880773"/>
          </a:xfrm>
        </p:spPr>
        <p:txBody>
          <a:bodyPr>
            <a:normAutofit fontScale="92500"/>
          </a:bodyPr>
          <a:lstStyle/>
          <a:p>
            <a:r>
              <a:rPr lang="en-US" dirty="0"/>
              <a:t>The 19</a:t>
            </a:r>
            <a:r>
              <a:rPr lang="en-US" baseline="30000" dirty="0"/>
              <a:t>th</a:t>
            </a:r>
            <a:r>
              <a:rPr lang="en-US" dirty="0"/>
              <a:t> Century saw the development in orthopedics (bone-setting) which was pioneered in Wales</a:t>
            </a:r>
          </a:p>
          <a:p>
            <a:r>
              <a:rPr lang="en-US" dirty="0"/>
              <a:t>Evan Thomas (1804-1884) treated bone and joint diseases while his son Hugh Owen Thomas (1834-189) designed and manufactured his own splints. He developed the ‘Thomas Splint’ to stabilize the facture of the femur (thigh bone) and it was used in the First World War. They significantly reduced pain and the number of amputations needed </a:t>
            </a:r>
          </a:p>
          <a:p>
            <a:r>
              <a:rPr lang="en-US" dirty="0"/>
              <a:t>Thomas Roycyn Jones (1822-1877) set up practice in Rhmney in the Gwent Valleys and gained a reputation form treating factures, dislocations and muscle injury. He developed a new wooden splints to treat fractures </a:t>
            </a:r>
          </a:p>
          <a:p>
            <a:r>
              <a:rPr lang="en-US" dirty="0"/>
              <a:t>Sir Robert Jones (1857-1933) was the nephew of Hugh Owen Thomas and became a lecturer in orthopedic surgery at Liverpool University. During WW1 he became inspector of Military Orthopedics and is known as the ‘father of orthopedics.’</a:t>
            </a:r>
          </a:p>
          <a:p>
            <a:endParaRPr lang="en-GB" dirty="0"/>
          </a:p>
        </p:txBody>
      </p:sp>
    </p:spTree>
    <p:extLst>
      <p:ext uri="{BB962C8B-B14F-4D97-AF65-F5344CB8AC3E}">
        <p14:creationId xmlns:p14="http://schemas.microsoft.com/office/powerpoint/2010/main" val="2619918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807460" y="262741"/>
            <a:ext cx="9842705" cy="1320800"/>
          </a:xfrm>
        </p:spPr>
        <p:txBody>
          <a:bodyPr/>
          <a:lstStyle/>
          <a:p>
            <a:pPr algn="ctr"/>
            <a:r>
              <a:rPr lang="en-US" dirty="0"/>
              <a:t>Medieval Health Problems in Wales</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430198" y="949731"/>
            <a:ext cx="11284007" cy="5645528"/>
          </a:xfrm>
        </p:spPr>
        <p:txBody>
          <a:bodyPr>
            <a:normAutofit/>
          </a:bodyPr>
          <a:lstStyle/>
          <a:p>
            <a:r>
              <a:rPr lang="en-US" b="1" u="sng" dirty="0"/>
              <a:t>Hygiene: </a:t>
            </a:r>
          </a:p>
          <a:p>
            <a:pPr>
              <a:buFont typeface="Arial" panose="020B0604020202020204" pitchFamily="34" charset="0"/>
              <a:buChar char="•"/>
            </a:pPr>
            <a:r>
              <a:rPr lang="en-US" dirty="0"/>
              <a:t>There were no sewers or toilets, instead waste was thrown out onto the streets. Only in the 15</a:t>
            </a:r>
            <a:r>
              <a:rPr lang="en-US" baseline="30000" dirty="0"/>
              <a:t>th</a:t>
            </a:r>
            <a:r>
              <a:rPr lang="en-US" dirty="0"/>
              <a:t> century did towns start to create public latrines. </a:t>
            </a:r>
          </a:p>
          <a:p>
            <a:pPr>
              <a:buFont typeface="Arial" panose="020B0604020202020204" pitchFamily="34" charset="0"/>
              <a:buChar char="•"/>
            </a:pPr>
            <a:r>
              <a:rPr lang="en-US" dirty="0"/>
              <a:t>Wales was one of the first places to stop people dumping wase on the streets. </a:t>
            </a:r>
          </a:p>
          <a:p>
            <a:pPr>
              <a:buFont typeface="Arial" panose="020B0604020202020204" pitchFamily="34" charset="0"/>
              <a:buChar char="•"/>
            </a:pPr>
            <a:r>
              <a:rPr lang="en-US" dirty="0"/>
              <a:t>In </a:t>
            </a:r>
            <a:r>
              <a:rPr lang="en-US" dirty="0" err="1"/>
              <a:t>Kenfig</a:t>
            </a:r>
            <a:r>
              <a:rPr lang="en-US" dirty="0"/>
              <a:t>, for example, dumping refuse in the town of close to the Walls was a criminal offence </a:t>
            </a:r>
          </a:p>
          <a:p>
            <a:pPr>
              <a:buFont typeface="Arial" panose="020B0604020202020204" pitchFamily="34" charset="0"/>
              <a:buChar char="•"/>
            </a:pPr>
            <a:r>
              <a:rPr lang="en-US" dirty="0"/>
              <a:t>In the 15</a:t>
            </a:r>
            <a:r>
              <a:rPr lang="en-US" baseline="30000" dirty="0"/>
              <a:t>th</a:t>
            </a:r>
            <a:r>
              <a:rPr lang="en-US" dirty="0"/>
              <a:t> century toilets were placed on bridges, where waste could be carried away by the river. </a:t>
            </a:r>
          </a:p>
          <a:p>
            <a:pPr>
              <a:buFont typeface="Arial" panose="020B0604020202020204" pitchFamily="34" charset="0"/>
              <a:buChar char="•"/>
            </a:pPr>
            <a:r>
              <a:rPr lang="en-US" dirty="0"/>
              <a:t>Nobody had washing facilities in their houses, instead people had to use public bath houses</a:t>
            </a:r>
          </a:p>
          <a:p>
            <a:pPr>
              <a:buFont typeface="Arial" panose="020B0604020202020204" pitchFamily="34" charset="0"/>
              <a:buChar char="•"/>
            </a:pPr>
            <a:r>
              <a:rPr lang="en-US" dirty="0"/>
              <a:t>Houses had straw on the floors which was a perfect breeding ground for rats fleas and lice</a:t>
            </a:r>
          </a:p>
          <a:p>
            <a:r>
              <a:rPr lang="en-US" b="1" u="sng" dirty="0"/>
              <a:t>Disease: </a:t>
            </a:r>
          </a:p>
          <a:p>
            <a:pPr>
              <a:buFont typeface="Arial" panose="020B0604020202020204" pitchFamily="34" charset="0"/>
              <a:buChar char="•"/>
            </a:pPr>
            <a:r>
              <a:rPr lang="en-US" dirty="0"/>
              <a:t>Many Welsh people lived in crowded houses, or in towns and villages which were tightly packed together so disease spread quickly </a:t>
            </a:r>
          </a:p>
          <a:p>
            <a:pPr>
              <a:buFont typeface="Arial" panose="020B0604020202020204" pitchFamily="34" charset="0"/>
              <a:buChar char="•"/>
            </a:pPr>
            <a:r>
              <a:rPr lang="en-US" dirty="0"/>
              <a:t>There were outbreaks of Plague from 1348 to 1665</a:t>
            </a:r>
          </a:p>
          <a:p>
            <a:pPr>
              <a:buFont typeface="Arial" panose="020B0604020202020204" pitchFamily="34" charset="0"/>
              <a:buChar char="•"/>
            </a:pPr>
            <a:r>
              <a:rPr lang="en-US" dirty="0"/>
              <a:t>The Black Death originated in Asia in 1346, and spread to Europe on fleas on black rats on trade ships</a:t>
            </a:r>
          </a:p>
          <a:p>
            <a:pPr>
              <a:buFont typeface="Arial" panose="020B0604020202020204" pitchFamily="34" charset="0"/>
              <a:buChar char="•"/>
            </a:pPr>
            <a:r>
              <a:rPr lang="en-US" dirty="0"/>
              <a:t>It landed in the UK in Dorset, England – from a ship travelling from France</a:t>
            </a:r>
          </a:p>
          <a:p>
            <a:pPr>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9959892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BEC3D-5F80-53B0-6685-667A8EE5CBE0}"/>
              </a:ext>
            </a:extLst>
          </p:cNvPr>
          <p:cNvSpPr>
            <a:spLocks noGrp="1"/>
          </p:cNvSpPr>
          <p:nvPr>
            <p:ph type="title"/>
          </p:nvPr>
        </p:nvSpPr>
        <p:spPr/>
        <p:txBody>
          <a:bodyPr/>
          <a:lstStyle/>
          <a:p>
            <a:r>
              <a:rPr lang="en-US" dirty="0"/>
              <a:t>Welsh medical professionals of the 20</a:t>
            </a:r>
            <a:r>
              <a:rPr lang="en-US" baseline="30000" dirty="0"/>
              <a:t>th</a:t>
            </a:r>
            <a:r>
              <a:rPr lang="en-US" dirty="0"/>
              <a:t> Century</a:t>
            </a:r>
            <a:endParaRPr lang="en-GB" dirty="0"/>
          </a:p>
        </p:txBody>
      </p:sp>
      <p:sp>
        <p:nvSpPr>
          <p:cNvPr id="3" name="Content Placeholder 2">
            <a:extLst>
              <a:ext uri="{FF2B5EF4-FFF2-40B4-BE49-F238E27FC236}">
                <a16:creationId xmlns:a16="http://schemas.microsoft.com/office/drawing/2014/main" id="{1213F192-97E9-68EB-798E-5AEE5D3C19AD}"/>
              </a:ext>
            </a:extLst>
          </p:cNvPr>
          <p:cNvSpPr>
            <a:spLocks noGrp="1"/>
          </p:cNvSpPr>
          <p:nvPr>
            <p:ph idx="1"/>
          </p:nvPr>
        </p:nvSpPr>
        <p:spPr/>
        <p:txBody>
          <a:bodyPr/>
          <a:lstStyle/>
          <a:p>
            <a:r>
              <a:rPr lang="en-US" dirty="0"/>
              <a:t>However the 19</a:t>
            </a:r>
            <a:r>
              <a:rPr lang="en-US" baseline="30000" dirty="0"/>
              <a:t>th</a:t>
            </a:r>
            <a:r>
              <a:rPr lang="en-US" dirty="0"/>
              <a:t> century was a period where the Welsh became trailblazers, pioneers and inventors</a:t>
            </a:r>
          </a:p>
          <a:p>
            <a:r>
              <a:rPr lang="en-US" dirty="0"/>
              <a:t>Dr Frances </a:t>
            </a:r>
            <a:r>
              <a:rPr lang="en-US" dirty="0" err="1"/>
              <a:t>Hoggan</a:t>
            </a:r>
            <a:r>
              <a:rPr lang="en-US" dirty="0"/>
              <a:t> (1943-1927) became the first British woman to qualify with a medical degree from a European University. </a:t>
            </a:r>
          </a:p>
          <a:p>
            <a:r>
              <a:rPr lang="en-US" dirty="0"/>
              <a:t>She was a tireless campaigner for the education of girls and women (particularly for Welsh women’s rights to access scholarship at Oxford University) and for black women to have access to education.</a:t>
            </a:r>
          </a:p>
          <a:p>
            <a:r>
              <a:rPr lang="en-US" dirty="0"/>
              <a:t>Alfred Ernest Jones was a Welsh Neurologist and Psychoanalyst and founded the British Psychoanalytic Society in 1919</a:t>
            </a:r>
          </a:p>
        </p:txBody>
      </p:sp>
      <p:pic>
        <p:nvPicPr>
          <p:cNvPr id="5122" name="Picture 2" descr="Wales' first female doctor never stopped fight for equal education - Wales  Online">
            <a:extLst>
              <a:ext uri="{FF2B5EF4-FFF2-40B4-BE49-F238E27FC236}">
                <a16:creationId xmlns:a16="http://schemas.microsoft.com/office/drawing/2014/main" id="{DB66CA87-9B5B-C119-33C0-4F9B5AECB4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842" y="297264"/>
            <a:ext cx="1660124" cy="314710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776F8E3D-CACE-A0AC-DD78-BB1C5B4E05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842" y="3588936"/>
            <a:ext cx="2095500"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5434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2F90F-8733-CB4F-39F0-3904125A1B14}"/>
              </a:ext>
            </a:extLst>
          </p:cNvPr>
          <p:cNvSpPr>
            <a:spLocks noGrp="1"/>
          </p:cNvSpPr>
          <p:nvPr>
            <p:ph type="title"/>
          </p:nvPr>
        </p:nvSpPr>
        <p:spPr/>
        <p:txBody>
          <a:bodyPr/>
          <a:lstStyle/>
          <a:p>
            <a:r>
              <a:rPr lang="en-US" dirty="0"/>
              <a:t>Next Lesson: Contemporary Health in Wales</a:t>
            </a:r>
            <a:endParaRPr lang="en-GB" dirty="0"/>
          </a:p>
        </p:txBody>
      </p:sp>
      <p:sp>
        <p:nvSpPr>
          <p:cNvPr id="3" name="Content Placeholder 2">
            <a:extLst>
              <a:ext uri="{FF2B5EF4-FFF2-40B4-BE49-F238E27FC236}">
                <a16:creationId xmlns:a16="http://schemas.microsoft.com/office/drawing/2014/main" id="{232F5673-07C6-C8A2-53FD-EF5FC50D0F35}"/>
              </a:ext>
            </a:extLst>
          </p:cNvPr>
          <p:cNvSpPr>
            <a:spLocks noGrp="1"/>
          </p:cNvSpPr>
          <p:nvPr>
            <p:ph idx="1"/>
          </p:nvPr>
        </p:nvSpPr>
        <p:spPr>
          <a:xfrm>
            <a:off x="677334" y="2160589"/>
            <a:ext cx="10814450" cy="3880773"/>
          </a:xfrm>
        </p:spPr>
        <p:txBody>
          <a:bodyPr>
            <a:normAutofit/>
          </a:bodyPr>
          <a:lstStyle/>
          <a:p>
            <a:pPr marL="0" indent="0">
              <a:buNone/>
            </a:pPr>
            <a:r>
              <a:rPr lang="en-US" sz="2400" b="1" u="sng" dirty="0"/>
              <a:t>Aims</a:t>
            </a:r>
          </a:p>
          <a:p>
            <a:r>
              <a:rPr lang="en-US" sz="2400" dirty="0"/>
              <a:t>Understand how the historical health problems of Wales have influenced current problems</a:t>
            </a:r>
          </a:p>
          <a:p>
            <a:r>
              <a:rPr lang="en-US" sz="2400" dirty="0"/>
              <a:t>To understand the issues created by English dictating Welsh health policy </a:t>
            </a:r>
          </a:p>
          <a:p>
            <a:r>
              <a:rPr lang="en-US" sz="2400" dirty="0"/>
              <a:t>To appreciate the concept of devolution </a:t>
            </a:r>
          </a:p>
          <a:p>
            <a:r>
              <a:rPr lang="en-US" sz="2400" dirty="0"/>
              <a:t>To appreciate ways health problems can be improved in Wales </a:t>
            </a:r>
          </a:p>
          <a:p>
            <a:r>
              <a:rPr lang="en-US" sz="2400" dirty="0"/>
              <a:t>To develop critical thinking and debating skills in relation to the best way to solve health issues</a:t>
            </a:r>
            <a:endParaRPr lang="en-GB" sz="2400" dirty="0"/>
          </a:p>
        </p:txBody>
      </p:sp>
    </p:spTree>
    <p:extLst>
      <p:ext uri="{BB962C8B-B14F-4D97-AF65-F5344CB8AC3E}">
        <p14:creationId xmlns:p14="http://schemas.microsoft.com/office/powerpoint/2010/main" val="1591713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56BAD-54AA-0C7D-9450-79454BBD18CC}"/>
              </a:ext>
            </a:extLst>
          </p:cNvPr>
          <p:cNvSpPr>
            <a:spLocks noGrp="1"/>
          </p:cNvSpPr>
          <p:nvPr>
            <p:ph type="title"/>
          </p:nvPr>
        </p:nvSpPr>
        <p:spPr>
          <a:xfrm>
            <a:off x="306631" y="140043"/>
            <a:ext cx="8596668" cy="1320800"/>
          </a:xfrm>
        </p:spPr>
        <p:txBody>
          <a:bodyPr/>
          <a:lstStyle/>
          <a:p>
            <a:r>
              <a:rPr lang="en-US" dirty="0"/>
              <a:t>The Black Death in Wales </a:t>
            </a:r>
            <a:endParaRPr lang="en-GB" dirty="0"/>
          </a:p>
        </p:txBody>
      </p:sp>
      <p:sp>
        <p:nvSpPr>
          <p:cNvPr id="3" name="Content Placeholder 2">
            <a:extLst>
              <a:ext uri="{FF2B5EF4-FFF2-40B4-BE49-F238E27FC236}">
                <a16:creationId xmlns:a16="http://schemas.microsoft.com/office/drawing/2014/main" id="{DBCC9E5F-10CB-013B-09E1-0424B2C1C32D}"/>
              </a:ext>
            </a:extLst>
          </p:cNvPr>
          <p:cNvSpPr>
            <a:spLocks noGrp="1"/>
          </p:cNvSpPr>
          <p:nvPr>
            <p:ph idx="1"/>
          </p:nvPr>
        </p:nvSpPr>
        <p:spPr>
          <a:xfrm>
            <a:off x="430199" y="800443"/>
            <a:ext cx="11761801" cy="6267622"/>
          </a:xfrm>
        </p:spPr>
        <p:txBody>
          <a:bodyPr>
            <a:normAutofit lnSpcReduction="10000"/>
          </a:bodyPr>
          <a:lstStyle/>
          <a:p>
            <a:r>
              <a:rPr lang="en-US" dirty="0"/>
              <a:t>There were two types of Black Death </a:t>
            </a:r>
          </a:p>
          <a:p>
            <a:pPr>
              <a:buFont typeface="Arial" panose="020B0604020202020204" pitchFamily="34" charset="0"/>
              <a:buChar char="•"/>
            </a:pPr>
            <a:r>
              <a:rPr lang="en-US" dirty="0"/>
              <a:t>Pneumonic plague was spread by breathing or coughing </a:t>
            </a:r>
          </a:p>
          <a:p>
            <a:pPr>
              <a:buFont typeface="Arial" panose="020B0604020202020204" pitchFamily="34" charset="0"/>
              <a:buChar char="•"/>
            </a:pPr>
            <a:r>
              <a:rPr lang="en-US" dirty="0"/>
              <a:t>Bubonic plague was spread by fleas from black rats</a:t>
            </a:r>
          </a:p>
          <a:p>
            <a:pPr>
              <a:buFont typeface="Arial" panose="020B0604020202020204" pitchFamily="34" charset="0"/>
              <a:buChar char="•"/>
            </a:pPr>
            <a:r>
              <a:rPr lang="en-US" dirty="0"/>
              <a:t>Septicemic plague </a:t>
            </a:r>
          </a:p>
          <a:p>
            <a:pPr indent="-285750"/>
            <a:endParaRPr lang="en-US" dirty="0"/>
          </a:p>
          <a:p>
            <a:pPr indent="-285750"/>
            <a:endParaRPr lang="en-US" dirty="0"/>
          </a:p>
          <a:p>
            <a:pPr indent="-285750"/>
            <a:endParaRPr lang="en-US" dirty="0"/>
          </a:p>
          <a:p>
            <a:pPr indent="-285750"/>
            <a:endParaRPr lang="en-US" dirty="0"/>
          </a:p>
          <a:p>
            <a:pPr indent="-285750"/>
            <a:endParaRPr lang="en-US" dirty="0"/>
          </a:p>
          <a:p>
            <a:pPr indent="-285750"/>
            <a:endParaRPr lang="en-US" dirty="0"/>
          </a:p>
          <a:p>
            <a:pPr indent="-285750"/>
            <a:endParaRPr lang="en-US" dirty="0"/>
          </a:p>
          <a:p>
            <a:pPr marL="57150" indent="0">
              <a:buNone/>
            </a:pPr>
            <a:endParaRPr lang="en-US" dirty="0"/>
          </a:p>
          <a:p>
            <a:pPr indent="-285750"/>
            <a:r>
              <a:rPr lang="en-US" dirty="0"/>
              <a:t>The Black death spread quickly in cities, due to a lack of hygiene and sewers:</a:t>
            </a:r>
          </a:p>
          <a:p>
            <a:pPr marL="57150" indent="0">
              <a:buNone/>
            </a:pPr>
            <a:r>
              <a:rPr lang="en-US" dirty="0"/>
              <a:t>“so much dung and filth and garbage and entrails be cast and put in ditches, rivers and other waters [...] that the air there is grown greatly corrupt and infected and many maladies and other intolerable diseases do daily happen [...] all they who do cast and lay all such annoyances, dung, garbage, entrails, and ordure, in ditches, rivers, waters and other places aforesaid, shall [...] forfeit to our Lord King the sum of 20 pounds.”</a:t>
            </a:r>
          </a:p>
          <a:p>
            <a:pPr marL="0" indent="0">
              <a:buNone/>
            </a:pPr>
            <a:endParaRPr lang="en-US" dirty="0"/>
          </a:p>
          <a:p>
            <a:pPr marL="0" indent="0">
              <a:buNone/>
            </a:pPr>
            <a:endParaRPr lang="en-US" dirty="0"/>
          </a:p>
        </p:txBody>
      </p:sp>
      <p:pic>
        <p:nvPicPr>
          <p:cNvPr id="5" name="Picture 4">
            <a:extLst>
              <a:ext uri="{FF2B5EF4-FFF2-40B4-BE49-F238E27FC236}">
                <a16:creationId xmlns:a16="http://schemas.microsoft.com/office/drawing/2014/main" id="{F74AAE7A-56AA-42A6-FF21-210548A324CD}"/>
              </a:ext>
            </a:extLst>
          </p:cNvPr>
          <p:cNvPicPr>
            <a:picLocks noChangeAspect="1"/>
          </p:cNvPicPr>
          <p:nvPr/>
        </p:nvPicPr>
        <p:blipFill>
          <a:blip r:embed="rId3"/>
          <a:stretch>
            <a:fillRect/>
          </a:stretch>
        </p:blipFill>
        <p:spPr>
          <a:xfrm>
            <a:off x="430199" y="2440201"/>
            <a:ext cx="5943600" cy="2838450"/>
          </a:xfrm>
          <a:prstGeom prst="rect">
            <a:avLst/>
          </a:prstGeom>
        </p:spPr>
      </p:pic>
      <p:pic>
        <p:nvPicPr>
          <p:cNvPr id="3074" name="Picture 2" descr="BBC Blogs - Wales - The Black Death hits Wales">
            <a:extLst>
              <a:ext uri="{FF2B5EF4-FFF2-40B4-BE49-F238E27FC236}">
                <a16:creationId xmlns:a16="http://schemas.microsoft.com/office/drawing/2014/main" id="{C80F41FD-9839-245D-A5F9-0DCB827744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4439" y="2759160"/>
            <a:ext cx="3912059" cy="220053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he Black Death - Historic UK">
            <a:extLst>
              <a:ext uri="{FF2B5EF4-FFF2-40B4-BE49-F238E27FC236}">
                <a16:creationId xmlns:a16="http://schemas.microsoft.com/office/drawing/2014/main" id="{63CEF0B2-A57A-D943-F8B8-F82C19A597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0002" y="140043"/>
            <a:ext cx="4666496" cy="2400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694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56BAD-54AA-0C7D-9450-79454BBD18CC}"/>
              </a:ext>
            </a:extLst>
          </p:cNvPr>
          <p:cNvSpPr>
            <a:spLocks noGrp="1"/>
          </p:cNvSpPr>
          <p:nvPr>
            <p:ph type="title"/>
          </p:nvPr>
        </p:nvSpPr>
        <p:spPr>
          <a:xfrm>
            <a:off x="306631" y="140043"/>
            <a:ext cx="8596668" cy="1320800"/>
          </a:xfrm>
        </p:spPr>
        <p:txBody>
          <a:bodyPr/>
          <a:lstStyle/>
          <a:p>
            <a:r>
              <a:rPr lang="en-US" dirty="0"/>
              <a:t>The Black Death in Wales </a:t>
            </a:r>
            <a:endParaRPr lang="en-GB" dirty="0"/>
          </a:p>
        </p:txBody>
      </p:sp>
      <p:sp>
        <p:nvSpPr>
          <p:cNvPr id="3" name="Content Placeholder 2">
            <a:extLst>
              <a:ext uri="{FF2B5EF4-FFF2-40B4-BE49-F238E27FC236}">
                <a16:creationId xmlns:a16="http://schemas.microsoft.com/office/drawing/2014/main" id="{DBCC9E5F-10CB-013B-09E1-0424B2C1C32D}"/>
              </a:ext>
            </a:extLst>
          </p:cNvPr>
          <p:cNvSpPr>
            <a:spLocks noGrp="1"/>
          </p:cNvSpPr>
          <p:nvPr>
            <p:ph idx="1"/>
          </p:nvPr>
        </p:nvSpPr>
        <p:spPr>
          <a:xfrm>
            <a:off x="501384" y="1368854"/>
            <a:ext cx="6489585" cy="6057557"/>
          </a:xfrm>
        </p:spPr>
        <p:txBody>
          <a:bodyPr>
            <a:normAutofit/>
          </a:bodyPr>
          <a:lstStyle/>
          <a:p>
            <a:pPr indent="-285750"/>
            <a:r>
              <a:rPr lang="en-US" dirty="0"/>
              <a:t>The Black Death came to Wales in 1349</a:t>
            </a:r>
          </a:p>
          <a:p>
            <a:pPr indent="-285750"/>
            <a:r>
              <a:rPr lang="en-US" dirty="0"/>
              <a:t>It arrived in Wales through the coastal port of Haverfordwest in Pembrokeshire. It was carried by travelers who were on trading ships from Bristol.</a:t>
            </a:r>
          </a:p>
          <a:p>
            <a:pPr indent="-285750"/>
            <a:r>
              <a:rPr lang="en-US" dirty="0"/>
              <a:t>Tax collectors in Carmarthen were the first to die from the disease</a:t>
            </a:r>
          </a:p>
          <a:p>
            <a:pPr indent="-285750"/>
            <a:r>
              <a:rPr lang="en-US" dirty="0"/>
              <a:t>It killed around 100’000 people wiping out whole villages (Holywell). </a:t>
            </a:r>
          </a:p>
          <a:p>
            <a:pPr indent="-285750"/>
            <a:r>
              <a:rPr lang="en-US" dirty="0"/>
              <a:t>It killed a one third of Wales’ population (from 300’000-200’000)</a:t>
            </a:r>
          </a:p>
          <a:p>
            <a:pPr indent="-285750"/>
            <a:r>
              <a:rPr lang="en-US" dirty="0"/>
              <a:t>There were much fewer workers to farm the land, so wages and living conditions increased</a:t>
            </a:r>
          </a:p>
          <a:p>
            <a:pPr marL="57150" indent="0">
              <a:buNone/>
            </a:pPr>
            <a:endParaRPr lang="en-US" dirty="0"/>
          </a:p>
          <a:p>
            <a:pPr marL="0" indent="0">
              <a:buNone/>
            </a:pPr>
            <a:endParaRPr lang="en-US" dirty="0"/>
          </a:p>
          <a:p>
            <a:pPr marL="0" indent="0">
              <a:buNone/>
            </a:pPr>
            <a:endParaRPr lang="en-US" dirty="0"/>
          </a:p>
        </p:txBody>
      </p:sp>
      <p:pic>
        <p:nvPicPr>
          <p:cNvPr id="7" name="Picture 6">
            <a:extLst>
              <a:ext uri="{FF2B5EF4-FFF2-40B4-BE49-F238E27FC236}">
                <a16:creationId xmlns:a16="http://schemas.microsoft.com/office/drawing/2014/main" id="{F180CD88-CAEF-91DE-D606-A3E3BE04CE8E}"/>
              </a:ext>
            </a:extLst>
          </p:cNvPr>
          <p:cNvPicPr>
            <a:picLocks noChangeAspect="1"/>
          </p:cNvPicPr>
          <p:nvPr/>
        </p:nvPicPr>
        <p:blipFill>
          <a:blip r:embed="rId3"/>
          <a:stretch>
            <a:fillRect/>
          </a:stretch>
        </p:blipFill>
        <p:spPr>
          <a:xfrm>
            <a:off x="6990969" y="800443"/>
            <a:ext cx="4894400" cy="5027741"/>
          </a:xfrm>
          <a:prstGeom prst="rect">
            <a:avLst/>
          </a:prstGeom>
        </p:spPr>
      </p:pic>
    </p:spTree>
    <p:extLst>
      <p:ext uri="{BB962C8B-B14F-4D97-AF65-F5344CB8AC3E}">
        <p14:creationId xmlns:p14="http://schemas.microsoft.com/office/powerpoint/2010/main" val="1955578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48D5-44BF-65F3-F8DB-8DE91C8E201F}"/>
              </a:ext>
            </a:extLst>
          </p:cNvPr>
          <p:cNvSpPr>
            <a:spLocks noGrp="1"/>
          </p:cNvSpPr>
          <p:nvPr>
            <p:ph type="title"/>
          </p:nvPr>
        </p:nvSpPr>
        <p:spPr>
          <a:xfrm>
            <a:off x="862608" y="0"/>
            <a:ext cx="8262399" cy="1320800"/>
          </a:xfrm>
        </p:spPr>
        <p:txBody>
          <a:bodyPr/>
          <a:lstStyle/>
          <a:p>
            <a:r>
              <a:rPr lang="en-US" dirty="0"/>
              <a:t>Medieval Health Problems in Wales  1283-1542</a:t>
            </a:r>
            <a:endParaRPr lang="en-GB" dirty="0"/>
          </a:p>
        </p:txBody>
      </p:sp>
      <p:sp>
        <p:nvSpPr>
          <p:cNvPr id="3" name="Content Placeholder 2">
            <a:extLst>
              <a:ext uri="{FF2B5EF4-FFF2-40B4-BE49-F238E27FC236}">
                <a16:creationId xmlns:a16="http://schemas.microsoft.com/office/drawing/2014/main" id="{2A9B0258-A8F1-211A-48C2-FB221094225A}"/>
              </a:ext>
            </a:extLst>
          </p:cNvPr>
          <p:cNvSpPr>
            <a:spLocks noGrp="1"/>
          </p:cNvSpPr>
          <p:nvPr>
            <p:ph idx="1"/>
          </p:nvPr>
        </p:nvSpPr>
        <p:spPr>
          <a:xfrm>
            <a:off x="222422" y="1161672"/>
            <a:ext cx="8773297" cy="5645528"/>
          </a:xfrm>
        </p:spPr>
        <p:txBody>
          <a:bodyPr>
            <a:normAutofit fontScale="92500" lnSpcReduction="20000"/>
          </a:bodyPr>
          <a:lstStyle/>
          <a:p>
            <a:r>
              <a:rPr lang="en-US" b="1" u="sng" dirty="0"/>
              <a:t>Education</a:t>
            </a:r>
            <a:r>
              <a:rPr lang="en-US" dirty="0"/>
              <a:t> </a:t>
            </a:r>
          </a:p>
          <a:p>
            <a:pPr>
              <a:buFont typeface="Arial" panose="020B0604020202020204" pitchFamily="34" charset="0"/>
              <a:buChar char="•"/>
            </a:pPr>
            <a:r>
              <a:rPr lang="en-US" dirty="0"/>
              <a:t>Medieval people did not know the link between pests, germs and diseases</a:t>
            </a:r>
          </a:p>
          <a:p>
            <a:pPr>
              <a:buFont typeface="Arial" panose="020B0604020202020204" pitchFamily="34" charset="0"/>
              <a:buChar char="•"/>
            </a:pPr>
            <a:r>
              <a:rPr lang="en-US" dirty="0"/>
              <a:t>There was little in the form of education about how diseases were spread</a:t>
            </a:r>
          </a:p>
          <a:p>
            <a:pPr>
              <a:buFont typeface="Arial" panose="020B0604020202020204" pitchFamily="34" charset="0"/>
              <a:buChar char="•"/>
            </a:pPr>
            <a:r>
              <a:rPr lang="en-US" dirty="0"/>
              <a:t>People thought disease was caused by bad smells </a:t>
            </a:r>
          </a:p>
          <a:p>
            <a:pPr>
              <a:buFont typeface="Arial" panose="020B0604020202020204" pitchFamily="34" charset="0"/>
              <a:buChar char="•"/>
            </a:pPr>
            <a:r>
              <a:rPr lang="en-US" dirty="0"/>
              <a:t>People in the medieval period thought perfumes and masks against protected against plague</a:t>
            </a:r>
          </a:p>
          <a:p>
            <a:r>
              <a:rPr lang="en-US" u="sng" dirty="0"/>
              <a:t>Child-birth:</a:t>
            </a:r>
          </a:p>
          <a:p>
            <a:pPr>
              <a:buFont typeface="Arial" panose="020B0604020202020204" pitchFamily="34" charset="0"/>
              <a:buChar char="•"/>
            </a:pPr>
            <a:r>
              <a:rPr lang="en-US" dirty="0"/>
              <a:t>Child-birth was particularly dangerous and women would often die in child birth due to complications</a:t>
            </a:r>
          </a:p>
          <a:p>
            <a:pPr>
              <a:buFont typeface="Arial" panose="020B0604020202020204" pitchFamily="34" charset="0"/>
              <a:buChar char="•"/>
            </a:pPr>
            <a:r>
              <a:rPr lang="en-US" dirty="0"/>
              <a:t>Women would not know they were pregnant until they felt their babies kick – there was no pregnancy tests</a:t>
            </a:r>
          </a:p>
          <a:p>
            <a:pPr>
              <a:buFont typeface="Arial" panose="020B0604020202020204" pitchFamily="34" charset="0"/>
              <a:buChar char="•"/>
            </a:pPr>
            <a:r>
              <a:rPr lang="en-US" dirty="0"/>
              <a:t>Women of the higher classes would not go out in public and stay in bed when they were close to giving birth (‘lying in’). Whilst lower class women would have to work up to giving birth.</a:t>
            </a:r>
          </a:p>
          <a:p>
            <a:pPr>
              <a:buFont typeface="Arial" panose="020B0604020202020204" pitchFamily="34" charset="0"/>
              <a:buChar char="•"/>
            </a:pPr>
            <a:r>
              <a:rPr lang="en-US" dirty="0"/>
              <a:t>Child-birth was women’s business and doctors would not often attend. Many of the medical books on pregnancy and birth were written by men who were part of clergy, would never have seen a birth, and taken a vow of celibacy.</a:t>
            </a:r>
          </a:p>
          <a:p>
            <a:pPr>
              <a:buFont typeface="Arial" panose="020B0604020202020204" pitchFamily="34" charset="0"/>
              <a:buChar char="•"/>
            </a:pPr>
            <a:r>
              <a:rPr lang="en-US" dirty="0"/>
              <a:t>Instead a woman would have Midwife. Midwives would have been religious people of good character, with experience of how to turn and delivery children </a:t>
            </a:r>
          </a:p>
          <a:p>
            <a:endParaRPr lang="en-US" dirty="0"/>
          </a:p>
        </p:txBody>
      </p:sp>
      <p:pic>
        <p:nvPicPr>
          <p:cNvPr id="5122" name="Picture 2" descr="Using A Birth Stool In A Medieval Drawing by Mary Evans Picture Library |  Pixels">
            <a:extLst>
              <a:ext uri="{FF2B5EF4-FFF2-40B4-BE49-F238E27FC236}">
                <a16:creationId xmlns:a16="http://schemas.microsoft.com/office/drawing/2014/main" id="{6C4BD14E-6586-0E37-A4C0-9FF556757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0155" y="690813"/>
            <a:ext cx="2655788" cy="2738187"/>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The evolution of childbirth revealed | Daily Mail Online">
            <a:extLst>
              <a:ext uri="{FF2B5EF4-FFF2-40B4-BE49-F238E27FC236}">
                <a16:creationId xmlns:a16="http://schemas.microsoft.com/office/drawing/2014/main" id="{4706C949-23F0-EFEF-B11C-354A81662B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1070" y="3580269"/>
            <a:ext cx="2655788" cy="3163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9387578"/>
      </p:ext>
    </p:extLst>
  </p:cSld>
  <p:clrMapOvr>
    <a:masterClrMapping/>
  </p:clrMapOvr>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25BD479971DA46B05935AD375C82D0" ma:contentTypeVersion="2" ma:contentTypeDescription="Create a new document." ma:contentTypeScope="" ma:versionID="c4626236a54fb845cbc6e857e87681b9">
  <xsd:schema xmlns:xsd="http://www.w3.org/2001/XMLSchema" xmlns:xs="http://www.w3.org/2001/XMLSchema" xmlns:p="http://schemas.microsoft.com/office/2006/metadata/properties" xmlns:ns2="fce7a9e1-74ee-42b1-99cf-03ada715589e" targetNamespace="http://schemas.microsoft.com/office/2006/metadata/properties" ma:root="true" ma:fieldsID="6d083accbaa5e9eab78f982fef00256c" ns2:_="">
    <xsd:import namespace="fce7a9e1-74ee-42b1-99cf-03ada715589e"/>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e7a9e1-74ee-42b1-99cf-03ada71558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74E274D-77FE-4E91-B5F5-E2A1F7B132AE}"/>
</file>

<file path=customXml/itemProps2.xml><?xml version="1.0" encoding="utf-8"?>
<ds:datastoreItem xmlns:ds="http://schemas.openxmlformats.org/officeDocument/2006/customXml" ds:itemID="{30A425E5-05F6-4713-AE93-1BCEBBF0259F}"/>
</file>

<file path=customXml/itemProps3.xml><?xml version="1.0" encoding="utf-8"?>
<ds:datastoreItem xmlns:ds="http://schemas.openxmlformats.org/officeDocument/2006/customXml" ds:itemID="{608E6166-0090-47C5-9B11-4C25E38716A9}"/>
</file>

<file path=docProps/app.xml><?xml version="1.0" encoding="utf-8"?>
<Properties xmlns="http://schemas.openxmlformats.org/officeDocument/2006/extended-properties" xmlns:vt="http://schemas.openxmlformats.org/officeDocument/2006/docPropsVTypes">
  <Template>Facet</Template>
  <TotalTime>0</TotalTime>
  <Words>12239</Words>
  <Application>Microsoft Office PowerPoint</Application>
  <PresentationFormat>Widescreen</PresentationFormat>
  <Paragraphs>713</Paragraphs>
  <Slides>61</Slides>
  <Notes>50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Arial</vt:lpstr>
      <vt:lpstr>Calibri</vt:lpstr>
      <vt:lpstr>helvetica, sans serif, arial</vt:lpstr>
      <vt:lpstr>Trebuchet MS</vt:lpstr>
      <vt:lpstr>Wingdings</vt:lpstr>
      <vt:lpstr>Wingdings 3</vt:lpstr>
      <vt:lpstr>Facet</vt:lpstr>
      <vt:lpstr>Lesson 2: The History of Health in Wales</vt:lpstr>
      <vt:lpstr>Aims </vt:lpstr>
      <vt:lpstr>PowerPoint Presentation</vt:lpstr>
      <vt:lpstr>Medieval Health Problems in Wales</vt:lpstr>
      <vt:lpstr>PowerPoint Presentation</vt:lpstr>
      <vt:lpstr>Medieval Health Problems in Wales</vt:lpstr>
      <vt:lpstr>The Black Death in Wales </vt:lpstr>
      <vt:lpstr>The Black Death in Wales </vt:lpstr>
      <vt:lpstr>Medieval Health Problems in Wales  1283-1542</vt:lpstr>
      <vt:lpstr>Medieval Health Problems in Wales</vt:lpstr>
      <vt:lpstr>The Last Invasion of Britain </vt:lpstr>
      <vt:lpstr>Medieval Health Problems in Wales</vt:lpstr>
      <vt:lpstr>Medieval Health Problems in Wales</vt:lpstr>
      <vt:lpstr>Task 1: Taffy was a Welshman nursey rhyme</vt:lpstr>
      <vt:lpstr>Medieval Practitioners &amp; Treatments</vt:lpstr>
      <vt:lpstr>The History of health in Wales: Physicians of Myddfai</vt:lpstr>
      <vt:lpstr>The History of health in Wales: Physicians of Myddfai</vt:lpstr>
      <vt:lpstr>Task 1: What home remedies do you know? </vt:lpstr>
      <vt:lpstr>Some Medieval Practitioners Cures </vt:lpstr>
      <vt:lpstr>Medieval Surgeons</vt:lpstr>
      <vt:lpstr>The importance of church: Doctors </vt:lpstr>
      <vt:lpstr>Islamic Medicine in the Middle Ages</vt:lpstr>
      <vt:lpstr>The Church and Cunning Women in Wales </vt:lpstr>
      <vt:lpstr>Story of Gwen ferch Ellis</vt:lpstr>
      <vt:lpstr>Story of Gwen ferch Ellis</vt:lpstr>
      <vt:lpstr>Church Infirmaries </vt:lpstr>
      <vt:lpstr>Medieval Hospitals </vt:lpstr>
      <vt:lpstr>Islamic Hospitals</vt:lpstr>
      <vt:lpstr>Medieval Mental Health  </vt:lpstr>
      <vt:lpstr>Task 2: Diagnosis of mental illness for women</vt:lpstr>
      <vt:lpstr>The Story of Eliza Josolyne </vt:lpstr>
      <vt:lpstr>Hannah Prior </vt:lpstr>
      <vt:lpstr>Task: Diagnosis of mental illness for women</vt:lpstr>
      <vt:lpstr>Bedlam Conditions   </vt:lpstr>
      <vt:lpstr>Treatments for the mentally ill  </vt:lpstr>
      <vt:lpstr>THE RENAISSANCE </vt:lpstr>
      <vt:lpstr>The Renaissance</vt:lpstr>
      <vt:lpstr>Medical Science in Wales</vt:lpstr>
      <vt:lpstr>Welsh Hospitals </vt:lpstr>
      <vt:lpstr>The Industrial Revolution </vt:lpstr>
      <vt:lpstr>What was the Industrial Revolution?</vt:lpstr>
      <vt:lpstr>Task : What were the living conditions like?</vt:lpstr>
      <vt:lpstr>Health Problems of the Industrial Revolution </vt:lpstr>
      <vt:lpstr>Health Problems of the Industrial Revolution </vt:lpstr>
      <vt:lpstr>Task 2: How did industry affect the health of children?</vt:lpstr>
      <vt:lpstr>Children working conditions</vt:lpstr>
      <vt:lpstr>Health Problems of the Industrial Revolution in Wales </vt:lpstr>
      <vt:lpstr>Health Problems of the Industrial Revolution in Wales </vt:lpstr>
      <vt:lpstr>Task: Health, Safety and the Treatment of Immigrants</vt:lpstr>
      <vt:lpstr>Health Problems of the Industrial Revolution </vt:lpstr>
      <vt:lpstr>Merthyr Tydfil</vt:lpstr>
      <vt:lpstr>Developments in Public Health </vt:lpstr>
      <vt:lpstr>Cholera and typhoid in Cardiff </vt:lpstr>
      <vt:lpstr>Public Pressure and Public Health </vt:lpstr>
      <vt:lpstr>Vaccinations  </vt:lpstr>
      <vt:lpstr>Voluntary and Specialist Hospitals </vt:lpstr>
      <vt:lpstr>Betsi Cadwaladr</vt:lpstr>
      <vt:lpstr>The Legend of the Bonesetters</vt:lpstr>
      <vt:lpstr>The Welsh bonesetters</vt:lpstr>
      <vt:lpstr>Welsh medical professionals of the 20th Century</vt:lpstr>
      <vt:lpstr>Next Lesson: Contemporary Health in Wales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Health in Wales</dc:title>
  <dc:creator>Matthew Watkins</dc:creator>
  <cp:lastModifiedBy>Matthew Watkins</cp:lastModifiedBy>
  <cp:revision>3</cp:revision>
  <dcterms:created xsi:type="dcterms:W3CDTF">2022-07-14T13:45:57Z</dcterms:created>
  <dcterms:modified xsi:type="dcterms:W3CDTF">2022-09-02T18:45:32Z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0x0101003325BD479971DA46B05935AD375C82D0</vt:lpwstr>
  </property>
</Properties>
</file>