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Masters/slideMaster1.xml" ContentType="application/vnd.openxmlformats-officedocument.presentationml.slideMaster+xml"/>
  <Override PartName="/ppt/notesSlides/notesSlide7.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notesSlides/notesSlide1.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879" r:id="rId1"/>
  </p:sldMasterIdLst>
  <p:notesMasterIdLst>
    <p:notesMasterId r:id="rId34"/>
  </p:notesMasterIdLst>
  <p:sldIdLst>
    <p:sldId id="256" r:id="rId2"/>
    <p:sldId id="257" r:id="rId3"/>
    <p:sldId id="289" r:id="rId4"/>
    <p:sldId id="283" r:id="rId5"/>
    <p:sldId id="260" r:id="rId6"/>
    <p:sldId id="271" r:id="rId7"/>
    <p:sldId id="274" r:id="rId8"/>
    <p:sldId id="264" r:id="rId9"/>
    <p:sldId id="276" r:id="rId10"/>
    <p:sldId id="277" r:id="rId11"/>
    <p:sldId id="261" r:id="rId12"/>
    <p:sldId id="278" r:id="rId13"/>
    <p:sldId id="262" r:id="rId14"/>
    <p:sldId id="280" r:id="rId15"/>
    <p:sldId id="263" r:id="rId16"/>
    <p:sldId id="296" r:id="rId17"/>
    <p:sldId id="299" r:id="rId18"/>
    <p:sldId id="284" r:id="rId19"/>
    <p:sldId id="285" r:id="rId20"/>
    <p:sldId id="286" r:id="rId21"/>
    <p:sldId id="294" r:id="rId22"/>
    <p:sldId id="287" r:id="rId23"/>
    <p:sldId id="290" r:id="rId24"/>
    <p:sldId id="295" r:id="rId25"/>
    <p:sldId id="291" r:id="rId26"/>
    <p:sldId id="292" r:id="rId27"/>
    <p:sldId id="293" r:id="rId28"/>
    <p:sldId id="258" r:id="rId29"/>
    <p:sldId id="265" r:id="rId30"/>
    <p:sldId id="298" r:id="rId31"/>
    <p:sldId id="281" r:id="rId32"/>
    <p:sldId id="297" r:id="rId33"/>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AA1EEF8D-CC40-46B6-A64A-72E42F95BC37}">
  <a:tblStyle styleId="{AA1EEF8D-CC40-46B6-A64A-72E42F95BC3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7203" autoAdjust="0"/>
  </p:normalViewPr>
  <p:slideViewPr>
    <p:cSldViewPr snapToGrid="0">
      <p:cViewPr varScale="1">
        <p:scale>
          <a:sx n="116" d="100"/>
          <a:sy n="116" d="100"/>
        </p:scale>
        <p:origin x="744"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ustomXml" Target="../customXml/item1.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40"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7" name="Google Shape;247;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For further resources, see: https://mentallyhealthyschools.org.uk/resources/?ResourceFormat=Helpline </a:t>
            </a:r>
            <a:endParaRPr lang="en-GB" dirty="0"/>
          </a:p>
        </p:txBody>
      </p:sp>
    </p:spTree>
    <p:extLst>
      <p:ext uri="{BB962C8B-B14F-4D97-AF65-F5344CB8AC3E}">
        <p14:creationId xmlns:p14="http://schemas.microsoft.com/office/powerpoint/2010/main" val="30553620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387350" indent="-228600">
              <a:buAutoNum type="arabicPeriod"/>
            </a:pPr>
            <a:r>
              <a:rPr lang="en-US" dirty="0"/>
              <a:t>School Counselling Service: All local authorities in Wales are requires to provide accessible and timely school counselling services throughout secondary school. Referrals to the services should (at minimum) be able to be made by schools, teachers, parents or carers. Some schools also allow children to self-refer. </a:t>
            </a:r>
          </a:p>
          <a:p>
            <a:pPr marL="387350" indent="-228600">
              <a:buAutoNum type="arabicPeriod"/>
            </a:pPr>
            <a:r>
              <a:rPr lang="en-US" dirty="0"/>
              <a:t>School Nurses are qualified, experienced Specialist Community Public Health Nurses. Every school ages child has a names School Nurse and associated health team. The Cardiff and Vale School Nursing Service is delivered via a rights based approach that meets the requirements of the UNCRC (1989). The service should be proactive in providing early intervention and advice when it is needed and is trusted and valued by children and young people. The Nurse can provide confidential advise and support on physical health, as well as education on obesity, smoking and alcohol and drug related harms, and emotional wellbeing and support. Young people 11-19 can access their School Nurse for confidential anonymous advice and support at 075205157228 (for more information, see: https://cavuhb.nhs.wales/our-services/children-young-people-family-health-services/cyp-early-intervention-prevention-services/school-nursing/)</a:t>
            </a:r>
          </a:p>
          <a:p>
            <a:pPr marL="387350" indent="-228600">
              <a:buAutoNum type="arabicPeriod"/>
            </a:pPr>
            <a:r>
              <a:rPr lang="en-US" dirty="0"/>
              <a:t>The Welsh Network of Health School Schemes encourages the development of local health school schemes within the national framework, to ensure schools are supporting the health and wellbeing of students effectively. Every school in Wales should be part of a Health School Scheme. See: (&lt;https://happen-wales.co.uk/wp-content/uploads/2019/09/HAPPEN-Resource-Booklet.pdf&gt;)</a:t>
            </a:r>
          </a:p>
          <a:p>
            <a:pPr marL="387350" indent="-228600">
              <a:buAutoNum type="arabicPeriod"/>
            </a:pPr>
            <a:r>
              <a:rPr lang="en-US" dirty="0"/>
              <a:t>Mental Health Champions: There should be dedicated individuals within the school who are trained to deal with mental health issues, or emergencies. A number of mental health organisations offer specialist training, for example, Place2Be offers the Mental Health Champion training scheme, which is available to schools in Wales. The Anna Freud Centre offers online courses suitable for schools across the UK. </a:t>
            </a:r>
          </a:p>
          <a:p>
            <a:pPr marL="158750" indent="0">
              <a:buNone/>
            </a:pPr>
            <a:r>
              <a:rPr lang="en-US" dirty="0"/>
              <a:t>ELSA’s: Some local authorities in Wales offer ELSA’s who are assistants who support children and young people in ensuring their wellbeing. These, are not, however, a replacement for a whole-school approach to mental health and well-being, or indeed, a counselling service. (see: https://gov.wales/embedding-whole-school-approach-mental-health-and-well-being) </a:t>
            </a:r>
          </a:p>
          <a:p>
            <a:pPr marL="158750" indent="0">
              <a:buNone/>
            </a:pPr>
            <a:r>
              <a:rPr lang="en-US" dirty="0"/>
              <a:t>For more information, see: https://mentallyhealthyschools.org.uk/whole-school-approach/wales/mental-health-services-for-schools-in-wales/ </a:t>
            </a:r>
          </a:p>
        </p:txBody>
      </p:sp>
    </p:spTree>
    <p:extLst>
      <p:ext uri="{BB962C8B-B14F-4D97-AF65-F5344CB8AC3E}">
        <p14:creationId xmlns:p14="http://schemas.microsoft.com/office/powerpoint/2010/main" val="36074940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387350" indent="-228600">
              <a:buAutoNum type="arabicPeriod"/>
            </a:pPr>
            <a:endParaRPr lang="en-GB" dirty="0"/>
          </a:p>
        </p:txBody>
      </p:sp>
    </p:spTree>
    <p:extLst>
      <p:ext uri="{BB962C8B-B14F-4D97-AF65-F5344CB8AC3E}">
        <p14:creationId xmlns:p14="http://schemas.microsoft.com/office/powerpoint/2010/main" val="18348417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The students should demonstrate the distinction between physical health (which is focused on the biomedical) and mental health (which is focused on the biopsychosocial). There should be some distinction and thought in the types of services and stakeholders which students may encounter. </a:t>
            </a:r>
          </a:p>
          <a:p>
            <a:r>
              <a:rPr lang="en-US" dirty="0"/>
              <a:t>Students should be able to explain, and talk through their thinking about the relevant services and the distinction between the services e.g. the role of a Pharmacist vs GP vs A&amp;E – in relation to physical health</a:t>
            </a:r>
          </a:p>
          <a:p>
            <a:pPr marL="158750" indent="0">
              <a:buNone/>
            </a:pPr>
            <a:r>
              <a:rPr lang="en-US" b="1" dirty="0"/>
              <a:t>Extension:</a:t>
            </a:r>
            <a:r>
              <a:rPr lang="en-US" dirty="0"/>
              <a:t> Teachers may extend this exercise by asking that students explain how they can access the relevant services. Questions could also be posed about the inter-relationship of services, either along a time-line, or dependent on the severity of the health problem. </a:t>
            </a:r>
            <a:endParaRPr lang="en-GB" dirty="0"/>
          </a:p>
        </p:txBody>
      </p:sp>
    </p:spTree>
    <p:extLst>
      <p:ext uri="{BB962C8B-B14F-4D97-AF65-F5344CB8AC3E}">
        <p14:creationId xmlns:p14="http://schemas.microsoft.com/office/powerpoint/2010/main" val="18662706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The aim of this task is to get students to think about health as a holistic and complex subject. Most things in a person’s life affect their health e.g. the stress of school, the opportunity to play and get exercise, the effect on brain development of screens. Biomedical and Biopsychosocial definitions of health have now been expanded to consider preventative health and the causes of health problems. This is important in Wales due to a history of heavy industry, poverty and intergenerational health issues. Services and systems which have the potential to affect health and wellbeing can also be categories as issues of ‘Health.’ The pictures here are meant to stimulate debate about the causal link between political, social and financial issues and health. For example, </a:t>
            </a:r>
          </a:p>
          <a:p>
            <a:pPr marL="457200" indent="-298450"/>
            <a:r>
              <a:rPr lang="en-US" dirty="0"/>
              <a:t>the current cost-of-living crisis could be considered a health issues, as families will not be able to heat their homes: this places children and young people who are susceptible to respiratory diseases at risk. </a:t>
            </a:r>
          </a:p>
          <a:p>
            <a:pPr marL="457200" indent="-298450"/>
            <a:r>
              <a:rPr lang="en-US" dirty="0"/>
              <a:t>the cost-of-living crisis and Brexit influence the ability of families to access nutritious food. Parents could skip meals to ensure children are fed: (See, https://www.walesonline.co.uk/news/cost-of-living/mum-hospitalised-after-skipping-meals-24780494)</a:t>
            </a:r>
          </a:p>
          <a:p>
            <a:pPr marL="457200" indent="-298450"/>
            <a:r>
              <a:rPr lang="en-US" dirty="0"/>
              <a:t>the failure to increase wages in line with inflation, means that many families will go into debt. This means parents may not be able to afford school uniform. Children may not have access to activities during school holidays</a:t>
            </a:r>
          </a:p>
          <a:p>
            <a:pPr marL="457200" indent="-298450"/>
            <a:r>
              <a:rPr lang="en-US" dirty="0"/>
              <a:t>Closing schools during the pandemic, meant that children suffered loneliness, developed mental health issues and developmental delay. </a:t>
            </a:r>
          </a:p>
          <a:p>
            <a:pPr marL="457200" indent="-298450"/>
            <a:r>
              <a:rPr lang="en-US" dirty="0"/>
              <a:t>Heavy industry reduces air quality leading to respiratory diseases such as asthma. </a:t>
            </a:r>
          </a:p>
          <a:p>
            <a:pPr marL="158750" indent="0">
              <a:buNone/>
            </a:pPr>
            <a:endParaRPr lang="en-US" dirty="0"/>
          </a:p>
        </p:txBody>
      </p:sp>
    </p:spTree>
    <p:extLst>
      <p:ext uri="{BB962C8B-B14F-4D97-AF65-F5344CB8AC3E}">
        <p14:creationId xmlns:p14="http://schemas.microsoft.com/office/powerpoint/2010/main" val="315563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The purpose of this task is to encourage students to think about the complexity of health and wellbeing beyond their lives into their community. Particularly, how their health interacts with a range of organisations and thus decision-makers. Health, then, is essentially political in nature.  </a:t>
            </a:r>
            <a:endParaRPr lang="en-GB" dirty="0"/>
          </a:p>
        </p:txBody>
      </p:sp>
    </p:spTree>
    <p:extLst>
      <p:ext uri="{BB962C8B-B14F-4D97-AF65-F5344CB8AC3E}">
        <p14:creationId xmlns:p14="http://schemas.microsoft.com/office/powerpoint/2010/main" val="32840195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a:t>https://www.newstatesman.com/long-reads/2014/10/hunger-filth-fear-and-death-remembering-life-nhs </a:t>
            </a:r>
          </a:p>
        </p:txBody>
      </p:sp>
    </p:spTree>
    <p:extLst>
      <p:ext uri="{BB962C8B-B14F-4D97-AF65-F5344CB8AC3E}">
        <p14:creationId xmlns:p14="http://schemas.microsoft.com/office/powerpoint/2010/main" val="5653812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9380513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For more information about social care see: https://socialcare.wales/ </a:t>
            </a:r>
            <a:endParaRPr lang="en-GB" dirty="0"/>
          </a:p>
        </p:txBody>
      </p:sp>
    </p:spTree>
    <p:extLst>
      <p:ext uri="{BB962C8B-B14F-4D97-AF65-F5344CB8AC3E}">
        <p14:creationId xmlns:p14="http://schemas.microsoft.com/office/powerpoint/2010/main" val="6651328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This flowchart demonstrates the movement through the different layers or sectors of the NHS. This is important, as these sections have distinct policies and are funded differently. However, they must work together to ensure that treatment is provided to improve or maintain good health.</a:t>
            </a:r>
          </a:p>
          <a:p>
            <a:pPr marL="615950" lvl="1" indent="0">
              <a:buNone/>
            </a:pPr>
            <a:r>
              <a:rPr lang="en-US" b="1" dirty="0"/>
              <a:t>Green: Primary </a:t>
            </a:r>
          </a:p>
          <a:p>
            <a:pPr marL="615950" lvl="1" indent="0">
              <a:buNone/>
            </a:pPr>
            <a:r>
              <a:rPr lang="en-GB" b="1" dirty="0"/>
              <a:t>Yellow: Secondary </a:t>
            </a:r>
          </a:p>
          <a:p>
            <a:pPr marL="615950" lvl="1" indent="0">
              <a:buNone/>
            </a:pPr>
            <a:r>
              <a:rPr lang="en-GB" b="1" dirty="0"/>
              <a:t>Red: Tertiary </a:t>
            </a:r>
          </a:p>
          <a:p>
            <a:pPr marL="615950" lvl="1" indent="0">
              <a:buNone/>
            </a:pPr>
            <a:r>
              <a:rPr lang="en-GB" b="1" dirty="0"/>
              <a:t>Purple: Community or Social Care </a:t>
            </a:r>
          </a:p>
          <a:p>
            <a:pPr marL="158750" indent="0">
              <a:buNone/>
            </a:pPr>
            <a:r>
              <a:rPr lang="en-GB" i="1" dirty="0"/>
              <a:t>Refer to the previous slide for descriptions </a:t>
            </a:r>
          </a:p>
        </p:txBody>
      </p:sp>
    </p:spTree>
    <p:extLst>
      <p:ext uri="{BB962C8B-B14F-4D97-AF65-F5344CB8AC3E}">
        <p14:creationId xmlns:p14="http://schemas.microsoft.com/office/powerpoint/2010/main" val="11954345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387350" indent="-228600">
              <a:buAutoNum type="arabicPeriod"/>
            </a:pPr>
            <a:r>
              <a:rPr lang="en-US" dirty="0"/>
              <a:t>Security: In Golder's Green, London there have been calls for armed security outside Jewish schools: (https://www.standard.co.uk/news/london/thousands-back-call-for-armed-security-outside-jewish-schools-and-synagogues-a3135876.html)</a:t>
            </a:r>
          </a:p>
          <a:p>
            <a:pPr marL="387350" indent="-228600">
              <a:buAutoNum type="arabicPeriod"/>
            </a:pPr>
            <a:r>
              <a:rPr lang="en-US" dirty="0"/>
              <a:t>School Rules and Anti-Bullying Policies</a:t>
            </a:r>
          </a:p>
          <a:p>
            <a:pPr marL="387350" indent="-228600">
              <a:buAutoNum type="arabicPeriod"/>
            </a:pPr>
            <a:r>
              <a:rPr lang="en-US" dirty="0"/>
              <a:t>Maintenance of School property</a:t>
            </a:r>
          </a:p>
          <a:p>
            <a:pPr marL="387350" indent="-228600">
              <a:buAutoNum type="arabicPeriod"/>
            </a:pPr>
            <a:r>
              <a:rPr lang="en-US" dirty="0"/>
              <a:t>School Nurse</a:t>
            </a:r>
          </a:p>
          <a:p>
            <a:pPr marL="387350" indent="-228600">
              <a:buAutoNum type="arabicPeriod"/>
            </a:pPr>
            <a:r>
              <a:rPr lang="en-US" dirty="0"/>
              <a:t>Mental Health and Counselling Services</a:t>
            </a:r>
          </a:p>
          <a:p>
            <a:pPr marL="387350" indent="-228600">
              <a:buAutoNum type="arabicPeriod"/>
            </a:pPr>
            <a:r>
              <a:rPr lang="en-US" dirty="0"/>
              <a:t>First Aid and Defibrillators </a:t>
            </a:r>
          </a:p>
          <a:p>
            <a:pPr marL="158750" indent="0">
              <a:buNone/>
            </a:pPr>
            <a:endParaRPr lang="en-GB" dirty="0"/>
          </a:p>
        </p:txBody>
      </p:sp>
    </p:spTree>
    <p:extLst>
      <p:ext uri="{BB962C8B-B14F-4D97-AF65-F5344CB8AC3E}">
        <p14:creationId xmlns:p14="http://schemas.microsoft.com/office/powerpoint/2010/main" val="21155247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See: http://www.wales.nhs.uk/healthtopics/conditions/mentalhealth</a:t>
            </a:r>
            <a:endParaRPr lang="en-GB" dirty="0"/>
          </a:p>
        </p:txBody>
      </p:sp>
    </p:spTree>
    <p:extLst>
      <p:ext uri="{BB962C8B-B14F-4D97-AF65-F5344CB8AC3E}">
        <p14:creationId xmlns:p14="http://schemas.microsoft.com/office/powerpoint/2010/main" val="37480495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387350" indent="-228600">
              <a:buAutoNum type="arabicPeriod"/>
            </a:pPr>
            <a:r>
              <a:rPr lang="en-US" dirty="0"/>
              <a:t>Primary Care: Your GP and practice nurses undertake the major role in mental health service, they can: (i) initially diagnose a mental health problem, (ii) prescribe medication, (iii) refer you to a professional counselling service, (iv) refer to you specialist secondary mental health services, (v) consider the physical risks and impacts of mental health </a:t>
            </a:r>
          </a:p>
          <a:p>
            <a:pPr marL="457200" indent="-298450"/>
            <a:r>
              <a:rPr lang="en-US" dirty="0"/>
              <a:t>See for the Primary Mental Health Team: https://cavuhb.nhs.wales/our-services/children-young-people-family-health-services/cypf-emotional-wellbeing-mental-health/primary-mental-health/ </a:t>
            </a:r>
            <a:endParaRPr lang="en-GB" dirty="0"/>
          </a:p>
        </p:txBody>
      </p:sp>
    </p:spTree>
    <p:extLst>
      <p:ext uri="{BB962C8B-B14F-4D97-AF65-F5344CB8AC3E}">
        <p14:creationId xmlns:p14="http://schemas.microsoft.com/office/powerpoint/2010/main" val="11926148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387350" indent="-228600">
              <a:buAutoNum type="arabicPeriod"/>
            </a:pPr>
            <a:r>
              <a:rPr lang="en-US" dirty="0"/>
              <a:t>Primary Care: Your GP and practice nurses undertake the major role in mental health service, they can: (i) initially diagnose a mental health problem, (ii) prescribe medication, (iii) refer you to a professional counselling service, (iv) refer to you specialist secondary mental health services, (v) consider the physical risks and impacts of mental health </a:t>
            </a:r>
          </a:p>
          <a:p>
            <a:pPr marL="457200" indent="-298450"/>
            <a:r>
              <a:rPr lang="en-US" dirty="0"/>
              <a:t>See for the Primary Mental Health Team: https://cavuhb.nhs.wales/our-services/children-young-people-family-health-services/cypf-emotional-wellbeing-mental-health/primary-mental-health/ </a:t>
            </a:r>
          </a:p>
          <a:p>
            <a:pPr marL="158750" indent="0">
              <a:buNone/>
            </a:pPr>
            <a:r>
              <a:rPr lang="en-US" dirty="0"/>
              <a:t>2. Secondary Care:  CAMHS, see: https://cavuhb.nhs.wales/our-services/children-young-people-family-health-services/cypf-emotional-wellbeing-mental-health/child-and-adolescent-mental-health-services-camhs/ </a:t>
            </a:r>
            <a:endParaRPr lang="en-GB" dirty="0"/>
          </a:p>
        </p:txBody>
      </p:sp>
    </p:spTree>
    <p:extLst>
      <p:ext uri="{BB962C8B-B14F-4D97-AF65-F5344CB8AC3E}">
        <p14:creationId xmlns:p14="http://schemas.microsoft.com/office/powerpoint/2010/main" val="37439591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1803400"/>
            <a:ext cx="5825202" cy="1234727"/>
          </a:xfrm>
        </p:spPr>
        <p:txBody>
          <a:bodyPr anchor="b">
            <a:noAutofit/>
          </a:bodyPr>
          <a:lstStyle>
            <a:lvl1pPr algn="r">
              <a:defRPr sz="405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130300" y="3038125"/>
            <a:ext cx="5825202" cy="822674"/>
          </a:xfrm>
        </p:spPr>
        <p:txBody>
          <a:bodyPr anchor="t"/>
          <a:lstStyle>
            <a:lvl1pPr marL="0" indent="0" algn="r">
              <a:buNone/>
              <a:defRPr>
                <a:solidFill>
                  <a:schemeClr val="tx1">
                    <a:lumMod val="50000"/>
                    <a:lumOff val="50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8/22/2022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672592773"/>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2552700"/>
          </a:xfrm>
        </p:spPr>
        <p:txBody>
          <a:bodyPr anchor="ctr">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8/22/2022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332387223"/>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024604" y="2724150"/>
            <a:ext cx="5418393" cy="28575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8/22/2022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0" name="TextBox 19"/>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latin typeface="Arial"/>
              </a:rPr>
              <a:t>”</a:t>
            </a:r>
            <a:endParaRPr lang="en-US" sz="1350" dirty="0">
              <a:solidFill>
                <a:schemeClr val="accent1">
                  <a:lumMod val="60000"/>
                  <a:lumOff val="40000"/>
                </a:schemeClr>
              </a:solidFill>
              <a:latin typeface="Arial"/>
            </a:endParaRPr>
          </a:p>
        </p:txBody>
      </p:sp>
    </p:spTree>
    <p:extLst>
      <p:ext uri="{BB962C8B-B14F-4D97-AF65-F5344CB8AC3E}">
        <p14:creationId xmlns:p14="http://schemas.microsoft.com/office/powerpoint/2010/main" val="889747319"/>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08001" y="1448991"/>
            <a:ext cx="6447501" cy="1946595"/>
          </a:xfrm>
        </p:spPr>
        <p:txBody>
          <a:bodyPr anchor="b">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8/22/2022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572564390"/>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tx1">
                    <a:lumMod val="75000"/>
                    <a:lumOff val="25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8/22/2022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356110644"/>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514350" y="457200"/>
            <a:ext cx="6441152"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8/22/2022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430836394"/>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t>8/22/2022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t>‹#›</a:t>
            </a:fld>
            <a:endParaRPr lang="en-US" dirty="0"/>
          </a:p>
        </p:txBody>
      </p:sp>
    </p:spTree>
    <p:extLst>
      <p:ext uri="{BB962C8B-B14F-4D97-AF65-F5344CB8AC3E}">
        <p14:creationId xmlns:p14="http://schemas.microsoft.com/office/powerpoint/2010/main" val="1387466497"/>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55" y="457200"/>
            <a:ext cx="978557" cy="3938588"/>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508001" y="457200"/>
            <a:ext cx="5295113" cy="393858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8/22/2022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416789359"/>
      </p:ext>
    </p:extLst>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81"/>
        <p:cNvGrpSpPr/>
        <p:nvPr/>
      </p:nvGrpSpPr>
      <p:grpSpPr>
        <a:xfrm>
          <a:off x="0" y="0"/>
          <a:ext cx="0" cy="0"/>
          <a:chOff x="0" y="0"/>
          <a:chExt cx="0" cy="0"/>
        </a:xfrm>
      </p:grpSpPr>
      <p:sp>
        <p:nvSpPr>
          <p:cNvPr id="82" name="Google Shape;82;p13"/>
          <p:cNvSpPr txBox="1">
            <a:spLocks noGrp="1"/>
          </p:cNvSpPr>
          <p:nvPr>
            <p:ph type="title"/>
          </p:nvPr>
        </p:nvSpPr>
        <p:spPr>
          <a:xfrm>
            <a:off x="713225" y="539500"/>
            <a:ext cx="77175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83" name="Google Shape;83;p13"/>
          <p:cNvSpPr txBox="1">
            <a:spLocks noGrp="1"/>
          </p:cNvSpPr>
          <p:nvPr>
            <p:ph type="title" idx="2" hasCustomPrompt="1"/>
          </p:nvPr>
        </p:nvSpPr>
        <p:spPr>
          <a:xfrm>
            <a:off x="1002333" y="1308750"/>
            <a:ext cx="1936500" cy="637800"/>
          </a:xfrm>
          <a:prstGeom prst="rect">
            <a:avLst/>
          </a:prstGeom>
        </p:spPr>
        <p:txBody>
          <a:bodyPr spcFirstLastPara="1" wrap="square" lIns="91425" tIns="91425" rIns="91425" bIns="91425" anchor="ctr" anchorCtr="0">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r>
              <a:t>xx%</a:t>
            </a:r>
          </a:p>
        </p:txBody>
      </p:sp>
      <p:sp>
        <p:nvSpPr>
          <p:cNvPr id="84" name="Google Shape;84;p13"/>
          <p:cNvSpPr txBox="1">
            <a:spLocks noGrp="1"/>
          </p:cNvSpPr>
          <p:nvPr>
            <p:ph type="title" idx="3"/>
          </p:nvPr>
        </p:nvSpPr>
        <p:spPr>
          <a:xfrm>
            <a:off x="713225" y="1792596"/>
            <a:ext cx="2514900" cy="572700"/>
          </a:xfrm>
          <a:prstGeom prst="rect">
            <a:avLst/>
          </a:prstGeom>
        </p:spPr>
        <p:txBody>
          <a:bodyPr spcFirstLastPara="1" wrap="square" lIns="91425" tIns="91425" rIns="91425" bIns="91425" anchor="ctr" anchorCtr="0">
            <a:noAutofit/>
          </a:bodyPr>
          <a:lstStyle>
            <a:lvl1pPr lvl="0">
              <a:spcBef>
                <a:spcPts val="0"/>
              </a:spcBef>
              <a:spcAft>
                <a:spcPts val="0"/>
              </a:spcAft>
              <a:buSzPts val="2400"/>
              <a:buNone/>
              <a:defRPr sz="22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85" name="Google Shape;85;p13"/>
          <p:cNvSpPr txBox="1">
            <a:spLocks noGrp="1"/>
          </p:cNvSpPr>
          <p:nvPr>
            <p:ph type="subTitle" idx="1"/>
          </p:nvPr>
        </p:nvSpPr>
        <p:spPr>
          <a:xfrm>
            <a:off x="713225" y="2191724"/>
            <a:ext cx="2514900" cy="637800"/>
          </a:xfrm>
          <a:prstGeom prst="rect">
            <a:avLst/>
          </a:prstGeom>
        </p:spPr>
        <p:txBody>
          <a:bodyPr spcFirstLastPara="1" wrap="square" lIns="91425" tIns="91425" rIns="91425" bIns="91425" anchor="t" anchorCtr="0">
            <a:noAutofit/>
          </a:bodyPr>
          <a:lstStyle>
            <a:lvl1pPr lvl="0" algn="ctr">
              <a:spcBef>
                <a:spcPts val="0"/>
              </a:spcBef>
              <a:spcAft>
                <a:spcPts val="0"/>
              </a:spcAft>
              <a:buSzPts val="1600"/>
              <a:buNone/>
              <a:defRPr/>
            </a:lvl1pPr>
            <a:lvl2pPr lvl="1">
              <a:spcBef>
                <a:spcPts val="0"/>
              </a:spcBef>
              <a:spcAft>
                <a:spcPts val="0"/>
              </a:spcAft>
              <a:buSzPts val="1600"/>
              <a:buNone/>
              <a:defRPr/>
            </a:lvl2pPr>
            <a:lvl3pPr lvl="2">
              <a:spcBef>
                <a:spcPts val="0"/>
              </a:spcBef>
              <a:spcAft>
                <a:spcPts val="0"/>
              </a:spcAft>
              <a:buSzPts val="1600"/>
              <a:buNone/>
              <a:defRPr/>
            </a:lvl3pPr>
            <a:lvl4pPr lvl="3">
              <a:spcBef>
                <a:spcPts val="0"/>
              </a:spcBef>
              <a:spcAft>
                <a:spcPts val="0"/>
              </a:spcAft>
              <a:buSzPts val="1600"/>
              <a:buNone/>
              <a:defRPr/>
            </a:lvl4pPr>
            <a:lvl5pPr lvl="4">
              <a:spcBef>
                <a:spcPts val="0"/>
              </a:spcBef>
              <a:spcAft>
                <a:spcPts val="0"/>
              </a:spcAft>
              <a:buSzPts val="1600"/>
              <a:buNone/>
              <a:defRPr/>
            </a:lvl5pPr>
            <a:lvl6pPr lvl="5">
              <a:spcBef>
                <a:spcPts val="0"/>
              </a:spcBef>
              <a:spcAft>
                <a:spcPts val="0"/>
              </a:spcAft>
              <a:buSzPts val="1600"/>
              <a:buNone/>
              <a:defRPr/>
            </a:lvl6pPr>
            <a:lvl7pPr lvl="6">
              <a:spcBef>
                <a:spcPts val="0"/>
              </a:spcBef>
              <a:spcAft>
                <a:spcPts val="0"/>
              </a:spcAft>
              <a:buSzPts val="1600"/>
              <a:buNone/>
              <a:defRPr/>
            </a:lvl7pPr>
            <a:lvl8pPr lvl="7">
              <a:spcBef>
                <a:spcPts val="0"/>
              </a:spcBef>
              <a:spcAft>
                <a:spcPts val="0"/>
              </a:spcAft>
              <a:buSzPts val="1600"/>
              <a:buNone/>
              <a:defRPr/>
            </a:lvl8pPr>
            <a:lvl9pPr lvl="8">
              <a:spcBef>
                <a:spcPts val="0"/>
              </a:spcBef>
              <a:spcAft>
                <a:spcPts val="0"/>
              </a:spcAft>
              <a:buSzPts val="1600"/>
              <a:buNone/>
              <a:defRPr/>
            </a:lvl9pPr>
          </a:lstStyle>
          <a:p>
            <a:endParaRPr/>
          </a:p>
        </p:txBody>
      </p:sp>
      <p:sp>
        <p:nvSpPr>
          <p:cNvPr id="86" name="Google Shape;86;p13"/>
          <p:cNvSpPr txBox="1">
            <a:spLocks noGrp="1"/>
          </p:cNvSpPr>
          <p:nvPr>
            <p:ph type="title" idx="4" hasCustomPrompt="1"/>
          </p:nvPr>
        </p:nvSpPr>
        <p:spPr>
          <a:xfrm>
            <a:off x="3603694" y="1308750"/>
            <a:ext cx="1936500" cy="637800"/>
          </a:xfrm>
          <a:prstGeom prst="rect">
            <a:avLst/>
          </a:prstGeom>
        </p:spPr>
        <p:txBody>
          <a:bodyPr spcFirstLastPara="1" wrap="square" lIns="91425" tIns="91425" rIns="91425" bIns="91425" anchor="ctr" anchorCtr="0">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r>
              <a:t>xx%</a:t>
            </a:r>
          </a:p>
        </p:txBody>
      </p:sp>
      <p:sp>
        <p:nvSpPr>
          <p:cNvPr id="87" name="Google Shape;87;p13"/>
          <p:cNvSpPr txBox="1">
            <a:spLocks noGrp="1"/>
          </p:cNvSpPr>
          <p:nvPr>
            <p:ph type="title" idx="5"/>
          </p:nvPr>
        </p:nvSpPr>
        <p:spPr>
          <a:xfrm>
            <a:off x="3314587" y="1792596"/>
            <a:ext cx="25149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22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88" name="Google Shape;88;p13"/>
          <p:cNvSpPr txBox="1">
            <a:spLocks noGrp="1"/>
          </p:cNvSpPr>
          <p:nvPr>
            <p:ph type="subTitle" idx="6"/>
          </p:nvPr>
        </p:nvSpPr>
        <p:spPr>
          <a:xfrm>
            <a:off x="3314590" y="2191724"/>
            <a:ext cx="2514900" cy="637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89" name="Google Shape;89;p13"/>
          <p:cNvSpPr txBox="1">
            <a:spLocks noGrp="1"/>
          </p:cNvSpPr>
          <p:nvPr>
            <p:ph type="title" idx="7" hasCustomPrompt="1"/>
          </p:nvPr>
        </p:nvSpPr>
        <p:spPr>
          <a:xfrm>
            <a:off x="6205058" y="1308750"/>
            <a:ext cx="1936500" cy="637800"/>
          </a:xfrm>
          <a:prstGeom prst="rect">
            <a:avLst/>
          </a:prstGeom>
        </p:spPr>
        <p:txBody>
          <a:bodyPr spcFirstLastPara="1" wrap="square" lIns="91425" tIns="91425" rIns="91425" bIns="91425" anchor="ctr" anchorCtr="0">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r>
              <a:t>xx%</a:t>
            </a:r>
          </a:p>
        </p:txBody>
      </p:sp>
      <p:sp>
        <p:nvSpPr>
          <p:cNvPr id="90" name="Google Shape;90;p13"/>
          <p:cNvSpPr txBox="1">
            <a:spLocks noGrp="1"/>
          </p:cNvSpPr>
          <p:nvPr>
            <p:ph type="title" idx="8"/>
          </p:nvPr>
        </p:nvSpPr>
        <p:spPr>
          <a:xfrm>
            <a:off x="5915950" y="1792597"/>
            <a:ext cx="25149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22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91" name="Google Shape;91;p13"/>
          <p:cNvSpPr txBox="1">
            <a:spLocks noGrp="1"/>
          </p:cNvSpPr>
          <p:nvPr>
            <p:ph type="subTitle" idx="9"/>
          </p:nvPr>
        </p:nvSpPr>
        <p:spPr>
          <a:xfrm>
            <a:off x="5915954" y="2191724"/>
            <a:ext cx="2514900" cy="637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92" name="Google Shape;92;p13"/>
          <p:cNvSpPr txBox="1">
            <a:spLocks noGrp="1"/>
          </p:cNvSpPr>
          <p:nvPr>
            <p:ph type="title" idx="13" hasCustomPrompt="1"/>
          </p:nvPr>
        </p:nvSpPr>
        <p:spPr>
          <a:xfrm>
            <a:off x="2302991" y="3085020"/>
            <a:ext cx="1936500" cy="637800"/>
          </a:xfrm>
          <a:prstGeom prst="rect">
            <a:avLst/>
          </a:prstGeom>
        </p:spPr>
        <p:txBody>
          <a:bodyPr spcFirstLastPara="1" wrap="square" lIns="91425" tIns="91425" rIns="91425" bIns="91425" anchor="ctr" anchorCtr="0">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r>
              <a:t>xx%</a:t>
            </a:r>
          </a:p>
        </p:txBody>
      </p:sp>
      <p:sp>
        <p:nvSpPr>
          <p:cNvPr id="93" name="Google Shape;93;p13"/>
          <p:cNvSpPr txBox="1">
            <a:spLocks noGrp="1"/>
          </p:cNvSpPr>
          <p:nvPr>
            <p:ph type="title" idx="14"/>
          </p:nvPr>
        </p:nvSpPr>
        <p:spPr>
          <a:xfrm>
            <a:off x="2013874" y="3568867"/>
            <a:ext cx="25149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22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94" name="Google Shape;94;p13"/>
          <p:cNvSpPr txBox="1">
            <a:spLocks noGrp="1"/>
          </p:cNvSpPr>
          <p:nvPr>
            <p:ph type="subTitle" idx="15"/>
          </p:nvPr>
        </p:nvSpPr>
        <p:spPr>
          <a:xfrm>
            <a:off x="2013863" y="3967993"/>
            <a:ext cx="2514900" cy="637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95" name="Google Shape;95;p13"/>
          <p:cNvSpPr txBox="1">
            <a:spLocks noGrp="1"/>
          </p:cNvSpPr>
          <p:nvPr>
            <p:ph type="title" idx="16" hasCustomPrompt="1"/>
          </p:nvPr>
        </p:nvSpPr>
        <p:spPr>
          <a:xfrm>
            <a:off x="4904286" y="3085020"/>
            <a:ext cx="1936800" cy="637800"/>
          </a:xfrm>
          <a:prstGeom prst="rect">
            <a:avLst/>
          </a:prstGeom>
        </p:spPr>
        <p:txBody>
          <a:bodyPr spcFirstLastPara="1" wrap="square" lIns="91425" tIns="91425" rIns="91425" bIns="91425" anchor="ctr" anchorCtr="0">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r>
              <a:t>xx%</a:t>
            </a:r>
          </a:p>
        </p:txBody>
      </p:sp>
      <p:sp>
        <p:nvSpPr>
          <p:cNvPr id="96" name="Google Shape;96;p13"/>
          <p:cNvSpPr txBox="1">
            <a:spLocks noGrp="1"/>
          </p:cNvSpPr>
          <p:nvPr>
            <p:ph type="title" idx="17"/>
          </p:nvPr>
        </p:nvSpPr>
        <p:spPr>
          <a:xfrm>
            <a:off x="4615140" y="3568867"/>
            <a:ext cx="25149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22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97" name="Google Shape;97;p13"/>
          <p:cNvSpPr txBox="1">
            <a:spLocks noGrp="1"/>
          </p:cNvSpPr>
          <p:nvPr>
            <p:ph type="subTitle" idx="18"/>
          </p:nvPr>
        </p:nvSpPr>
        <p:spPr>
          <a:xfrm>
            <a:off x="4615137" y="3967993"/>
            <a:ext cx="2514900" cy="637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Tree>
    <p:extLst>
      <p:ext uri="{BB962C8B-B14F-4D97-AF65-F5344CB8AC3E}">
        <p14:creationId xmlns:p14="http://schemas.microsoft.com/office/powerpoint/2010/main" val="279121265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228"/>
        <p:cNvGrpSpPr/>
        <p:nvPr/>
      </p:nvGrpSpPr>
      <p:grpSpPr>
        <a:xfrm>
          <a:off x="0" y="0"/>
          <a:ext cx="0" cy="0"/>
          <a:chOff x="0" y="0"/>
          <a:chExt cx="0" cy="0"/>
        </a:xfrm>
      </p:grpSpPr>
    </p:spTree>
    <p:extLst>
      <p:ext uri="{BB962C8B-B14F-4D97-AF65-F5344CB8AC3E}">
        <p14:creationId xmlns:p14="http://schemas.microsoft.com/office/powerpoint/2010/main" val="17758037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229"/>
        <p:cNvGrpSpPr/>
        <p:nvPr/>
      </p:nvGrpSpPr>
      <p:grpSpPr>
        <a:xfrm>
          <a:off x="0" y="0"/>
          <a:ext cx="0" cy="0"/>
          <a:chOff x="0" y="0"/>
          <a:chExt cx="0" cy="0"/>
        </a:xfrm>
      </p:grpSpPr>
    </p:spTree>
    <p:extLst>
      <p:ext uri="{BB962C8B-B14F-4D97-AF65-F5344CB8AC3E}">
        <p14:creationId xmlns:p14="http://schemas.microsoft.com/office/powerpoint/2010/main" val="10119086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7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8/22/2022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66160009"/>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ackground 2">
  <p:cSld name="Background 2">
    <p:spTree>
      <p:nvGrpSpPr>
        <p:cNvPr id="1" name="Shape 233"/>
        <p:cNvGrpSpPr/>
        <p:nvPr/>
      </p:nvGrpSpPr>
      <p:grpSpPr>
        <a:xfrm>
          <a:off x="0" y="0"/>
          <a:ext cx="0" cy="0"/>
          <a:chOff x="0" y="0"/>
          <a:chExt cx="0" cy="0"/>
        </a:xfrm>
      </p:grpSpPr>
    </p:spTree>
    <p:extLst>
      <p:ext uri="{BB962C8B-B14F-4D97-AF65-F5344CB8AC3E}">
        <p14:creationId xmlns:p14="http://schemas.microsoft.com/office/powerpoint/2010/main" val="9201289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08001" y="2025651"/>
            <a:ext cx="6447501" cy="1369936"/>
          </a:xfrm>
        </p:spPr>
        <p:txBody>
          <a:bodyPr anchor="b"/>
          <a:lstStyle>
            <a:lvl1pPr algn="l">
              <a:defRPr sz="30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645300"/>
          </a:xfrm>
        </p:spPr>
        <p:txBody>
          <a:bodyPr anchor="t"/>
          <a:lstStyle>
            <a:lvl1pPr marL="0" indent="0" algn="l">
              <a:buNone/>
              <a:defRPr sz="150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8/22/2022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788493702"/>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08001" y="1620442"/>
            <a:ext cx="3138026" cy="29105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817477" y="1620442"/>
            <a:ext cx="3138026" cy="29105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smtClean="0"/>
              <a:t>8/22/2022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smtClean="0"/>
              <a:t>‹#›</a:t>
            </a:fld>
            <a:endParaRPr lang="en-US" dirty="0"/>
          </a:p>
        </p:txBody>
      </p:sp>
    </p:spTree>
    <p:extLst>
      <p:ext uri="{BB962C8B-B14F-4D97-AF65-F5344CB8AC3E}">
        <p14:creationId xmlns:p14="http://schemas.microsoft.com/office/powerpoint/2010/main" val="3211974377"/>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506809" y="1620737"/>
            <a:ext cx="3139217"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506809" y="2052934"/>
            <a:ext cx="3139217" cy="247808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816287" y="1620737"/>
            <a:ext cx="3139214"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816288" y="2052934"/>
            <a:ext cx="3139213" cy="247808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8/22/2022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228360186"/>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9906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8/22/2022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889348189"/>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8/22/2022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0416546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1123953"/>
            <a:ext cx="2890896" cy="958850"/>
          </a:xfrm>
        </p:spPr>
        <p:txBody>
          <a:bodyPr anchor="b">
            <a:normAutofit/>
          </a:bodyPr>
          <a:lstStyle>
            <a:lvl1pPr>
              <a:defRPr sz="1500"/>
            </a:lvl1pPr>
          </a:lstStyle>
          <a:p>
            <a:r>
              <a:rPr lang="en-US"/>
              <a:t>Click to edit Master title style</a:t>
            </a:r>
            <a:endParaRPr lang="en-US" dirty="0"/>
          </a:p>
        </p:txBody>
      </p:sp>
      <p:sp>
        <p:nvSpPr>
          <p:cNvPr id="3" name="Content Placeholder 2"/>
          <p:cNvSpPr>
            <a:spLocks noGrp="1"/>
          </p:cNvSpPr>
          <p:nvPr>
            <p:ph idx="1"/>
          </p:nvPr>
        </p:nvSpPr>
        <p:spPr>
          <a:xfrm>
            <a:off x="3570346" y="386193"/>
            <a:ext cx="3385156" cy="41448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08001" y="2082802"/>
            <a:ext cx="2890896" cy="1938337"/>
          </a:xfrm>
        </p:spPr>
        <p:txBody>
          <a:bodyPr>
            <a:normAutofit/>
          </a:bodyPr>
          <a:lstStyle>
            <a:lvl1pPr marL="0" indent="0">
              <a:buNone/>
              <a:defRPr sz="1050"/>
            </a:lvl1pPr>
            <a:lvl2pPr marL="342797" indent="0">
              <a:buNone/>
              <a:defRPr sz="1050"/>
            </a:lvl2pPr>
            <a:lvl3pPr marL="685595" indent="0">
              <a:buNone/>
              <a:defRPr sz="900"/>
            </a:lvl3pPr>
            <a:lvl4pPr marL="1028392" indent="0">
              <a:buNone/>
              <a:defRPr sz="750"/>
            </a:lvl4pPr>
            <a:lvl5pPr marL="1371188" indent="0">
              <a:buNone/>
              <a:defRPr sz="750"/>
            </a:lvl5pPr>
            <a:lvl6pPr marL="1713986" indent="0">
              <a:buNone/>
              <a:defRPr sz="750"/>
            </a:lvl6pPr>
            <a:lvl7pPr marL="2056783" indent="0">
              <a:buNone/>
              <a:defRPr sz="750"/>
            </a:lvl7pPr>
            <a:lvl8pPr marL="2399580" indent="0">
              <a:buNone/>
              <a:defRPr sz="750"/>
            </a:lvl8pPr>
            <a:lvl9pPr marL="2742377"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smtClean="0"/>
              <a:t>8/22/2022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t>‹#›</a:t>
            </a:fld>
            <a:endParaRPr lang="en-US" dirty="0"/>
          </a:p>
        </p:txBody>
      </p:sp>
    </p:spTree>
    <p:extLst>
      <p:ext uri="{BB962C8B-B14F-4D97-AF65-F5344CB8AC3E}">
        <p14:creationId xmlns:p14="http://schemas.microsoft.com/office/powerpoint/2010/main" val="3164533850"/>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3600450"/>
            <a:ext cx="6447500" cy="425054"/>
          </a:xfrm>
        </p:spPr>
        <p:txBody>
          <a:bodyPr anchor="b">
            <a:normAutofit/>
          </a:bodyPr>
          <a:lstStyle>
            <a:lvl1pPr algn="l">
              <a:defRPr sz="18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508001" y="457200"/>
            <a:ext cx="6447501" cy="2884289"/>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4" name="Text Placeholder 3"/>
          <p:cNvSpPr>
            <a:spLocks noGrp="1"/>
          </p:cNvSpPr>
          <p:nvPr>
            <p:ph type="body" sz="half" idx="2"/>
          </p:nvPr>
        </p:nvSpPr>
        <p:spPr>
          <a:xfrm>
            <a:off x="508001" y="4025504"/>
            <a:ext cx="6447500" cy="505518"/>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8/22/2022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77796274"/>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6350"/>
            <a:ext cx="9144000" cy="5149850"/>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08001" y="457200"/>
            <a:ext cx="6447501" cy="9906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508001" y="1620442"/>
            <a:ext cx="6447501" cy="291058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403850" y="4531022"/>
            <a:ext cx="683954" cy="273844"/>
          </a:xfrm>
          <a:prstGeom prst="rect">
            <a:avLst/>
          </a:prstGeom>
        </p:spPr>
        <p:txBody>
          <a:bodyPr vert="horz" lIns="91440" tIns="45720" rIns="91440" bIns="45720" rtlCol="0" anchor="ctr"/>
          <a:lstStyle>
            <a:lvl1pPr algn="r">
              <a:defRPr sz="675">
                <a:solidFill>
                  <a:schemeClr val="tx1">
                    <a:tint val="75000"/>
                  </a:schemeClr>
                </a:solidFill>
              </a:defRPr>
            </a:lvl1pPr>
          </a:lstStyle>
          <a:p>
            <a:fld id="{B61BEF0D-F0BB-DE4B-95CE-6DB70DBA9567}" type="datetimeFigureOut">
              <a:rPr lang="en-US" smtClean="0"/>
              <a:pPr/>
              <a:t>8/22/2022</a:t>
            </a:fld>
            <a:endParaRPr lang="en-US" dirty="0"/>
          </a:p>
        </p:txBody>
      </p:sp>
      <p:sp>
        <p:nvSpPr>
          <p:cNvPr id="5" name="Footer Placeholder 4"/>
          <p:cNvSpPr>
            <a:spLocks noGrp="1"/>
          </p:cNvSpPr>
          <p:nvPr>
            <p:ph type="ftr" sz="quarter" idx="3"/>
          </p:nvPr>
        </p:nvSpPr>
        <p:spPr>
          <a:xfrm>
            <a:off x="508001" y="4531022"/>
            <a:ext cx="4723209" cy="273844"/>
          </a:xfrm>
          <a:prstGeom prst="rect">
            <a:avLst/>
          </a:prstGeom>
        </p:spPr>
        <p:txBody>
          <a:bodyPr vert="horz" lIns="91440" tIns="45720" rIns="91440" bIns="45720" rtlCol="0" anchor="ctr"/>
          <a:lstStyle>
            <a:lvl1pPr algn="l">
              <a:defRPr sz="675">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42998" y="4531022"/>
            <a:ext cx="512504" cy="273844"/>
          </a:xfrm>
          <a:prstGeom prst="rect">
            <a:avLst/>
          </a:prstGeom>
        </p:spPr>
        <p:txBody>
          <a:bodyPr vert="horz" lIns="91440" tIns="45720" rIns="91440" bIns="45720" rtlCol="0" anchor="ctr"/>
          <a:lstStyle>
            <a:lvl1pPr algn="r">
              <a:defRPr sz="675">
                <a:solidFill>
                  <a:schemeClr val="accent1"/>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78661677"/>
      </p:ext>
    </p:extLst>
  </p:cSld>
  <p:clrMap bg1="lt1" tx1="dk1" bg2="lt2" tx2="dk2" accent1="accent1" accent2="accent2" accent3="accent3" accent4="accent4" accent5="accent5" accent6="accent6" hlink="hlink" folHlink="folHlink"/>
  <p:sldLayoutIdLst>
    <p:sldLayoutId id="2147483880" r:id="rId1"/>
    <p:sldLayoutId id="2147483881" r:id="rId2"/>
    <p:sldLayoutId id="2147483882" r:id="rId3"/>
    <p:sldLayoutId id="2147483883" r:id="rId4"/>
    <p:sldLayoutId id="2147483884" r:id="rId5"/>
    <p:sldLayoutId id="2147483885" r:id="rId6"/>
    <p:sldLayoutId id="2147483886" r:id="rId7"/>
    <p:sldLayoutId id="2147483887" r:id="rId8"/>
    <p:sldLayoutId id="2147483888" r:id="rId9"/>
    <p:sldLayoutId id="2147483889" r:id="rId10"/>
    <p:sldLayoutId id="2147483890" r:id="rId11"/>
    <p:sldLayoutId id="2147483891" r:id="rId12"/>
    <p:sldLayoutId id="2147483892" r:id="rId13"/>
    <p:sldLayoutId id="2147483893" r:id="rId14"/>
    <p:sldLayoutId id="2147483894" r:id="rId15"/>
    <p:sldLayoutId id="2147483895" r:id="rId16"/>
    <p:sldLayoutId id="2147483896" r:id="rId17"/>
    <p:sldLayoutId id="2147483897" r:id="rId18"/>
    <p:sldLayoutId id="2147483899" r:id="rId19"/>
    <p:sldLayoutId id="2147483900" r:id="rId20"/>
  </p:sldLayoutIdLst>
  <p:hf sldNum="0" hdr="0" ftr="0" dt="0"/>
  <p:txStyles>
    <p:titleStyle>
      <a:lvl1pPr algn="l" defTabSz="342900" rtl="0" eaLnBrk="1" latinLnBrk="0" hangingPunct="1">
        <a:spcBef>
          <a:spcPct val="0"/>
        </a:spcBef>
        <a:buNone/>
        <a:defRPr sz="27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7175" indent="-257175" algn="l" defTabSz="342900" rtl="0" eaLnBrk="1" latinLnBrk="0" hangingPunct="1">
        <a:spcBef>
          <a:spcPts val="750"/>
        </a:spcBef>
        <a:spcAft>
          <a:spcPts val="0"/>
        </a:spcAft>
        <a:buClr>
          <a:schemeClr val="accent1"/>
        </a:buClr>
        <a:buSzPct val="80000"/>
        <a:buFont typeface="Wingdings 3" charset="2"/>
        <a:buChar char=""/>
        <a:defRPr sz="1350" kern="1200">
          <a:solidFill>
            <a:schemeClr val="tx1">
              <a:lumMod val="75000"/>
              <a:lumOff val="25000"/>
            </a:schemeClr>
          </a:solidFill>
          <a:latin typeface="+mn-lt"/>
          <a:ea typeface="+mn-ea"/>
          <a:cs typeface="+mn-cs"/>
        </a:defRPr>
      </a:lvl1pPr>
      <a:lvl2pPr marL="557213" indent="-214313" algn="l" defTabSz="342900" rtl="0" eaLnBrk="1" latinLnBrk="0" hangingPunct="1">
        <a:spcBef>
          <a:spcPts val="75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2pPr>
      <a:lvl3pPr marL="857250" indent="-171450" algn="l" defTabSz="342900" rtl="0" eaLnBrk="1" latinLnBrk="0" hangingPunct="1">
        <a:spcBef>
          <a:spcPts val="750"/>
        </a:spcBef>
        <a:spcAft>
          <a:spcPts val="0"/>
        </a:spcAft>
        <a:buClr>
          <a:schemeClr val="accent1"/>
        </a:buClr>
        <a:buSzPct val="80000"/>
        <a:buFont typeface="Wingdings 3" charset="2"/>
        <a:buChar char=""/>
        <a:defRPr sz="1050" kern="1200">
          <a:solidFill>
            <a:schemeClr val="tx1">
              <a:lumMod val="75000"/>
              <a:lumOff val="25000"/>
            </a:schemeClr>
          </a:solidFill>
          <a:latin typeface="+mn-lt"/>
          <a:ea typeface="+mn-ea"/>
          <a:cs typeface="+mn-cs"/>
        </a:defRPr>
      </a:lvl3pPr>
      <a:lvl4pPr marL="12001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4pPr>
      <a:lvl5pPr marL="15430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18.xml"/><Relationship Id="rId5" Type="http://schemas.openxmlformats.org/officeDocument/2006/relationships/image" Target="../media/image22.jpeg"/><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7" Type="http://schemas.openxmlformats.org/officeDocument/2006/relationships/image" Target="../media/image28.jpeg"/><Relationship Id="rId2" Type="http://schemas.openxmlformats.org/officeDocument/2006/relationships/image" Target="../media/image23.jpeg"/><Relationship Id="rId1" Type="http://schemas.openxmlformats.org/officeDocument/2006/relationships/slideLayout" Target="../slideLayouts/slideLayout19.xml"/><Relationship Id="rId6" Type="http://schemas.openxmlformats.org/officeDocument/2006/relationships/image" Target="../media/image27.jpeg"/><Relationship Id="rId5" Type="http://schemas.openxmlformats.org/officeDocument/2006/relationships/image" Target="../media/image26.png"/><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jpeg"/><Relationship Id="rId7" Type="http://schemas.openxmlformats.org/officeDocument/2006/relationships/image" Target="../media/image33.jpeg"/><Relationship Id="rId2" Type="http://schemas.openxmlformats.org/officeDocument/2006/relationships/notesSlide" Target="../notesSlides/notesSlide6.xml"/><Relationship Id="rId1" Type="http://schemas.openxmlformats.org/officeDocument/2006/relationships/slideLayout" Target="../slideLayouts/slideLayout19.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17.xml"/><Relationship Id="rId4" Type="http://schemas.openxmlformats.org/officeDocument/2006/relationships/image" Target="../media/image40.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3" Type="http://schemas.openxmlformats.org/officeDocument/2006/relationships/hyperlink" Target="https://www.childline.org.uk/info-advice/your-feelings/mental-health/" TargetMode="External"/><Relationship Id="rId2" Type="http://schemas.openxmlformats.org/officeDocument/2006/relationships/notesSlide" Target="../notesSlides/notesSlide10.xml"/><Relationship Id="rId1" Type="http://schemas.openxmlformats.org/officeDocument/2006/relationships/slideLayout" Target="../slideLayouts/slideLayout17.xml"/><Relationship Id="rId6" Type="http://schemas.openxmlformats.org/officeDocument/2006/relationships/image" Target="../media/image41.png"/><Relationship Id="rId5" Type="http://schemas.openxmlformats.org/officeDocument/2006/relationships/hyperlink" Target="https://www.youngminds.org.uk/" TargetMode="External"/><Relationship Id="rId4" Type="http://schemas.openxmlformats.org/officeDocument/2006/relationships/hyperlink" Target="https://www.samaritans.org/" TargetMode="Externa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8" Type="http://schemas.openxmlformats.org/officeDocument/2006/relationships/image" Target="../media/image47.jpeg"/><Relationship Id="rId3" Type="http://schemas.openxmlformats.org/officeDocument/2006/relationships/image" Target="../media/image42.jpeg"/><Relationship Id="rId7" Type="http://schemas.openxmlformats.org/officeDocument/2006/relationships/image" Target="../media/image46.jpeg"/><Relationship Id="rId2" Type="http://schemas.openxmlformats.org/officeDocument/2006/relationships/notesSlide" Target="../notesSlides/notesSlide14.xml"/><Relationship Id="rId1" Type="http://schemas.openxmlformats.org/officeDocument/2006/relationships/slideLayout" Target="../slideLayouts/slideLayout18.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s>
</file>

<file path=ppt/slides/_rels/slide29.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5.xml"/><Relationship Id="rId1" Type="http://schemas.openxmlformats.org/officeDocument/2006/relationships/slideLayout" Target="../slideLayouts/slideLayout2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18.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4" name="Title 3">
            <a:extLst>
              <a:ext uri="{FF2B5EF4-FFF2-40B4-BE49-F238E27FC236}">
                <a16:creationId xmlns:a16="http://schemas.microsoft.com/office/drawing/2014/main" id="{22CCF161-ADA1-EADE-A6EF-34A56F7930BD}"/>
              </a:ext>
            </a:extLst>
          </p:cNvPr>
          <p:cNvSpPr>
            <a:spLocks noGrp="1"/>
          </p:cNvSpPr>
          <p:nvPr>
            <p:ph type="ctrTitle"/>
          </p:nvPr>
        </p:nvSpPr>
        <p:spPr/>
        <p:txBody>
          <a:bodyPr/>
          <a:lstStyle/>
          <a:p>
            <a:r>
              <a:rPr lang="en-US" dirty="0"/>
              <a:t>Lesson 1: </a:t>
            </a:r>
            <a:br>
              <a:rPr lang="en-US" dirty="0"/>
            </a:br>
            <a:r>
              <a:rPr lang="en-US" dirty="0"/>
              <a:t>What is Health?</a:t>
            </a:r>
            <a:endParaRPr lang="en-GB" dirty="0"/>
          </a:p>
        </p:txBody>
      </p:sp>
      <p:sp>
        <p:nvSpPr>
          <p:cNvPr id="5" name="Subtitle 4">
            <a:extLst>
              <a:ext uri="{FF2B5EF4-FFF2-40B4-BE49-F238E27FC236}">
                <a16:creationId xmlns:a16="http://schemas.microsoft.com/office/drawing/2014/main" id="{6AD890D5-2A45-614B-8ACE-35FB83240BD3}"/>
              </a:ext>
            </a:extLst>
          </p:cNvPr>
          <p:cNvSpPr>
            <a:spLocks noGrp="1"/>
          </p:cNvSpPr>
          <p:nvPr>
            <p:ph type="subTitle" idx="1"/>
          </p:nvPr>
        </p:nvSpPr>
        <p:spPr/>
        <p:txBody>
          <a:bodyPr/>
          <a:lstStyle/>
          <a:p>
            <a:r>
              <a:rPr lang="en-US" dirty="0"/>
              <a:t>Unit 1: Health and Politics in Wales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36F568E-ABD1-17CE-5BD2-A7FB08FAAAEE}"/>
              </a:ext>
            </a:extLst>
          </p:cNvPr>
          <p:cNvPicPr>
            <a:picLocks noChangeAspect="1"/>
          </p:cNvPicPr>
          <p:nvPr/>
        </p:nvPicPr>
        <p:blipFill>
          <a:blip r:embed="rId2"/>
          <a:stretch>
            <a:fillRect/>
          </a:stretch>
        </p:blipFill>
        <p:spPr>
          <a:xfrm>
            <a:off x="0" y="0"/>
            <a:ext cx="3687243" cy="5143500"/>
          </a:xfrm>
          <a:prstGeom prst="rect">
            <a:avLst/>
          </a:prstGeom>
        </p:spPr>
      </p:pic>
      <p:sp>
        <p:nvSpPr>
          <p:cNvPr id="7" name="Callout: Line 6">
            <a:extLst>
              <a:ext uri="{FF2B5EF4-FFF2-40B4-BE49-F238E27FC236}">
                <a16:creationId xmlns:a16="http://schemas.microsoft.com/office/drawing/2014/main" id="{FFEDA19C-2AB5-F3A7-5E21-0249DC022A15}"/>
              </a:ext>
            </a:extLst>
          </p:cNvPr>
          <p:cNvSpPr/>
          <p:nvPr/>
        </p:nvSpPr>
        <p:spPr>
          <a:xfrm>
            <a:off x="4095154" y="768758"/>
            <a:ext cx="3575448" cy="3979068"/>
          </a:xfrm>
          <a:prstGeom prst="borderCallout1">
            <a:avLst>
              <a:gd name="adj1" fmla="val 21982"/>
              <a:gd name="adj2" fmla="val -3938"/>
              <a:gd name="adj3" fmla="val 61885"/>
              <a:gd name="adj4" fmla="val -3433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00CF6FB3-AD52-4E6B-8773-A85318511B92}"/>
              </a:ext>
            </a:extLst>
          </p:cNvPr>
          <p:cNvSpPr txBox="1"/>
          <p:nvPr/>
        </p:nvSpPr>
        <p:spPr>
          <a:xfrm>
            <a:off x="4193382" y="72508"/>
            <a:ext cx="2900362" cy="646331"/>
          </a:xfrm>
          <a:prstGeom prst="rect">
            <a:avLst/>
          </a:prstGeom>
          <a:noFill/>
        </p:spPr>
        <p:txBody>
          <a:bodyPr wrap="square" rtlCol="0">
            <a:spAutoFit/>
          </a:bodyPr>
          <a:lstStyle/>
          <a:p>
            <a:pPr algn="ctr"/>
            <a:r>
              <a:rPr lang="en-US" b="1" dirty="0"/>
              <a:t>National Health Service Act 1946</a:t>
            </a:r>
            <a:endParaRPr lang="en-GB" b="1" dirty="0"/>
          </a:p>
        </p:txBody>
      </p:sp>
      <p:sp>
        <p:nvSpPr>
          <p:cNvPr id="9" name="TextBox 8">
            <a:extLst>
              <a:ext uri="{FF2B5EF4-FFF2-40B4-BE49-F238E27FC236}">
                <a16:creationId xmlns:a16="http://schemas.microsoft.com/office/drawing/2014/main" id="{C23E6699-744B-B1A9-BBE5-C3A30EFBD5EC}"/>
              </a:ext>
            </a:extLst>
          </p:cNvPr>
          <p:cNvSpPr txBox="1"/>
          <p:nvPr/>
        </p:nvSpPr>
        <p:spPr>
          <a:xfrm>
            <a:off x="4330898" y="1100138"/>
            <a:ext cx="3236118" cy="3416320"/>
          </a:xfrm>
          <a:prstGeom prst="rect">
            <a:avLst/>
          </a:prstGeom>
          <a:noFill/>
        </p:spPr>
        <p:txBody>
          <a:bodyPr wrap="square" rtlCol="0">
            <a:spAutoFit/>
          </a:bodyPr>
          <a:lstStyle/>
          <a:p>
            <a:r>
              <a:rPr lang="en-US" dirty="0"/>
              <a:t>“The establishment of a </a:t>
            </a:r>
            <a:r>
              <a:rPr lang="en-US" dirty="0">
                <a:highlight>
                  <a:srgbClr val="FFFF00"/>
                </a:highlight>
              </a:rPr>
              <a:t>comprehensive</a:t>
            </a:r>
            <a:r>
              <a:rPr lang="en-US" dirty="0"/>
              <a:t> health service designed to secure improvement in the physical and mental health of </a:t>
            </a:r>
            <a:r>
              <a:rPr lang="en-US" dirty="0">
                <a:highlight>
                  <a:srgbClr val="FFFF00"/>
                </a:highlight>
              </a:rPr>
              <a:t>people of England and Wales</a:t>
            </a:r>
            <a:r>
              <a:rPr lang="en-US" dirty="0"/>
              <a:t> and the prevention, diagnosis and treatment of illness</a:t>
            </a:r>
          </a:p>
          <a:p>
            <a:endParaRPr lang="en-US" dirty="0"/>
          </a:p>
          <a:p>
            <a:endParaRPr lang="en-US" dirty="0"/>
          </a:p>
          <a:p>
            <a:r>
              <a:rPr lang="en-US" dirty="0"/>
              <a:t>“The services so provides </a:t>
            </a:r>
            <a:r>
              <a:rPr lang="en-US" dirty="0">
                <a:highlight>
                  <a:srgbClr val="FFFF00"/>
                </a:highlight>
              </a:rPr>
              <a:t>shall be free of charge</a:t>
            </a:r>
            <a:r>
              <a:rPr lang="en-US" dirty="0"/>
              <a:t>”</a:t>
            </a:r>
            <a:endParaRPr lang="en-GB" dirty="0"/>
          </a:p>
        </p:txBody>
      </p:sp>
    </p:spTree>
    <p:extLst>
      <p:ext uri="{BB962C8B-B14F-4D97-AF65-F5344CB8AC3E}">
        <p14:creationId xmlns:p14="http://schemas.microsoft.com/office/powerpoint/2010/main" val="40145330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BCB161F-B9FE-CC42-D39D-A7821E078D91}"/>
              </a:ext>
            </a:extLst>
          </p:cNvPr>
          <p:cNvSpPr txBox="1"/>
          <p:nvPr/>
        </p:nvSpPr>
        <p:spPr>
          <a:xfrm>
            <a:off x="428625" y="101088"/>
            <a:ext cx="7861487" cy="461665"/>
          </a:xfrm>
          <a:prstGeom prst="rect">
            <a:avLst/>
          </a:prstGeom>
          <a:noFill/>
        </p:spPr>
        <p:txBody>
          <a:bodyPr wrap="square" rtlCol="0">
            <a:spAutoFit/>
          </a:bodyPr>
          <a:lstStyle/>
          <a:p>
            <a:r>
              <a:rPr lang="en-US" sz="2400" dirty="0"/>
              <a:t>Task 2:  What are the principle of the NHS?</a:t>
            </a:r>
            <a:endParaRPr lang="en-GB" sz="2400" dirty="0"/>
          </a:p>
        </p:txBody>
      </p:sp>
      <p:sp>
        <p:nvSpPr>
          <p:cNvPr id="3" name="TextBox 2">
            <a:extLst>
              <a:ext uri="{FF2B5EF4-FFF2-40B4-BE49-F238E27FC236}">
                <a16:creationId xmlns:a16="http://schemas.microsoft.com/office/drawing/2014/main" id="{A0B7DBEA-F254-8141-70A3-CC72A560FCF7}"/>
              </a:ext>
            </a:extLst>
          </p:cNvPr>
          <p:cNvSpPr txBox="1"/>
          <p:nvPr/>
        </p:nvSpPr>
        <p:spPr>
          <a:xfrm>
            <a:off x="2300569" y="806872"/>
            <a:ext cx="6694228" cy="4770537"/>
          </a:xfrm>
          <a:prstGeom prst="rect">
            <a:avLst/>
          </a:prstGeom>
          <a:noFill/>
        </p:spPr>
        <p:txBody>
          <a:bodyPr wrap="square" rtlCol="0">
            <a:spAutoFit/>
          </a:bodyPr>
          <a:lstStyle/>
          <a:p>
            <a:pPr marL="285750" indent="-285750">
              <a:buFont typeface="Arial" panose="020B0604020202020204" pitchFamily="34" charset="0"/>
              <a:buChar char="•"/>
            </a:pPr>
            <a:r>
              <a:rPr lang="en-US" sz="1600" dirty="0"/>
              <a:t>A publicly funded healthcare system of the United Kingdom</a:t>
            </a:r>
          </a:p>
          <a:p>
            <a:pPr marL="285750" indent="-285750">
              <a:buFont typeface="Arial" panose="020B0604020202020204" pitchFamily="34" charset="0"/>
              <a:buChar char="•"/>
            </a:pPr>
            <a:r>
              <a:rPr lang="en-US" sz="1600" dirty="0"/>
              <a:t>It is funded out of general taxation (National Insurance)</a:t>
            </a:r>
          </a:p>
          <a:p>
            <a:pPr marL="285750" indent="-285750">
              <a:buFont typeface="Arial" panose="020B0604020202020204" pitchFamily="34" charset="0"/>
              <a:buChar char="•"/>
            </a:pPr>
            <a:r>
              <a:rPr lang="en-US" sz="1600" dirty="0"/>
              <a:t>It has three founding principles</a:t>
            </a:r>
          </a:p>
          <a:p>
            <a:pPr marL="285750" indent="-285750">
              <a:buFont typeface="Arial" panose="020B0604020202020204" pitchFamily="34" charset="0"/>
              <a:buChar char="•"/>
            </a:pPr>
            <a:endParaRPr lang="en-US" sz="1600" dirty="0"/>
          </a:p>
          <a:p>
            <a:pPr marL="342900" lvl="3" indent="-342900">
              <a:buAutoNum type="arabicPeriod"/>
            </a:pPr>
            <a:r>
              <a:rPr lang="en-US" sz="1600" dirty="0">
                <a:solidFill>
                  <a:srgbClr val="0070C0"/>
                </a:solidFill>
              </a:rPr>
              <a:t>Comprehensive </a:t>
            </a:r>
          </a:p>
          <a:p>
            <a:pPr marL="342900" lvl="3" indent="-342900">
              <a:buAutoNum type="arabicPeriod"/>
            </a:pPr>
            <a:r>
              <a:rPr lang="en-US" sz="1600" dirty="0">
                <a:solidFill>
                  <a:srgbClr val="0070C0"/>
                </a:solidFill>
              </a:rPr>
              <a:t>Universal </a:t>
            </a:r>
          </a:p>
          <a:p>
            <a:pPr marL="342900" lvl="3" indent="-342900">
              <a:buAutoNum type="arabicPeriod"/>
            </a:pPr>
            <a:r>
              <a:rPr lang="en-US" sz="1600" dirty="0">
                <a:solidFill>
                  <a:srgbClr val="0070C0"/>
                </a:solidFill>
              </a:rPr>
              <a:t>Free at the Point of Delivery </a:t>
            </a:r>
          </a:p>
          <a:p>
            <a:endParaRPr lang="en-US" sz="1600" i="1" dirty="0"/>
          </a:p>
          <a:p>
            <a:r>
              <a:rPr lang="en-US" sz="1600" i="1" dirty="0"/>
              <a:t>Think about a time when you have accessed the NHS - How might you have benefited from these principles?</a:t>
            </a:r>
          </a:p>
          <a:p>
            <a:endParaRPr lang="en-US" i="1" dirty="0"/>
          </a:p>
          <a:p>
            <a:endParaRPr lang="en-US" dirty="0"/>
          </a:p>
          <a:p>
            <a:endParaRPr lang="en-US" dirty="0"/>
          </a:p>
          <a:p>
            <a:endParaRPr lang="en-US" dirty="0"/>
          </a:p>
          <a:p>
            <a:pPr marL="342900" indent="-342900">
              <a:buAutoNum type="arabicPeriod"/>
            </a:pPr>
            <a:endParaRPr lang="en-US" dirty="0"/>
          </a:p>
          <a:p>
            <a:endParaRPr lang="en-US" dirty="0"/>
          </a:p>
          <a:p>
            <a:endParaRPr lang="en-US" dirty="0"/>
          </a:p>
          <a:p>
            <a:endParaRPr lang="en-US" dirty="0"/>
          </a:p>
        </p:txBody>
      </p:sp>
      <p:pic>
        <p:nvPicPr>
          <p:cNvPr id="3074" name="Picture 2" descr="The Problem with Prescriptions | Brewood Medical Practice">
            <a:extLst>
              <a:ext uri="{FF2B5EF4-FFF2-40B4-BE49-F238E27FC236}">
                <a16:creationId xmlns:a16="http://schemas.microsoft.com/office/drawing/2014/main" id="{29E9C177-ACBB-B3DE-22CB-BC5291894CD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657" y="645507"/>
            <a:ext cx="1795744" cy="1852623"/>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3732FB69-4B53-7D6A-C361-F38E4066DB0F}"/>
              </a:ext>
            </a:extLst>
          </p:cNvPr>
          <p:cNvPicPr>
            <a:picLocks noChangeAspect="1"/>
          </p:cNvPicPr>
          <p:nvPr/>
        </p:nvPicPr>
        <p:blipFill>
          <a:blip r:embed="rId3"/>
          <a:stretch>
            <a:fillRect/>
          </a:stretch>
        </p:blipFill>
        <p:spPr>
          <a:xfrm>
            <a:off x="149203" y="3644153"/>
            <a:ext cx="2070095" cy="1377554"/>
          </a:xfrm>
          <a:prstGeom prst="rect">
            <a:avLst/>
          </a:prstGeom>
        </p:spPr>
      </p:pic>
      <p:pic>
        <p:nvPicPr>
          <p:cNvPr id="5" name="Picture 4">
            <a:extLst>
              <a:ext uri="{FF2B5EF4-FFF2-40B4-BE49-F238E27FC236}">
                <a16:creationId xmlns:a16="http://schemas.microsoft.com/office/drawing/2014/main" id="{BC55A25A-200E-A322-03D6-1C835BF3F69A}"/>
              </a:ext>
            </a:extLst>
          </p:cNvPr>
          <p:cNvPicPr>
            <a:picLocks noChangeAspect="1"/>
          </p:cNvPicPr>
          <p:nvPr/>
        </p:nvPicPr>
        <p:blipFill>
          <a:blip r:embed="rId4"/>
          <a:stretch>
            <a:fillRect/>
          </a:stretch>
        </p:blipFill>
        <p:spPr>
          <a:xfrm>
            <a:off x="3083580" y="3644153"/>
            <a:ext cx="2431625" cy="1361710"/>
          </a:xfrm>
          <a:prstGeom prst="rect">
            <a:avLst/>
          </a:prstGeom>
        </p:spPr>
      </p:pic>
      <p:pic>
        <p:nvPicPr>
          <p:cNvPr id="3078" name="Picture 6" descr="English school children to wear masks to tackle Omicron surge | Reuters">
            <a:extLst>
              <a:ext uri="{FF2B5EF4-FFF2-40B4-BE49-F238E27FC236}">
                <a16:creationId xmlns:a16="http://schemas.microsoft.com/office/drawing/2014/main" id="{387D0B93-27F3-A565-3F83-CDBA41D017E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47076" y="3644152"/>
            <a:ext cx="2057175" cy="13865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1455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0AD5A4C-1F9A-FBBA-3763-50534AFD6F7F}"/>
              </a:ext>
            </a:extLst>
          </p:cNvPr>
          <p:cNvSpPr txBox="1"/>
          <p:nvPr/>
        </p:nvSpPr>
        <p:spPr>
          <a:xfrm>
            <a:off x="535781" y="300038"/>
            <a:ext cx="7643813" cy="400110"/>
          </a:xfrm>
          <a:prstGeom prst="rect">
            <a:avLst/>
          </a:prstGeom>
          <a:noFill/>
        </p:spPr>
        <p:txBody>
          <a:bodyPr wrap="square" rtlCol="0">
            <a:spAutoFit/>
          </a:bodyPr>
          <a:lstStyle/>
          <a:p>
            <a:pPr algn="ctr"/>
            <a:r>
              <a:rPr lang="en-US" sz="2000" b="1" dirty="0"/>
              <a:t>Task 2: How does the NHS work? </a:t>
            </a:r>
            <a:endParaRPr lang="en-GB" sz="2000" b="1" dirty="0"/>
          </a:p>
        </p:txBody>
      </p:sp>
      <p:sp>
        <p:nvSpPr>
          <p:cNvPr id="3" name="TextBox 2">
            <a:extLst>
              <a:ext uri="{FF2B5EF4-FFF2-40B4-BE49-F238E27FC236}">
                <a16:creationId xmlns:a16="http://schemas.microsoft.com/office/drawing/2014/main" id="{05B78F24-9651-222D-ACA9-20C74207E246}"/>
              </a:ext>
            </a:extLst>
          </p:cNvPr>
          <p:cNvSpPr txBox="1"/>
          <p:nvPr/>
        </p:nvSpPr>
        <p:spPr>
          <a:xfrm>
            <a:off x="535781" y="814388"/>
            <a:ext cx="8165307" cy="1477328"/>
          </a:xfrm>
          <a:prstGeom prst="rect">
            <a:avLst/>
          </a:prstGeom>
          <a:noFill/>
        </p:spPr>
        <p:txBody>
          <a:bodyPr wrap="square" rtlCol="0">
            <a:spAutoFit/>
          </a:bodyPr>
          <a:lstStyle/>
          <a:p>
            <a:r>
              <a:rPr lang="en-US" dirty="0"/>
              <a:t>1. Think about a time when you have accessed the NHS?</a:t>
            </a:r>
          </a:p>
          <a:p>
            <a:endParaRPr lang="en-US" dirty="0"/>
          </a:p>
          <a:p>
            <a:r>
              <a:rPr lang="en-US" dirty="0"/>
              <a:t>2. If you broke your ankle, how would you get treated in the NHS?</a:t>
            </a:r>
          </a:p>
          <a:p>
            <a:endParaRPr lang="en-US" dirty="0"/>
          </a:p>
          <a:p>
            <a:endParaRPr lang="en-GB" dirty="0"/>
          </a:p>
        </p:txBody>
      </p:sp>
      <p:sp>
        <p:nvSpPr>
          <p:cNvPr id="6" name="Flowchart: Process 5">
            <a:extLst>
              <a:ext uri="{FF2B5EF4-FFF2-40B4-BE49-F238E27FC236}">
                <a16:creationId xmlns:a16="http://schemas.microsoft.com/office/drawing/2014/main" id="{404ACEAB-E817-C36E-1181-ABC01BAA44F4}"/>
              </a:ext>
            </a:extLst>
          </p:cNvPr>
          <p:cNvSpPr/>
          <p:nvPr/>
        </p:nvSpPr>
        <p:spPr>
          <a:xfrm>
            <a:off x="430304" y="2331364"/>
            <a:ext cx="1893093" cy="907257"/>
          </a:xfrm>
          <a:prstGeom prst="flowChartProcess">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D411361B-61D2-9995-F02D-6E67323FD084}"/>
              </a:ext>
            </a:extLst>
          </p:cNvPr>
          <p:cNvSpPr txBox="1"/>
          <p:nvPr/>
        </p:nvSpPr>
        <p:spPr>
          <a:xfrm>
            <a:off x="508884" y="2415660"/>
            <a:ext cx="1735932" cy="800219"/>
          </a:xfrm>
          <a:prstGeom prst="rect">
            <a:avLst/>
          </a:prstGeom>
          <a:noFill/>
        </p:spPr>
        <p:txBody>
          <a:bodyPr wrap="square" rtlCol="0">
            <a:spAutoFit/>
          </a:bodyPr>
          <a:lstStyle/>
          <a:p>
            <a:pPr algn="ctr"/>
            <a:r>
              <a:rPr lang="en-US" sz="1400" dirty="0"/>
              <a:t>See your school Nurse or call and ambulance</a:t>
            </a:r>
            <a:r>
              <a:rPr lang="en-US" dirty="0"/>
              <a:t>?</a:t>
            </a:r>
          </a:p>
        </p:txBody>
      </p:sp>
      <p:sp>
        <p:nvSpPr>
          <p:cNvPr id="8" name="Callout: Line 7">
            <a:extLst>
              <a:ext uri="{FF2B5EF4-FFF2-40B4-BE49-F238E27FC236}">
                <a16:creationId xmlns:a16="http://schemas.microsoft.com/office/drawing/2014/main" id="{E5B3AAF9-DE03-1155-315D-EEE985D046B6}"/>
              </a:ext>
            </a:extLst>
          </p:cNvPr>
          <p:cNvSpPr/>
          <p:nvPr/>
        </p:nvSpPr>
        <p:spPr>
          <a:xfrm>
            <a:off x="3334235" y="2296062"/>
            <a:ext cx="1893093" cy="942559"/>
          </a:xfrm>
          <a:prstGeom prst="borderCallout1">
            <a:avLst>
              <a:gd name="adj1" fmla="val 33614"/>
              <a:gd name="adj2" fmla="val -8333"/>
              <a:gd name="adj3" fmla="val 34642"/>
              <a:gd name="adj4" fmla="val -48144"/>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TextBox 8">
            <a:extLst>
              <a:ext uri="{FF2B5EF4-FFF2-40B4-BE49-F238E27FC236}">
                <a16:creationId xmlns:a16="http://schemas.microsoft.com/office/drawing/2014/main" id="{48E50996-8052-C1CA-5A75-278913C231B2}"/>
              </a:ext>
            </a:extLst>
          </p:cNvPr>
          <p:cNvSpPr txBox="1"/>
          <p:nvPr/>
        </p:nvSpPr>
        <p:spPr>
          <a:xfrm>
            <a:off x="3452105" y="2393663"/>
            <a:ext cx="1657350" cy="738664"/>
          </a:xfrm>
          <a:prstGeom prst="rect">
            <a:avLst/>
          </a:prstGeom>
          <a:noFill/>
        </p:spPr>
        <p:txBody>
          <a:bodyPr wrap="square" rtlCol="0">
            <a:spAutoFit/>
          </a:bodyPr>
          <a:lstStyle/>
          <a:p>
            <a:pPr algn="ctr"/>
            <a:r>
              <a:rPr lang="en-US" sz="1400" dirty="0"/>
              <a:t>The ambulance might take you to A&amp;E</a:t>
            </a:r>
            <a:endParaRPr lang="en-GB" sz="1400" dirty="0"/>
          </a:p>
        </p:txBody>
      </p:sp>
      <p:sp>
        <p:nvSpPr>
          <p:cNvPr id="10" name="Callout: Line 9">
            <a:extLst>
              <a:ext uri="{FF2B5EF4-FFF2-40B4-BE49-F238E27FC236}">
                <a16:creationId xmlns:a16="http://schemas.microsoft.com/office/drawing/2014/main" id="{E594BBA5-B908-561E-6BAD-9AB2EE6E6A17}"/>
              </a:ext>
            </a:extLst>
          </p:cNvPr>
          <p:cNvSpPr/>
          <p:nvPr/>
        </p:nvSpPr>
        <p:spPr>
          <a:xfrm>
            <a:off x="6273893" y="2291716"/>
            <a:ext cx="1893093" cy="942559"/>
          </a:xfrm>
          <a:prstGeom prst="borderCallout1">
            <a:avLst>
              <a:gd name="adj1" fmla="val 33614"/>
              <a:gd name="adj2" fmla="val -8333"/>
              <a:gd name="adj3" fmla="val 34642"/>
              <a:gd name="adj4" fmla="val -48144"/>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TextBox 10">
            <a:extLst>
              <a:ext uri="{FF2B5EF4-FFF2-40B4-BE49-F238E27FC236}">
                <a16:creationId xmlns:a16="http://schemas.microsoft.com/office/drawing/2014/main" id="{8C2F8C35-C493-ED88-9CED-838B1CFE4B34}"/>
              </a:ext>
            </a:extLst>
          </p:cNvPr>
          <p:cNvSpPr txBox="1"/>
          <p:nvPr/>
        </p:nvSpPr>
        <p:spPr>
          <a:xfrm>
            <a:off x="6363203" y="2431377"/>
            <a:ext cx="1685917" cy="523220"/>
          </a:xfrm>
          <a:prstGeom prst="rect">
            <a:avLst/>
          </a:prstGeom>
          <a:noFill/>
        </p:spPr>
        <p:txBody>
          <a:bodyPr wrap="square" rtlCol="0">
            <a:spAutoFit/>
          </a:bodyPr>
          <a:lstStyle/>
          <a:p>
            <a:pPr algn="ctr"/>
            <a:r>
              <a:rPr lang="en-US" sz="1400" dirty="0"/>
              <a:t>You would have an X-ray or a scan </a:t>
            </a:r>
            <a:endParaRPr lang="en-GB" sz="1400" dirty="0"/>
          </a:p>
        </p:txBody>
      </p:sp>
      <p:sp>
        <p:nvSpPr>
          <p:cNvPr id="13" name="Callout: Line 12">
            <a:extLst>
              <a:ext uri="{FF2B5EF4-FFF2-40B4-BE49-F238E27FC236}">
                <a16:creationId xmlns:a16="http://schemas.microsoft.com/office/drawing/2014/main" id="{B807878D-E5AF-7E11-2C1B-07B06F5B0165}"/>
              </a:ext>
            </a:extLst>
          </p:cNvPr>
          <p:cNvSpPr/>
          <p:nvPr/>
        </p:nvSpPr>
        <p:spPr>
          <a:xfrm rot="5400000">
            <a:off x="6749160" y="3301577"/>
            <a:ext cx="942560" cy="1893094"/>
          </a:xfrm>
          <a:prstGeom prst="borderCallout1">
            <a:avLst>
              <a:gd name="adj1" fmla="val 33614"/>
              <a:gd name="adj2" fmla="val -8333"/>
              <a:gd name="adj3" fmla="val 33887"/>
              <a:gd name="adj4" fmla="val -4917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TextBox 13">
            <a:extLst>
              <a:ext uri="{FF2B5EF4-FFF2-40B4-BE49-F238E27FC236}">
                <a16:creationId xmlns:a16="http://schemas.microsoft.com/office/drawing/2014/main" id="{19426F6A-4AA9-9E7E-7404-6310FEDE28D9}"/>
              </a:ext>
            </a:extLst>
          </p:cNvPr>
          <p:cNvSpPr txBox="1"/>
          <p:nvPr/>
        </p:nvSpPr>
        <p:spPr>
          <a:xfrm>
            <a:off x="6352473" y="3933141"/>
            <a:ext cx="1757363" cy="523220"/>
          </a:xfrm>
          <a:prstGeom prst="rect">
            <a:avLst/>
          </a:prstGeom>
          <a:noFill/>
        </p:spPr>
        <p:txBody>
          <a:bodyPr wrap="square" rtlCol="0">
            <a:spAutoFit/>
          </a:bodyPr>
          <a:lstStyle/>
          <a:p>
            <a:pPr algn="ctr"/>
            <a:r>
              <a:rPr lang="en-US" sz="1400" dirty="0"/>
              <a:t>You might need to stay in hospital</a:t>
            </a:r>
            <a:endParaRPr lang="en-GB" sz="1400" dirty="0"/>
          </a:p>
        </p:txBody>
      </p:sp>
      <p:sp>
        <p:nvSpPr>
          <p:cNvPr id="16" name="Callout: Line 15">
            <a:extLst>
              <a:ext uri="{FF2B5EF4-FFF2-40B4-BE49-F238E27FC236}">
                <a16:creationId xmlns:a16="http://schemas.microsoft.com/office/drawing/2014/main" id="{164E8B1A-F588-E275-5607-B3B3D539A119}"/>
              </a:ext>
            </a:extLst>
          </p:cNvPr>
          <p:cNvSpPr/>
          <p:nvPr/>
        </p:nvSpPr>
        <p:spPr>
          <a:xfrm rot="10800000">
            <a:off x="3334234" y="3776844"/>
            <a:ext cx="1893093" cy="942559"/>
          </a:xfrm>
          <a:prstGeom prst="borderCallout1">
            <a:avLst>
              <a:gd name="adj1" fmla="val 33614"/>
              <a:gd name="adj2" fmla="val -8333"/>
              <a:gd name="adj3" fmla="val 34642"/>
              <a:gd name="adj4" fmla="val -45880"/>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 name="TextBox 16">
            <a:extLst>
              <a:ext uri="{FF2B5EF4-FFF2-40B4-BE49-F238E27FC236}">
                <a16:creationId xmlns:a16="http://schemas.microsoft.com/office/drawing/2014/main" id="{E539556A-261C-8F84-710E-F06013E265A0}"/>
              </a:ext>
            </a:extLst>
          </p:cNvPr>
          <p:cNvSpPr txBox="1"/>
          <p:nvPr/>
        </p:nvSpPr>
        <p:spPr>
          <a:xfrm>
            <a:off x="3312803" y="3773391"/>
            <a:ext cx="1914524" cy="954107"/>
          </a:xfrm>
          <a:prstGeom prst="rect">
            <a:avLst/>
          </a:prstGeom>
          <a:noFill/>
        </p:spPr>
        <p:txBody>
          <a:bodyPr wrap="square" rtlCol="0">
            <a:spAutoFit/>
          </a:bodyPr>
          <a:lstStyle/>
          <a:p>
            <a:pPr algn="ctr"/>
            <a:r>
              <a:rPr lang="en-US" sz="1400" dirty="0"/>
              <a:t>You might be referred to a specialist and need an operation </a:t>
            </a:r>
            <a:endParaRPr lang="en-GB" sz="1400" dirty="0"/>
          </a:p>
        </p:txBody>
      </p:sp>
      <p:sp>
        <p:nvSpPr>
          <p:cNvPr id="18" name="Callout: Line 17">
            <a:extLst>
              <a:ext uri="{FF2B5EF4-FFF2-40B4-BE49-F238E27FC236}">
                <a16:creationId xmlns:a16="http://schemas.microsoft.com/office/drawing/2014/main" id="{6FFDBBEA-A791-B021-CCDB-1C7D1907AEEC}"/>
              </a:ext>
            </a:extLst>
          </p:cNvPr>
          <p:cNvSpPr/>
          <p:nvPr/>
        </p:nvSpPr>
        <p:spPr>
          <a:xfrm rot="10800000">
            <a:off x="416004" y="3723471"/>
            <a:ext cx="1893093" cy="942559"/>
          </a:xfrm>
          <a:prstGeom prst="borderCallout1">
            <a:avLst>
              <a:gd name="adj1" fmla="val 33614"/>
              <a:gd name="adj2" fmla="val -8333"/>
              <a:gd name="adj3" fmla="val 34642"/>
              <a:gd name="adj4" fmla="val -45880"/>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 name="TextBox 18">
            <a:extLst>
              <a:ext uri="{FF2B5EF4-FFF2-40B4-BE49-F238E27FC236}">
                <a16:creationId xmlns:a16="http://schemas.microsoft.com/office/drawing/2014/main" id="{3D5B2BCB-8268-8C80-57C9-E5B08C72010C}"/>
              </a:ext>
            </a:extLst>
          </p:cNvPr>
          <p:cNvSpPr txBox="1"/>
          <p:nvPr/>
        </p:nvSpPr>
        <p:spPr>
          <a:xfrm>
            <a:off x="401727" y="3781320"/>
            <a:ext cx="1914524" cy="738664"/>
          </a:xfrm>
          <a:prstGeom prst="rect">
            <a:avLst/>
          </a:prstGeom>
          <a:noFill/>
        </p:spPr>
        <p:txBody>
          <a:bodyPr wrap="square" rtlCol="0">
            <a:spAutoFit/>
          </a:bodyPr>
          <a:lstStyle/>
          <a:p>
            <a:pPr algn="ctr"/>
            <a:r>
              <a:rPr lang="en-US" sz="1400" dirty="0"/>
              <a:t>You might need physiotherapy and help in school</a:t>
            </a:r>
            <a:endParaRPr lang="en-GB" sz="1400" dirty="0"/>
          </a:p>
        </p:txBody>
      </p:sp>
    </p:spTree>
    <p:extLst>
      <p:ext uri="{BB962C8B-B14F-4D97-AF65-F5344CB8AC3E}">
        <p14:creationId xmlns:p14="http://schemas.microsoft.com/office/powerpoint/2010/main" val="1849970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CF7FAA7-F82A-07D3-9E69-95F313AA3FDE}"/>
              </a:ext>
            </a:extLst>
          </p:cNvPr>
          <p:cNvSpPr txBox="1"/>
          <p:nvPr/>
        </p:nvSpPr>
        <p:spPr>
          <a:xfrm>
            <a:off x="1625952" y="173376"/>
            <a:ext cx="5204012" cy="461665"/>
          </a:xfrm>
          <a:prstGeom prst="rect">
            <a:avLst/>
          </a:prstGeom>
          <a:noFill/>
        </p:spPr>
        <p:txBody>
          <a:bodyPr wrap="square" rtlCol="0">
            <a:spAutoFit/>
          </a:bodyPr>
          <a:lstStyle/>
          <a:p>
            <a:pPr algn="ctr"/>
            <a:r>
              <a:rPr lang="en-US" sz="2400" dirty="0"/>
              <a:t>What are the parts of the NHS?</a:t>
            </a:r>
            <a:endParaRPr lang="en-GB" sz="2400" dirty="0"/>
          </a:p>
        </p:txBody>
      </p:sp>
      <p:sp>
        <p:nvSpPr>
          <p:cNvPr id="19" name="TextBox 18">
            <a:extLst>
              <a:ext uri="{FF2B5EF4-FFF2-40B4-BE49-F238E27FC236}">
                <a16:creationId xmlns:a16="http://schemas.microsoft.com/office/drawing/2014/main" id="{9DAC798C-FA15-C016-8DC6-C99FF7B524AE}"/>
              </a:ext>
            </a:extLst>
          </p:cNvPr>
          <p:cNvSpPr txBox="1"/>
          <p:nvPr/>
        </p:nvSpPr>
        <p:spPr>
          <a:xfrm>
            <a:off x="418133" y="736527"/>
            <a:ext cx="7193757" cy="5078313"/>
          </a:xfrm>
          <a:prstGeom prst="rect">
            <a:avLst/>
          </a:prstGeom>
          <a:noFill/>
          <a:ln>
            <a:solidFill>
              <a:srgbClr val="00B050"/>
            </a:solidFill>
          </a:ln>
        </p:spPr>
        <p:txBody>
          <a:bodyPr wrap="square" rtlCol="0">
            <a:spAutoFit/>
          </a:bodyPr>
          <a:lstStyle/>
          <a:p>
            <a:r>
              <a:rPr lang="en-US" sz="1400" dirty="0"/>
              <a:t>It is split into four parts:</a:t>
            </a:r>
          </a:p>
          <a:p>
            <a:pPr marL="342900" indent="-342900">
              <a:buFont typeface="+mj-lt"/>
              <a:buAutoNum type="arabicPeriod"/>
            </a:pPr>
            <a:endParaRPr lang="en-US" sz="1400" dirty="0"/>
          </a:p>
          <a:p>
            <a:pPr marL="342900" indent="-342900">
              <a:buAutoNum type="arabicPeriod"/>
            </a:pPr>
            <a:r>
              <a:rPr lang="en-US" sz="1400" dirty="0">
                <a:solidFill>
                  <a:srgbClr val="00B050"/>
                </a:solidFill>
              </a:rPr>
              <a:t>Primary Care</a:t>
            </a:r>
            <a:r>
              <a:rPr lang="en-US" sz="1400" dirty="0"/>
              <a:t>: The professional you see when you first have a health problem. It focuses on caring for the person and treats common illnesses, managing long term conditions, or future illnesses. </a:t>
            </a:r>
            <a:r>
              <a:rPr lang="en-US" sz="1400" i="1" dirty="0"/>
              <a:t>Can you think of some examples?</a:t>
            </a:r>
          </a:p>
          <a:p>
            <a:pPr marL="342900" indent="-342900">
              <a:buFont typeface="+mj-lt"/>
              <a:buAutoNum type="arabicPeriod"/>
            </a:pPr>
            <a:endParaRPr lang="en-US" sz="1400" dirty="0"/>
          </a:p>
          <a:p>
            <a:pPr marL="342900" indent="-342900">
              <a:buFont typeface="+mj-lt"/>
              <a:buAutoNum type="arabicPeriod"/>
            </a:pPr>
            <a:r>
              <a:rPr lang="en-US" sz="1400" dirty="0">
                <a:solidFill>
                  <a:srgbClr val="FFC000"/>
                </a:solidFill>
              </a:rPr>
              <a:t>Secondary Care</a:t>
            </a:r>
            <a:r>
              <a:rPr lang="en-US" sz="1400" dirty="0"/>
              <a:t>: Patients receive care when primary care providers refer them to the hospital, for example when you see a consultant (e.g. A Cardiologist). Or, when you attend A&amp;E and see a specialist in acute/emergency medicine.</a:t>
            </a:r>
          </a:p>
          <a:p>
            <a:pPr marL="342900" indent="-342900">
              <a:buFont typeface="+mj-lt"/>
              <a:buAutoNum type="arabicPeriod"/>
            </a:pPr>
            <a:endParaRPr lang="en-US" sz="1400" dirty="0"/>
          </a:p>
          <a:p>
            <a:pPr marL="342900" indent="-342900">
              <a:buFont typeface="+mj-lt"/>
              <a:buAutoNum type="arabicPeriod"/>
            </a:pPr>
            <a:r>
              <a:rPr lang="en-US" sz="1400" dirty="0">
                <a:solidFill>
                  <a:srgbClr val="FF0000"/>
                </a:solidFill>
              </a:rPr>
              <a:t>Tertiary Care:</a:t>
            </a:r>
            <a:r>
              <a:rPr lang="en-US" sz="1400" dirty="0"/>
              <a:t> Patients receive tertiary care when they are hospitalized or require a higher level or specialty care. For example, plastic surgeons or neurosurgeons. </a:t>
            </a:r>
          </a:p>
          <a:p>
            <a:pPr marL="342900" indent="-342900">
              <a:buFont typeface="+mj-lt"/>
              <a:buAutoNum type="arabicPeriod"/>
            </a:pPr>
            <a:endParaRPr lang="en-US" sz="1400" dirty="0"/>
          </a:p>
          <a:p>
            <a:pPr marL="342900" indent="-342900">
              <a:buFont typeface="+mj-lt"/>
              <a:buAutoNum type="arabicPeriod"/>
            </a:pPr>
            <a:r>
              <a:rPr lang="en-US" sz="1400" dirty="0">
                <a:solidFill>
                  <a:srgbClr val="7030A0"/>
                </a:solidFill>
              </a:rPr>
              <a:t>Social Care: </a:t>
            </a:r>
            <a:r>
              <a:rPr lang="en-US" sz="1400" dirty="0"/>
              <a:t>This is care that is provided to individuals in their homes and communities. Social care provides services which allow people to live independently at home, by assisting with washing, dressing, taking medication or cooking. Alternatively, there is residential social care, where individuals live in supportive communities. </a:t>
            </a:r>
            <a:endParaRPr lang="en-US" sz="1400" dirty="0">
              <a:solidFill>
                <a:srgbClr val="7030A0"/>
              </a:solidFill>
            </a:endParaRPr>
          </a:p>
          <a:p>
            <a:pPr marL="342900" indent="-342900">
              <a:buFont typeface="+mj-lt"/>
              <a:buAutoNum type="arabicPeriod"/>
            </a:pPr>
            <a:endParaRPr lang="en-US" dirty="0"/>
          </a:p>
          <a:p>
            <a:pPr marL="342900" indent="-342900">
              <a:buAutoNum type="arabicPeriod"/>
            </a:pPr>
            <a:endParaRPr lang="en-US" dirty="0"/>
          </a:p>
          <a:p>
            <a:endParaRPr lang="en-US" dirty="0"/>
          </a:p>
          <a:p>
            <a:r>
              <a:rPr lang="en-US" dirty="0"/>
              <a:t>  </a:t>
            </a:r>
            <a:endParaRPr lang="en-GB" dirty="0"/>
          </a:p>
        </p:txBody>
      </p:sp>
    </p:spTree>
    <p:extLst>
      <p:ext uri="{BB962C8B-B14F-4D97-AF65-F5344CB8AC3E}">
        <p14:creationId xmlns:p14="http://schemas.microsoft.com/office/powerpoint/2010/main" val="19568635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0AD5A4C-1F9A-FBBA-3763-50534AFD6F7F}"/>
              </a:ext>
            </a:extLst>
          </p:cNvPr>
          <p:cNvSpPr txBox="1"/>
          <p:nvPr/>
        </p:nvSpPr>
        <p:spPr>
          <a:xfrm>
            <a:off x="507206" y="342304"/>
            <a:ext cx="7643813" cy="400110"/>
          </a:xfrm>
          <a:prstGeom prst="rect">
            <a:avLst/>
          </a:prstGeom>
          <a:noFill/>
        </p:spPr>
        <p:txBody>
          <a:bodyPr wrap="square" rtlCol="0">
            <a:spAutoFit/>
          </a:bodyPr>
          <a:lstStyle/>
          <a:p>
            <a:pPr algn="ctr"/>
            <a:r>
              <a:rPr lang="en-US" sz="2000" dirty="0"/>
              <a:t>What are the parts of the NHS? </a:t>
            </a:r>
            <a:endParaRPr lang="en-GB" sz="2000" dirty="0"/>
          </a:p>
        </p:txBody>
      </p:sp>
      <p:sp>
        <p:nvSpPr>
          <p:cNvPr id="6" name="Flowchart: Process 5">
            <a:extLst>
              <a:ext uri="{FF2B5EF4-FFF2-40B4-BE49-F238E27FC236}">
                <a16:creationId xmlns:a16="http://schemas.microsoft.com/office/drawing/2014/main" id="{404ACEAB-E817-C36E-1181-ABC01BAA44F4}"/>
              </a:ext>
            </a:extLst>
          </p:cNvPr>
          <p:cNvSpPr/>
          <p:nvPr/>
        </p:nvSpPr>
        <p:spPr>
          <a:xfrm>
            <a:off x="642937" y="1235868"/>
            <a:ext cx="1893093" cy="907257"/>
          </a:xfrm>
          <a:prstGeom prst="flowChartProcess">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D411361B-61D2-9995-F02D-6E67323FD084}"/>
              </a:ext>
            </a:extLst>
          </p:cNvPr>
          <p:cNvSpPr txBox="1"/>
          <p:nvPr/>
        </p:nvSpPr>
        <p:spPr>
          <a:xfrm>
            <a:off x="635790" y="1328528"/>
            <a:ext cx="1828797" cy="738664"/>
          </a:xfrm>
          <a:prstGeom prst="rect">
            <a:avLst/>
          </a:prstGeom>
          <a:noFill/>
        </p:spPr>
        <p:txBody>
          <a:bodyPr wrap="square" rtlCol="0">
            <a:spAutoFit/>
          </a:bodyPr>
          <a:lstStyle/>
          <a:p>
            <a:pPr algn="ctr"/>
            <a:r>
              <a:rPr lang="en-US" sz="1400" dirty="0"/>
              <a:t>See your school Nurse. She might call and ambulance?</a:t>
            </a:r>
          </a:p>
        </p:txBody>
      </p:sp>
      <p:sp>
        <p:nvSpPr>
          <p:cNvPr id="8" name="Callout: Line 7">
            <a:extLst>
              <a:ext uri="{FF2B5EF4-FFF2-40B4-BE49-F238E27FC236}">
                <a16:creationId xmlns:a16="http://schemas.microsoft.com/office/drawing/2014/main" id="{E5B3AAF9-DE03-1155-315D-EEE985D046B6}"/>
              </a:ext>
            </a:extLst>
          </p:cNvPr>
          <p:cNvSpPr/>
          <p:nvPr/>
        </p:nvSpPr>
        <p:spPr>
          <a:xfrm>
            <a:off x="3546868" y="1200566"/>
            <a:ext cx="1893093" cy="942559"/>
          </a:xfrm>
          <a:prstGeom prst="borderCallout1">
            <a:avLst>
              <a:gd name="adj1" fmla="val 33614"/>
              <a:gd name="adj2" fmla="val -8333"/>
              <a:gd name="adj3" fmla="val 34642"/>
              <a:gd name="adj4" fmla="val -48144"/>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TextBox 8">
            <a:extLst>
              <a:ext uri="{FF2B5EF4-FFF2-40B4-BE49-F238E27FC236}">
                <a16:creationId xmlns:a16="http://schemas.microsoft.com/office/drawing/2014/main" id="{48E50996-8052-C1CA-5A75-278913C231B2}"/>
              </a:ext>
            </a:extLst>
          </p:cNvPr>
          <p:cNvSpPr txBox="1"/>
          <p:nvPr/>
        </p:nvSpPr>
        <p:spPr>
          <a:xfrm>
            <a:off x="3664738" y="1298167"/>
            <a:ext cx="1657350" cy="738664"/>
          </a:xfrm>
          <a:prstGeom prst="rect">
            <a:avLst/>
          </a:prstGeom>
          <a:noFill/>
        </p:spPr>
        <p:txBody>
          <a:bodyPr wrap="square" rtlCol="0">
            <a:spAutoFit/>
          </a:bodyPr>
          <a:lstStyle/>
          <a:p>
            <a:pPr algn="ctr"/>
            <a:r>
              <a:rPr lang="en-US" sz="1400" dirty="0"/>
              <a:t>The ambulance might take you to A&amp;E</a:t>
            </a:r>
            <a:endParaRPr lang="en-GB" sz="1400" dirty="0"/>
          </a:p>
        </p:txBody>
      </p:sp>
      <p:sp>
        <p:nvSpPr>
          <p:cNvPr id="10" name="Callout: Line 9">
            <a:extLst>
              <a:ext uri="{FF2B5EF4-FFF2-40B4-BE49-F238E27FC236}">
                <a16:creationId xmlns:a16="http://schemas.microsoft.com/office/drawing/2014/main" id="{E594BBA5-B908-561E-6BAD-9AB2EE6E6A17}"/>
              </a:ext>
            </a:extLst>
          </p:cNvPr>
          <p:cNvSpPr/>
          <p:nvPr/>
        </p:nvSpPr>
        <p:spPr>
          <a:xfrm>
            <a:off x="6486526" y="1196220"/>
            <a:ext cx="1893093" cy="942559"/>
          </a:xfrm>
          <a:prstGeom prst="borderCallout1">
            <a:avLst>
              <a:gd name="adj1" fmla="val 33614"/>
              <a:gd name="adj2" fmla="val -8333"/>
              <a:gd name="adj3" fmla="val 34642"/>
              <a:gd name="adj4" fmla="val -48144"/>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TextBox 10">
            <a:extLst>
              <a:ext uri="{FF2B5EF4-FFF2-40B4-BE49-F238E27FC236}">
                <a16:creationId xmlns:a16="http://schemas.microsoft.com/office/drawing/2014/main" id="{8C2F8C35-C493-ED88-9CED-838B1CFE4B34}"/>
              </a:ext>
            </a:extLst>
          </p:cNvPr>
          <p:cNvSpPr txBox="1"/>
          <p:nvPr/>
        </p:nvSpPr>
        <p:spPr>
          <a:xfrm>
            <a:off x="6565106" y="1405889"/>
            <a:ext cx="1685917" cy="523220"/>
          </a:xfrm>
          <a:prstGeom prst="rect">
            <a:avLst/>
          </a:prstGeom>
          <a:noFill/>
        </p:spPr>
        <p:txBody>
          <a:bodyPr wrap="square" rtlCol="0">
            <a:spAutoFit/>
          </a:bodyPr>
          <a:lstStyle/>
          <a:p>
            <a:pPr algn="ctr"/>
            <a:r>
              <a:rPr lang="en-US" sz="1400" dirty="0"/>
              <a:t>You would have an X-ray or a scan </a:t>
            </a:r>
            <a:endParaRPr lang="en-GB" sz="1400" dirty="0"/>
          </a:p>
        </p:txBody>
      </p:sp>
      <p:sp>
        <p:nvSpPr>
          <p:cNvPr id="13" name="Callout: Line 12">
            <a:extLst>
              <a:ext uri="{FF2B5EF4-FFF2-40B4-BE49-F238E27FC236}">
                <a16:creationId xmlns:a16="http://schemas.microsoft.com/office/drawing/2014/main" id="{B807878D-E5AF-7E11-2C1B-07B06F5B0165}"/>
              </a:ext>
            </a:extLst>
          </p:cNvPr>
          <p:cNvSpPr/>
          <p:nvPr/>
        </p:nvSpPr>
        <p:spPr>
          <a:xfrm rot="5400000">
            <a:off x="6961793" y="2206081"/>
            <a:ext cx="942560" cy="1893094"/>
          </a:xfrm>
          <a:prstGeom prst="borderCallout1">
            <a:avLst>
              <a:gd name="adj1" fmla="val 33614"/>
              <a:gd name="adj2" fmla="val -8333"/>
              <a:gd name="adj3" fmla="val 33887"/>
              <a:gd name="adj4" fmla="val -49175"/>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TextBox 13">
            <a:extLst>
              <a:ext uri="{FF2B5EF4-FFF2-40B4-BE49-F238E27FC236}">
                <a16:creationId xmlns:a16="http://schemas.microsoft.com/office/drawing/2014/main" id="{19426F6A-4AA9-9E7E-7404-6310FEDE28D9}"/>
              </a:ext>
            </a:extLst>
          </p:cNvPr>
          <p:cNvSpPr txBox="1"/>
          <p:nvPr/>
        </p:nvSpPr>
        <p:spPr>
          <a:xfrm>
            <a:off x="6565106" y="2921795"/>
            <a:ext cx="1757363" cy="523220"/>
          </a:xfrm>
          <a:prstGeom prst="rect">
            <a:avLst/>
          </a:prstGeom>
          <a:noFill/>
        </p:spPr>
        <p:txBody>
          <a:bodyPr wrap="square" rtlCol="0">
            <a:spAutoFit/>
          </a:bodyPr>
          <a:lstStyle/>
          <a:p>
            <a:pPr algn="ctr"/>
            <a:r>
              <a:rPr lang="en-US" sz="1400" dirty="0"/>
              <a:t>You might need to stay in hospital</a:t>
            </a:r>
            <a:endParaRPr lang="en-GB" sz="1400" dirty="0"/>
          </a:p>
        </p:txBody>
      </p:sp>
      <p:sp>
        <p:nvSpPr>
          <p:cNvPr id="16" name="Callout: Line 15">
            <a:extLst>
              <a:ext uri="{FF2B5EF4-FFF2-40B4-BE49-F238E27FC236}">
                <a16:creationId xmlns:a16="http://schemas.microsoft.com/office/drawing/2014/main" id="{164E8B1A-F588-E275-5607-B3B3D539A119}"/>
              </a:ext>
            </a:extLst>
          </p:cNvPr>
          <p:cNvSpPr/>
          <p:nvPr/>
        </p:nvSpPr>
        <p:spPr>
          <a:xfrm rot="10800000">
            <a:off x="3546867" y="2681348"/>
            <a:ext cx="1893093" cy="942559"/>
          </a:xfrm>
          <a:prstGeom prst="borderCallout1">
            <a:avLst>
              <a:gd name="adj1" fmla="val 33614"/>
              <a:gd name="adj2" fmla="val -8333"/>
              <a:gd name="adj3" fmla="val 34642"/>
              <a:gd name="adj4" fmla="val -4588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Y</a:t>
            </a:r>
            <a:endParaRPr lang="en-GB" dirty="0"/>
          </a:p>
        </p:txBody>
      </p:sp>
      <p:sp>
        <p:nvSpPr>
          <p:cNvPr id="17" name="TextBox 16">
            <a:extLst>
              <a:ext uri="{FF2B5EF4-FFF2-40B4-BE49-F238E27FC236}">
                <a16:creationId xmlns:a16="http://schemas.microsoft.com/office/drawing/2014/main" id="{E539556A-261C-8F84-710E-F06013E265A0}"/>
              </a:ext>
            </a:extLst>
          </p:cNvPr>
          <p:cNvSpPr txBox="1"/>
          <p:nvPr/>
        </p:nvSpPr>
        <p:spPr>
          <a:xfrm>
            <a:off x="3546866" y="2681348"/>
            <a:ext cx="1914524" cy="954107"/>
          </a:xfrm>
          <a:prstGeom prst="rect">
            <a:avLst/>
          </a:prstGeom>
          <a:noFill/>
        </p:spPr>
        <p:txBody>
          <a:bodyPr wrap="square" rtlCol="0">
            <a:spAutoFit/>
          </a:bodyPr>
          <a:lstStyle/>
          <a:p>
            <a:pPr algn="ctr"/>
            <a:r>
              <a:rPr lang="en-US" sz="1400" dirty="0"/>
              <a:t>You might be referred to a specialist and need an operation </a:t>
            </a:r>
            <a:endParaRPr lang="en-GB" sz="1400" dirty="0"/>
          </a:p>
        </p:txBody>
      </p:sp>
      <p:sp>
        <p:nvSpPr>
          <p:cNvPr id="18" name="Callout: Line 17">
            <a:extLst>
              <a:ext uri="{FF2B5EF4-FFF2-40B4-BE49-F238E27FC236}">
                <a16:creationId xmlns:a16="http://schemas.microsoft.com/office/drawing/2014/main" id="{6FFDBBEA-A791-B021-CCDB-1C7D1907AEEC}"/>
              </a:ext>
            </a:extLst>
          </p:cNvPr>
          <p:cNvSpPr/>
          <p:nvPr/>
        </p:nvSpPr>
        <p:spPr>
          <a:xfrm rot="10800000">
            <a:off x="628637" y="2627975"/>
            <a:ext cx="1893093" cy="942559"/>
          </a:xfrm>
          <a:prstGeom prst="borderCallout1">
            <a:avLst>
              <a:gd name="adj1" fmla="val 33614"/>
              <a:gd name="adj2" fmla="val -8333"/>
              <a:gd name="adj3" fmla="val 34642"/>
              <a:gd name="adj4" fmla="val -45880"/>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Y</a:t>
            </a:r>
            <a:endParaRPr lang="en-GB" dirty="0"/>
          </a:p>
        </p:txBody>
      </p:sp>
      <p:sp>
        <p:nvSpPr>
          <p:cNvPr id="19" name="TextBox 18">
            <a:extLst>
              <a:ext uri="{FF2B5EF4-FFF2-40B4-BE49-F238E27FC236}">
                <a16:creationId xmlns:a16="http://schemas.microsoft.com/office/drawing/2014/main" id="{3D5B2BCB-8268-8C80-57C9-E5B08C72010C}"/>
              </a:ext>
            </a:extLst>
          </p:cNvPr>
          <p:cNvSpPr txBox="1"/>
          <p:nvPr/>
        </p:nvSpPr>
        <p:spPr>
          <a:xfrm>
            <a:off x="635790" y="2729923"/>
            <a:ext cx="1914524" cy="738664"/>
          </a:xfrm>
          <a:prstGeom prst="rect">
            <a:avLst/>
          </a:prstGeom>
          <a:noFill/>
        </p:spPr>
        <p:txBody>
          <a:bodyPr wrap="square" rtlCol="0">
            <a:spAutoFit/>
          </a:bodyPr>
          <a:lstStyle/>
          <a:p>
            <a:pPr algn="ctr"/>
            <a:r>
              <a:rPr lang="en-US" sz="1400" dirty="0"/>
              <a:t>You might need psychotherapy and help in school</a:t>
            </a:r>
            <a:endParaRPr lang="en-GB" sz="1400" dirty="0"/>
          </a:p>
        </p:txBody>
      </p:sp>
    </p:spTree>
    <p:extLst>
      <p:ext uri="{BB962C8B-B14F-4D97-AF65-F5344CB8AC3E}">
        <p14:creationId xmlns:p14="http://schemas.microsoft.com/office/powerpoint/2010/main" val="24574284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2C00AA0-9C1A-61D4-290B-D78D18CC3F1D}"/>
              </a:ext>
            </a:extLst>
          </p:cNvPr>
          <p:cNvSpPr txBox="1"/>
          <p:nvPr/>
        </p:nvSpPr>
        <p:spPr>
          <a:xfrm>
            <a:off x="315480" y="122851"/>
            <a:ext cx="6143070" cy="369332"/>
          </a:xfrm>
          <a:prstGeom prst="rect">
            <a:avLst/>
          </a:prstGeom>
          <a:noFill/>
        </p:spPr>
        <p:txBody>
          <a:bodyPr wrap="square" rtlCol="0">
            <a:spAutoFit/>
          </a:bodyPr>
          <a:lstStyle/>
          <a:p>
            <a:r>
              <a:rPr lang="en-US" sz="1800" b="1" dirty="0"/>
              <a:t>Other Organisations that provide healthcare</a:t>
            </a:r>
            <a:endParaRPr lang="en-GB" sz="1800" b="1" dirty="0"/>
          </a:p>
        </p:txBody>
      </p:sp>
      <p:sp>
        <p:nvSpPr>
          <p:cNvPr id="4" name="TextBox 3">
            <a:extLst>
              <a:ext uri="{FF2B5EF4-FFF2-40B4-BE49-F238E27FC236}">
                <a16:creationId xmlns:a16="http://schemas.microsoft.com/office/drawing/2014/main" id="{5EE8962D-31F6-96CB-FACA-A1F15536EB16}"/>
              </a:ext>
            </a:extLst>
          </p:cNvPr>
          <p:cNvSpPr txBox="1"/>
          <p:nvPr/>
        </p:nvSpPr>
        <p:spPr>
          <a:xfrm>
            <a:off x="2467536" y="510089"/>
            <a:ext cx="3991014" cy="4801314"/>
          </a:xfrm>
          <a:prstGeom prst="rect">
            <a:avLst/>
          </a:prstGeom>
          <a:noFill/>
        </p:spPr>
        <p:txBody>
          <a:bodyPr wrap="square" rtlCol="0">
            <a:spAutoFit/>
          </a:bodyPr>
          <a:lstStyle/>
          <a:p>
            <a:r>
              <a:rPr lang="en-US" sz="1600" dirty="0"/>
              <a:t>- Other organisations provide care outside the hospital setting. For example:</a:t>
            </a:r>
          </a:p>
          <a:p>
            <a:endParaRPr lang="en-US" sz="1600" dirty="0"/>
          </a:p>
          <a:p>
            <a:r>
              <a:rPr lang="en-US" sz="1600" dirty="0"/>
              <a:t>Local Authorities: </a:t>
            </a:r>
          </a:p>
          <a:p>
            <a:pPr marL="285750" indent="-285750">
              <a:buFont typeface="Arial" panose="020B0604020202020204" pitchFamily="34" charset="0"/>
              <a:buChar char="•"/>
            </a:pPr>
            <a:r>
              <a:rPr lang="en-US" sz="1600" dirty="0"/>
              <a:t>Provide care workers to help in the your own home</a:t>
            </a:r>
          </a:p>
          <a:p>
            <a:pPr marL="285750" indent="-285750">
              <a:buFont typeface="Arial" panose="020B0604020202020204" pitchFamily="34" charset="0"/>
              <a:buChar char="•"/>
            </a:pPr>
            <a:r>
              <a:rPr lang="en-US" sz="1600" dirty="0"/>
              <a:t>Social Services look after vulnerable people and children </a:t>
            </a:r>
          </a:p>
          <a:p>
            <a:pPr marL="285750" indent="-285750">
              <a:buFont typeface="Arial" panose="020B0604020202020204" pitchFamily="34" charset="0"/>
              <a:buChar char="•"/>
            </a:pPr>
            <a:r>
              <a:rPr lang="en-US" sz="1600" dirty="0"/>
              <a:t>Local authorities </a:t>
            </a:r>
          </a:p>
          <a:p>
            <a:pPr marL="285750" indent="-285750">
              <a:buFont typeface="Arial" panose="020B0604020202020204" pitchFamily="34" charset="0"/>
              <a:buChar char="•"/>
            </a:pPr>
            <a:endParaRPr lang="en-US" sz="1600" dirty="0"/>
          </a:p>
          <a:p>
            <a:r>
              <a:rPr lang="en-US" sz="1600" dirty="0"/>
              <a:t>Charities:</a:t>
            </a:r>
          </a:p>
          <a:p>
            <a:pPr marL="285750" indent="-285750">
              <a:buFont typeface="Arial" panose="020B0604020202020204" pitchFamily="34" charset="0"/>
              <a:buChar char="•"/>
            </a:pPr>
            <a:r>
              <a:rPr lang="en-US" sz="1600" dirty="0"/>
              <a:t>Provide help in the home</a:t>
            </a:r>
          </a:p>
          <a:p>
            <a:pPr marL="285750" indent="-285750">
              <a:buFont typeface="Arial" panose="020B0604020202020204" pitchFamily="34" charset="0"/>
              <a:buChar char="•"/>
            </a:pPr>
            <a:r>
              <a:rPr lang="en-US" sz="1600" dirty="0"/>
              <a:t>Food banks </a:t>
            </a:r>
          </a:p>
          <a:p>
            <a:endParaRPr lang="en-US" sz="1600" dirty="0"/>
          </a:p>
          <a:p>
            <a:r>
              <a:rPr lang="en-US" sz="1600" dirty="0"/>
              <a:t>Private Businesses: </a:t>
            </a:r>
          </a:p>
          <a:p>
            <a:pPr marL="285750" indent="-285750">
              <a:buFont typeface="Arial" panose="020B0604020202020204" pitchFamily="34" charset="0"/>
              <a:buChar char="•"/>
            </a:pPr>
            <a:r>
              <a:rPr lang="en-US" sz="1600" dirty="0"/>
              <a:t>Opticians</a:t>
            </a:r>
          </a:p>
          <a:p>
            <a:pPr marL="285750" indent="-285750">
              <a:buFont typeface="Arial" panose="020B0604020202020204" pitchFamily="34" charset="0"/>
              <a:buChar char="•"/>
            </a:pPr>
            <a:r>
              <a:rPr lang="en-US" sz="1600" dirty="0"/>
              <a:t>Dentists</a:t>
            </a:r>
          </a:p>
          <a:p>
            <a:endParaRPr lang="en-GB" dirty="0"/>
          </a:p>
        </p:txBody>
      </p:sp>
      <p:pic>
        <p:nvPicPr>
          <p:cNvPr id="5122" name="Picture 2" descr="UNISON Cymru/Wales welcomes pay boost for care workers | News, Press  release | News | UNISON Cymru/Wales">
            <a:extLst>
              <a:ext uri="{FF2B5EF4-FFF2-40B4-BE49-F238E27FC236}">
                <a16:creationId xmlns:a16="http://schemas.microsoft.com/office/drawing/2014/main" id="{FFDA1EB0-A897-2BF5-6DA5-6864EBA752A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58551" y="165235"/>
            <a:ext cx="2313695" cy="1304365"/>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Working with disabled children knowledge and practice hub - Childrens">
            <a:extLst>
              <a:ext uri="{FF2B5EF4-FFF2-40B4-BE49-F238E27FC236}">
                <a16:creationId xmlns:a16="http://schemas.microsoft.com/office/drawing/2014/main" id="{4577B607-5B59-BA17-6989-D7CCF16CC7B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58551" y="1656721"/>
            <a:ext cx="2313695" cy="144198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F4C28666-1B8B-1632-BAE1-D1F9FF99C5A8}"/>
              </a:ext>
            </a:extLst>
          </p:cNvPr>
          <p:cNvPicPr>
            <a:picLocks noChangeAspect="1"/>
          </p:cNvPicPr>
          <p:nvPr/>
        </p:nvPicPr>
        <p:blipFill>
          <a:blip r:embed="rId4"/>
          <a:stretch>
            <a:fillRect/>
          </a:stretch>
        </p:blipFill>
        <p:spPr>
          <a:xfrm>
            <a:off x="282387" y="607999"/>
            <a:ext cx="1941270" cy="1093084"/>
          </a:xfrm>
          <a:prstGeom prst="rect">
            <a:avLst/>
          </a:prstGeom>
        </p:spPr>
      </p:pic>
      <p:pic>
        <p:nvPicPr>
          <p:cNvPr id="6" name="Picture 5">
            <a:extLst>
              <a:ext uri="{FF2B5EF4-FFF2-40B4-BE49-F238E27FC236}">
                <a16:creationId xmlns:a16="http://schemas.microsoft.com/office/drawing/2014/main" id="{CE48E3B7-74BC-59F8-C327-0846D8AE541F}"/>
              </a:ext>
            </a:extLst>
          </p:cNvPr>
          <p:cNvPicPr>
            <a:picLocks noChangeAspect="1"/>
          </p:cNvPicPr>
          <p:nvPr/>
        </p:nvPicPr>
        <p:blipFill>
          <a:blip r:embed="rId5"/>
          <a:stretch>
            <a:fillRect/>
          </a:stretch>
        </p:blipFill>
        <p:spPr>
          <a:xfrm>
            <a:off x="282386" y="1903655"/>
            <a:ext cx="2109433" cy="1336190"/>
          </a:xfrm>
          <a:prstGeom prst="rect">
            <a:avLst/>
          </a:prstGeom>
        </p:spPr>
      </p:pic>
      <p:pic>
        <p:nvPicPr>
          <p:cNvPr id="5126" name="Picture 6" descr="3 Best Opticians in Cardiff, UK - Expert Recommendations">
            <a:extLst>
              <a:ext uri="{FF2B5EF4-FFF2-40B4-BE49-F238E27FC236}">
                <a16:creationId xmlns:a16="http://schemas.microsoft.com/office/drawing/2014/main" id="{CFDF1E87-3254-7A82-54EC-AD098CA7B09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5480" y="3442417"/>
            <a:ext cx="2076339" cy="1483099"/>
          </a:xfrm>
          <a:prstGeom prst="rect">
            <a:avLst/>
          </a:prstGeom>
          <a:noFill/>
          <a:extLst>
            <a:ext uri="{909E8E84-426E-40DD-AFC4-6F175D3DCCD1}">
              <a14:hiddenFill xmlns:a14="http://schemas.microsoft.com/office/drawing/2010/main">
                <a:solidFill>
                  <a:srgbClr val="FFFFFF"/>
                </a:solidFill>
              </a14:hiddenFill>
            </a:ext>
          </a:extLst>
        </p:spPr>
      </p:pic>
      <p:pic>
        <p:nvPicPr>
          <p:cNvPr id="5130" name="Picture 10" descr="Health News Wales | Latest health news and advice from Wales">
            <a:extLst>
              <a:ext uri="{FF2B5EF4-FFF2-40B4-BE49-F238E27FC236}">
                <a16:creationId xmlns:a16="http://schemas.microsoft.com/office/drawing/2014/main" id="{2B170D3B-3381-E901-4144-A2E7F4E1B0E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458551" y="3297149"/>
            <a:ext cx="2369969" cy="15954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20815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D78534A-4E5D-7292-A70D-2C0EBBE787D9}"/>
              </a:ext>
            </a:extLst>
          </p:cNvPr>
          <p:cNvSpPr txBox="1"/>
          <p:nvPr/>
        </p:nvSpPr>
        <p:spPr>
          <a:xfrm>
            <a:off x="345208" y="0"/>
            <a:ext cx="7750770" cy="523220"/>
          </a:xfrm>
          <a:prstGeom prst="rect">
            <a:avLst/>
          </a:prstGeom>
          <a:noFill/>
        </p:spPr>
        <p:txBody>
          <a:bodyPr wrap="square" rtlCol="0">
            <a:spAutoFit/>
          </a:bodyPr>
          <a:lstStyle/>
          <a:p>
            <a:pPr algn="ctr"/>
            <a:r>
              <a:rPr lang="en-US" sz="2800" b="1" dirty="0"/>
              <a:t>Task 3: What about health in schools?</a:t>
            </a:r>
            <a:endParaRPr lang="en-GB" sz="2800" b="1" dirty="0"/>
          </a:p>
        </p:txBody>
      </p:sp>
      <p:sp>
        <p:nvSpPr>
          <p:cNvPr id="3" name="TextBox 2">
            <a:extLst>
              <a:ext uri="{FF2B5EF4-FFF2-40B4-BE49-F238E27FC236}">
                <a16:creationId xmlns:a16="http://schemas.microsoft.com/office/drawing/2014/main" id="{B2DACBD6-6AD6-DABE-B91D-A48359E65354}"/>
              </a:ext>
            </a:extLst>
          </p:cNvPr>
          <p:cNvSpPr txBox="1"/>
          <p:nvPr/>
        </p:nvSpPr>
        <p:spPr>
          <a:xfrm>
            <a:off x="650008" y="639284"/>
            <a:ext cx="7225365" cy="1877437"/>
          </a:xfrm>
          <a:prstGeom prst="rect">
            <a:avLst/>
          </a:prstGeom>
          <a:noFill/>
        </p:spPr>
        <p:txBody>
          <a:bodyPr wrap="square" rtlCol="0">
            <a:spAutoFit/>
          </a:bodyPr>
          <a:lstStyle/>
          <a:p>
            <a:r>
              <a:rPr lang="en-US" sz="2000" b="1" dirty="0"/>
              <a:t>How do schools protect your health and wellbeing? Can you think of any?</a:t>
            </a:r>
          </a:p>
          <a:p>
            <a:endParaRPr lang="en-US" sz="2000" b="1" dirty="0"/>
          </a:p>
          <a:p>
            <a:endParaRPr lang="en-US" sz="1600" dirty="0"/>
          </a:p>
          <a:p>
            <a:pPr marL="457200" indent="-457200">
              <a:buFont typeface="+mj-lt"/>
              <a:buAutoNum type="arabicPeriod"/>
            </a:pPr>
            <a:endParaRPr lang="en-US" sz="2000" dirty="0"/>
          </a:p>
          <a:p>
            <a:endParaRPr lang="en-US" sz="2000" b="1" dirty="0"/>
          </a:p>
        </p:txBody>
      </p:sp>
      <p:pic>
        <p:nvPicPr>
          <p:cNvPr id="5122" name="Picture 2" descr="Thousands back call for armed security outside Jewish schools and  synagogues | London Evening Standard | Evening Standard">
            <a:extLst>
              <a:ext uri="{FF2B5EF4-FFF2-40B4-BE49-F238E27FC236}">
                <a16:creationId xmlns:a16="http://schemas.microsoft.com/office/drawing/2014/main" id="{C13C0550-1E69-625E-AC34-FDEC9EAE993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368" y="1503577"/>
            <a:ext cx="2112238" cy="1354953"/>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Behind the scenes at 'Britain's worst school' | Daily Mail Online">
            <a:extLst>
              <a:ext uri="{FF2B5EF4-FFF2-40B4-BE49-F238E27FC236}">
                <a16:creationId xmlns:a16="http://schemas.microsoft.com/office/drawing/2014/main" id="{5BF02C57-0F8A-41B7-6D76-FBC1345D7AE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28190" y="1255155"/>
            <a:ext cx="2455411" cy="1603376"/>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Poor school buildings 'damaging pupils' health and education' - BBC News">
            <a:extLst>
              <a:ext uri="{FF2B5EF4-FFF2-40B4-BE49-F238E27FC236}">
                <a16:creationId xmlns:a16="http://schemas.microsoft.com/office/drawing/2014/main" id="{CD52E8B1-DD5F-9633-86AC-8264352DE6C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81630" y="1255155"/>
            <a:ext cx="2562083" cy="1603375"/>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Vote for nursing | Activate | Royal College of Nursing">
            <a:extLst>
              <a:ext uri="{FF2B5EF4-FFF2-40B4-BE49-F238E27FC236}">
                <a16:creationId xmlns:a16="http://schemas.microsoft.com/office/drawing/2014/main" id="{A0F2A04E-2AD6-7C72-06F2-433B5CF207F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8560" y="3020183"/>
            <a:ext cx="2192046" cy="1637407"/>
          </a:xfrm>
          <a:prstGeom prst="rect">
            <a:avLst/>
          </a:prstGeom>
          <a:noFill/>
          <a:extLst>
            <a:ext uri="{909E8E84-426E-40DD-AFC4-6F175D3DCCD1}">
              <a14:hiddenFill xmlns:a14="http://schemas.microsoft.com/office/drawing/2010/main">
                <a:solidFill>
                  <a:srgbClr val="FFFFFF"/>
                </a:solidFill>
              </a14:hiddenFill>
            </a:ext>
          </a:extLst>
        </p:spPr>
      </p:pic>
      <p:pic>
        <p:nvPicPr>
          <p:cNvPr id="5130" name="Picture 10" descr="Lack of school counsellors put students at high risk :: New South Wales  Teachers Federation">
            <a:extLst>
              <a:ext uri="{FF2B5EF4-FFF2-40B4-BE49-F238E27FC236}">
                <a16:creationId xmlns:a16="http://schemas.microsoft.com/office/drawing/2014/main" id="{A0C5F020-D286-8EF9-5C12-4F026BBC5D3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21518" y="3020183"/>
            <a:ext cx="2562083" cy="1637407"/>
          </a:xfrm>
          <a:prstGeom prst="rect">
            <a:avLst/>
          </a:prstGeom>
          <a:noFill/>
          <a:extLst>
            <a:ext uri="{909E8E84-426E-40DD-AFC4-6F175D3DCCD1}">
              <a14:hiddenFill xmlns:a14="http://schemas.microsoft.com/office/drawing/2010/main">
                <a:solidFill>
                  <a:srgbClr val="FFFFFF"/>
                </a:solidFill>
              </a14:hiddenFill>
            </a:ext>
          </a:extLst>
        </p:spPr>
      </p:pic>
      <p:pic>
        <p:nvPicPr>
          <p:cNvPr id="5132" name="Picture 12" descr="All Schools should have defibrillators to restart the Heart | SADS UK">
            <a:extLst>
              <a:ext uri="{FF2B5EF4-FFF2-40B4-BE49-F238E27FC236}">
                <a16:creationId xmlns:a16="http://schemas.microsoft.com/office/drawing/2014/main" id="{FBDEF392-18F2-5A2C-5094-C4BB1C3DEF4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981630" y="3074054"/>
            <a:ext cx="2562083" cy="15296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26445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D78534A-4E5D-7292-A70D-2C0EBBE787D9}"/>
              </a:ext>
            </a:extLst>
          </p:cNvPr>
          <p:cNvSpPr txBox="1"/>
          <p:nvPr/>
        </p:nvSpPr>
        <p:spPr>
          <a:xfrm>
            <a:off x="345208" y="0"/>
            <a:ext cx="7750770" cy="523220"/>
          </a:xfrm>
          <a:prstGeom prst="rect">
            <a:avLst/>
          </a:prstGeom>
          <a:noFill/>
        </p:spPr>
        <p:txBody>
          <a:bodyPr wrap="square" rtlCol="0">
            <a:spAutoFit/>
          </a:bodyPr>
          <a:lstStyle/>
          <a:p>
            <a:pPr algn="ctr"/>
            <a:r>
              <a:rPr lang="en-US" sz="2800" b="1" dirty="0"/>
              <a:t>Task 3: What about health in schools?</a:t>
            </a:r>
            <a:endParaRPr lang="en-GB" sz="2800" b="1" dirty="0"/>
          </a:p>
        </p:txBody>
      </p:sp>
      <p:sp>
        <p:nvSpPr>
          <p:cNvPr id="3" name="TextBox 2">
            <a:extLst>
              <a:ext uri="{FF2B5EF4-FFF2-40B4-BE49-F238E27FC236}">
                <a16:creationId xmlns:a16="http://schemas.microsoft.com/office/drawing/2014/main" id="{B2DACBD6-6AD6-DABE-B91D-A48359E65354}"/>
              </a:ext>
            </a:extLst>
          </p:cNvPr>
          <p:cNvSpPr txBox="1"/>
          <p:nvPr/>
        </p:nvSpPr>
        <p:spPr>
          <a:xfrm>
            <a:off x="650008" y="639284"/>
            <a:ext cx="7225365" cy="5386090"/>
          </a:xfrm>
          <a:prstGeom prst="rect">
            <a:avLst/>
          </a:prstGeom>
          <a:noFill/>
        </p:spPr>
        <p:txBody>
          <a:bodyPr wrap="square" rtlCol="0">
            <a:spAutoFit/>
          </a:bodyPr>
          <a:lstStyle/>
          <a:p>
            <a:r>
              <a:rPr lang="en-US" sz="1600" b="1" dirty="0"/>
              <a:t>These include: </a:t>
            </a:r>
          </a:p>
          <a:p>
            <a:endParaRPr lang="en-US" sz="1600" b="1" dirty="0"/>
          </a:p>
          <a:p>
            <a:pPr marL="457200" indent="-457200" algn="just">
              <a:buFont typeface="+mj-lt"/>
              <a:buAutoNum type="arabicPeriod"/>
            </a:pPr>
            <a:r>
              <a:rPr lang="en-US" sz="1600" dirty="0"/>
              <a:t>Security and Attendance</a:t>
            </a:r>
          </a:p>
          <a:p>
            <a:pPr marL="457200" indent="-457200" algn="just">
              <a:buFont typeface="+mj-lt"/>
              <a:buAutoNum type="arabicPeriod"/>
            </a:pPr>
            <a:r>
              <a:rPr lang="en-US" sz="1600" dirty="0"/>
              <a:t>Making sure the school is safe and facilities are in good condition </a:t>
            </a:r>
          </a:p>
          <a:p>
            <a:pPr marL="457200" indent="-457200" algn="just">
              <a:buFont typeface="+mj-lt"/>
              <a:buAutoNum type="arabicPeriod"/>
            </a:pPr>
            <a:r>
              <a:rPr lang="en-US" sz="1600" dirty="0"/>
              <a:t>School have rules for students and staff in relation to your mental and physical wellbeing e.g. Fire Safety, Walking in the corridors</a:t>
            </a:r>
          </a:p>
          <a:p>
            <a:pPr marL="457200" indent="-457200" algn="just">
              <a:buFont typeface="+mj-lt"/>
              <a:buAutoNum type="arabicPeriod"/>
            </a:pPr>
            <a:r>
              <a:rPr lang="en-US" sz="1600" dirty="0"/>
              <a:t>Health and Safety policies so that you do not injury yourself </a:t>
            </a:r>
          </a:p>
          <a:p>
            <a:pPr marL="457200" indent="-457200" algn="just">
              <a:buFont typeface="+mj-lt"/>
              <a:buAutoNum type="arabicPeriod"/>
            </a:pPr>
            <a:r>
              <a:rPr lang="en-US" sz="1600" dirty="0"/>
              <a:t>First Aid Kits and Defibrillator </a:t>
            </a:r>
          </a:p>
          <a:p>
            <a:pPr marL="457200" indent="-457200" algn="just">
              <a:buFont typeface="+mj-lt"/>
              <a:buAutoNum type="arabicPeriod"/>
            </a:pPr>
            <a:r>
              <a:rPr lang="en-US" sz="1600" dirty="0"/>
              <a:t>Schools teach you about health, hygiene and nutrition </a:t>
            </a:r>
          </a:p>
          <a:p>
            <a:pPr marL="457200" indent="-457200" algn="just">
              <a:buFont typeface="+mj-lt"/>
              <a:buAutoNum type="arabicPeriod"/>
            </a:pPr>
            <a:r>
              <a:rPr lang="en-US" sz="1600" dirty="0"/>
              <a:t>School teach you about relationships, biology and safe sex</a:t>
            </a:r>
          </a:p>
          <a:p>
            <a:pPr marL="457200" indent="-457200" algn="just">
              <a:buFont typeface="+mj-lt"/>
              <a:buAutoNum type="arabicPeriod"/>
            </a:pPr>
            <a:r>
              <a:rPr lang="en-US" sz="1600" dirty="0"/>
              <a:t>School provide sports facilities and PE Lessons </a:t>
            </a:r>
          </a:p>
          <a:p>
            <a:pPr marL="457200" indent="-457200" algn="just">
              <a:buFont typeface="+mj-lt"/>
              <a:buAutoNum type="arabicPeriod"/>
            </a:pPr>
            <a:r>
              <a:rPr lang="en-US" sz="1600" dirty="0"/>
              <a:t>School nurse </a:t>
            </a:r>
          </a:p>
          <a:p>
            <a:pPr marL="457200" indent="-457200" algn="just">
              <a:buFont typeface="+mj-lt"/>
              <a:buAutoNum type="arabicPeriod"/>
            </a:pPr>
            <a:r>
              <a:rPr lang="en-US" sz="1600" dirty="0"/>
              <a:t>Anti-bullying policies </a:t>
            </a:r>
          </a:p>
          <a:p>
            <a:pPr marL="457200" indent="-457200" algn="just">
              <a:buFont typeface="+mj-lt"/>
              <a:buAutoNum type="arabicPeriod"/>
            </a:pPr>
            <a:r>
              <a:rPr lang="en-US" sz="1600" dirty="0"/>
              <a:t>School Counsellor </a:t>
            </a:r>
          </a:p>
          <a:p>
            <a:pPr marL="457200" indent="-457200" algn="just">
              <a:buFont typeface="+mj-lt"/>
              <a:buAutoNum type="arabicPeriod"/>
            </a:pPr>
            <a:r>
              <a:rPr lang="en-US" sz="1600" dirty="0"/>
              <a:t>Fire Alarms and Fire Extinguishers/Sprinklers</a:t>
            </a:r>
          </a:p>
          <a:p>
            <a:pPr algn="just"/>
            <a:endParaRPr lang="en-US" sz="1600" dirty="0"/>
          </a:p>
          <a:p>
            <a:pPr algn="ctr"/>
            <a:r>
              <a:rPr lang="en-US" sz="1600" dirty="0">
                <a:solidFill>
                  <a:srgbClr val="FF0000"/>
                </a:solidFill>
                <a:effectLst>
                  <a:outerShdw blurRad="38100" dist="38100" dir="2700000" algn="tl">
                    <a:srgbClr val="000000">
                      <a:alpha val="43137"/>
                    </a:srgbClr>
                  </a:outerShdw>
                </a:effectLst>
              </a:rPr>
              <a:t>School have a duty to protect and enhance your: PHYSICAL, MENTAL AND EMOTIONAL HEALTH </a:t>
            </a:r>
          </a:p>
          <a:p>
            <a:pPr marL="457200" indent="-457200">
              <a:buFont typeface="+mj-lt"/>
              <a:buAutoNum type="arabicPeriod"/>
            </a:pPr>
            <a:endParaRPr lang="en-US" sz="1600" dirty="0"/>
          </a:p>
          <a:p>
            <a:pPr marL="457200" indent="-457200">
              <a:buFont typeface="+mj-lt"/>
              <a:buAutoNum type="arabicPeriod"/>
            </a:pPr>
            <a:endParaRPr lang="en-US" sz="2000" dirty="0"/>
          </a:p>
          <a:p>
            <a:endParaRPr lang="en-US" sz="2000" b="1" dirty="0"/>
          </a:p>
        </p:txBody>
      </p:sp>
    </p:spTree>
    <p:extLst>
      <p:ext uri="{BB962C8B-B14F-4D97-AF65-F5344CB8AC3E}">
        <p14:creationId xmlns:p14="http://schemas.microsoft.com/office/powerpoint/2010/main" val="18964947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6619740-8726-E290-AFC3-EB3AF712B724}"/>
              </a:ext>
            </a:extLst>
          </p:cNvPr>
          <p:cNvSpPr txBox="1"/>
          <p:nvPr/>
        </p:nvSpPr>
        <p:spPr>
          <a:xfrm>
            <a:off x="304019" y="214918"/>
            <a:ext cx="7750770" cy="523220"/>
          </a:xfrm>
          <a:prstGeom prst="rect">
            <a:avLst/>
          </a:prstGeom>
          <a:noFill/>
        </p:spPr>
        <p:txBody>
          <a:bodyPr wrap="square" rtlCol="0">
            <a:spAutoFit/>
          </a:bodyPr>
          <a:lstStyle/>
          <a:p>
            <a:r>
              <a:rPr lang="en-US" sz="2800" b="1" dirty="0"/>
              <a:t>Task 4: What does “Mental” Health mean?</a:t>
            </a:r>
            <a:endParaRPr lang="en-GB" sz="2800" b="1" dirty="0"/>
          </a:p>
        </p:txBody>
      </p:sp>
      <p:sp>
        <p:nvSpPr>
          <p:cNvPr id="4" name="TextBox 3">
            <a:extLst>
              <a:ext uri="{FF2B5EF4-FFF2-40B4-BE49-F238E27FC236}">
                <a16:creationId xmlns:a16="http://schemas.microsoft.com/office/drawing/2014/main" id="{BC9996B3-3F71-F0AE-F372-2FC87F0AA40F}"/>
              </a:ext>
            </a:extLst>
          </p:cNvPr>
          <p:cNvSpPr txBox="1"/>
          <p:nvPr/>
        </p:nvSpPr>
        <p:spPr>
          <a:xfrm>
            <a:off x="359236" y="986700"/>
            <a:ext cx="5477128" cy="3477875"/>
          </a:xfrm>
          <a:prstGeom prst="rect">
            <a:avLst/>
          </a:prstGeom>
          <a:noFill/>
        </p:spPr>
        <p:txBody>
          <a:bodyPr wrap="square" rtlCol="0">
            <a:spAutoFit/>
          </a:bodyPr>
          <a:lstStyle/>
          <a:p>
            <a:endParaRPr lang="en-US" sz="2000" b="1" dirty="0"/>
          </a:p>
          <a:p>
            <a:r>
              <a:rPr lang="en-US" sz="2000" b="1" dirty="0"/>
              <a:t>Chat to your friend sitting next to you:</a:t>
            </a:r>
          </a:p>
          <a:p>
            <a:endParaRPr lang="en-US" sz="2000" b="1" dirty="0"/>
          </a:p>
          <a:p>
            <a:pPr marL="457200" indent="-457200">
              <a:buFont typeface="+mj-lt"/>
              <a:buAutoNum type="arabicPeriod"/>
            </a:pPr>
            <a:r>
              <a:rPr lang="en-US" sz="2000" dirty="0"/>
              <a:t>Can you describe what mental health is?</a:t>
            </a:r>
          </a:p>
          <a:p>
            <a:pPr marL="457200" indent="-457200">
              <a:buFont typeface="+mj-lt"/>
              <a:buAutoNum type="arabicPeriod"/>
            </a:pPr>
            <a:endParaRPr lang="en-US" sz="2000" dirty="0"/>
          </a:p>
          <a:p>
            <a:pPr marL="457200" indent="-457200">
              <a:buFont typeface="+mj-lt"/>
              <a:buAutoNum type="arabicPeriod"/>
            </a:pPr>
            <a:r>
              <a:rPr lang="en-US" sz="2000" dirty="0"/>
              <a:t>What factors might affect your mental health? </a:t>
            </a:r>
          </a:p>
          <a:p>
            <a:pPr marL="457200" indent="-457200">
              <a:buFont typeface="+mj-lt"/>
              <a:buAutoNum type="arabicPeriod"/>
            </a:pPr>
            <a:endParaRPr lang="en-US" sz="2000" dirty="0"/>
          </a:p>
          <a:p>
            <a:pPr marL="457200" indent="-457200">
              <a:buFont typeface="+mj-lt"/>
              <a:buAutoNum type="arabicPeriod"/>
            </a:pPr>
            <a:r>
              <a:rPr lang="en-US" sz="2000" dirty="0"/>
              <a:t>How does mental health affect your general health and wellbeing?</a:t>
            </a:r>
          </a:p>
          <a:p>
            <a:endParaRPr lang="en-US" sz="2000" b="1" dirty="0"/>
          </a:p>
        </p:txBody>
      </p:sp>
      <p:pic>
        <p:nvPicPr>
          <p:cNvPr id="1026" name="Picture 2" descr="University of Westminster commits to new Mental Health Charter Programme |  University of Westminster">
            <a:extLst>
              <a:ext uri="{FF2B5EF4-FFF2-40B4-BE49-F238E27FC236}">
                <a16:creationId xmlns:a16="http://schemas.microsoft.com/office/drawing/2014/main" id="{60EC2235-6C90-4438-B90E-987CF145542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46201" y="869016"/>
            <a:ext cx="2890776" cy="170273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What Are The 7 Components Of Good Mental Health?">
            <a:extLst>
              <a:ext uri="{FF2B5EF4-FFF2-40B4-BE49-F238E27FC236}">
                <a16:creationId xmlns:a16="http://schemas.microsoft.com/office/drawing/2014/main" id="{6BF6F58C-4231-8918-60E3-8BA17EA9DB3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46201" y="2833506"/>
            <a:ext cx="2890775" cy="20278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58857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6619740-8726-E290-AFC3-EB3AF712B724}"/>
              </a:ext>
            </a:extLst>
          </p:cNvPr>
          <p:cNvSpPr txBox="1"/>
          <p:nvPr/>
        </p:nvSpPr>
        <p:spPr>
          <a:xfrm>
            <a:off x="474704" y="155828"/>
            <a:ext cx="6696433" cy="523220"/>
          </a:xfrm>
          <a:prstGeom prst="rect">
            <a:avLst/>
          </a:prstGeom>
          <a:noFill/>
        </p:spPr>
        <p:txBody>
          <a:bodyPr wrap="square" rtlCol="0">
            <a:spAutoFit/>
          </a:bodyPr>
          <a:lstStyle/>
          <a:p>
            <a:pPr algn="ctr"/>
            <a:r>
              <a:rPr lang="en-US" sz="2800" b="1" dirty="0"/>
              <a:t>What is Mental Health?</a:t>
            </a:r>
            <a:endParaRPr lang="en-GB" sz="2800" b="1" dirty="0"/>
          </a:p>
        </p:txBody>
      </p:sp>
      <p:sp>
        <p:nvSpPr>
          <p:cNvPr id="4" name="TextBox 3">
            <a:extLst>
              <a:ext uri="{FF2B5EF4-FFF2-40B4-BE49-F238E27FC236}">
                <a16:creationId xmlns:a16="http://schemas.microsoft.com/office/drawing/2014/main" id="{BC9996B3-3F71-F0AE-F372-2FC87F0AA40F}"/>
              </a:ext>
            </a:extLst>
          </p:cNvPr>
          <p:cNvSpPr txBox="1"/>
          <p:nvPr/>
        </p:nvSpPr>
        <p:spPr>
          <a:xfrm>
            <a:off x="350813" y="679048"/>
            <a:ext cx="5081800" cy="5262979"/>
          </a:xfrm>
          <a:prstGeom prst="rect">
            <a:avLst/>
          </a:prstGeom>
          <a:noFill/>
        </p:spPr>
        <p:txBody>
          <a:bodyPr wrap="square" rtlCol="0">
            <a:spAutoFit/>
          </a:bodyPr>
          <a:lstStyle/>
          <a:p>
            <a:pPr marL="285750" indent="-285750">
              <a:buFont typeface="Arial" panose="020B0604020202020204" pitchFamily="34" charset="0"/>
              <a:buChar char="•"/>
            </a:pPr>
            <a:r>
              <a:rPr lang="en-US" b="1" dirty="0"/>
              <a:t>Mental health includes our emotional, psychological and social well-being. </a:t>
            </a:r>
          </a:p>
          <a:p>
            <a:endParaRPr lang="en-US" b="1" dirty="0"/>
          </a:p>
          <a:p>
            <a:pPr marL="285750" indent="-285750">
              <a:buFont typeface="Arial" panose="020B0604020202020204" pitchFamily="34" charset="0"/>
              <a:buChar char="•"/>
            </a:pPr>
            <a:r>
              <a:rPr lang="en-US" b="1" dirty="0"/>
              <a:t>It affects how we think, feel and act</a:t>
            </a:r>
          </a:p>
          <a:p>
            <a:endParaRPr lang="en-US" b="1" dirty="0"/>
          </a:p>
          <a:p>
            <a:pPr marL="285750" indent="-285750">
              <a:buFont typeface="Arial" panose="020B0604020202020204" pitchFamily="34" charset="0"/>
              <a:buChar char="•"/>
            </a:pPr>
            <a:r>
              <a:rPr lang="en-US" b="1" dirty="0"/>
              <a:t>It determines how we handle stress, how we relate and talk to others and how we make choices</a:t>
            </a:r>
          </a:p>
          <a:p>
            <a:endParaRPr lang="en-US" b="1" dirty="0"/>
          </a:p>
          <a:p>
            <a:pPr marL="285750" indent="-285750">
              <a:buFont typeface="Arial" panose="020B0604020202020204" pitchFamily="34" charset="0"/>
              <a:buChar char="•"/>
            </a:pPr>
            <a:r>
              <a:rPr lang="en-US" b="1" dirty="0"/>
              <a:t>Mental health is important at every stage of life, from childhood, through adolescence to adulthood</a:t>
            </a:r>
          </a:p>
          <a:p>
            <a:endParaRPr lang="en-US" b="1" dirty="0"/>
          </a:p>
          <a:p>
            <a:pPr marL="285750" indent="-285750">
              <a:buFont typeface="Arial" panose="020B0604020202020204" pitchFamily="34" charset="0"/>
              <a:buChar char="•"/>
            </a:pPr>
            <a:r>
              <a:rPr lang="en-US" b="1" dirty="0"/>
              <a:t>A quarter of use will experience mental health problems at some point</a:t>
            </a:r>
          </a:p>
          <a:p>
            <a:pPr marL="285750" indent="-285750">
              <a:buFont typeface="Arial" panose="020B0604020202020204" pitchFamily="34" charset="0"/>
              <a:buChar char="•"/>
            </a:pPr>
            <a:endParaRPr lang="en-US" sz="2000" b="1" dirty="0"/>
          </a:p>
          <a:p>
            <a:pPr marL="342900" indent="-342900">
              <a:buAutoNum type="arabicPeriod"/>
            </a:pPr>
            <a:endParaRPr lang="en-US" b="1" dirty="0"/>
          </a:p>
          <a:p>
            <a:pPr marL="285750" indent="-285750">
              <a:buFont typeface="Arial" panose="020B0604020202020204" pitchFamily="34" charset="0"/>
              <a:buChar char="•"/>
            </a:pPr>
            <a:endParaRPr lang="en-US" sz="2800" b="1" dirty="0"/>
          </a:p>
        </p:txBody>
      </p:sp>
      <p:pic>
        <p:nvPicPr>
          <p:cNvPr id="3074" name="Picture 2" descr="Mental Health – Tudor Grange Primary Academy Meon Vale">
            <a:extLst>
              <a:ext uri="{FF2B5EF4-FFF2-40B4-BE49-F238E27FC236}">
                <a16:creationId xmlns:a16="http://schemas.microsoft.com/office/drawing/2014/main" id="{BAEEB8D0-E465-4ECA-009C-A0405BE6FB7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2613" y="803751"/>
            <a:ext cx="3527735" cy="35359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73334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6619740-8726-E290-AFC3-EB3AF712B724}"/>
              </a:ext>
            </a:extLst>
          </p:cNvPr>
          <p:cNvSpPr txBox="1"/>
          <p:nvPr/>
        </p:nvSpPr>
        <p:spPr>
          <a:xfrm>
            <a:off x="337636" y="126742"/>
            <a:ext cx="8006264" cy="523220"/>
          </a:xfrm>
          <a:prstGeom prst="rect">
            <a:avLst/>
          </a:prstGeom>
          <a:noFill/>
        </p:spPr>
        <p:txBody>
          <a:bodyPr wrap="square" rtlCol="0">
            <a:spAutoFit/>
          </a:bodyPr>
          <a:lstStyle/>
          <a:p>
            <a:r>
              <a:rPr lang="en-US" sz="2800" b="1" dirty="0"/>
              <a:t>Task 1: What does Health mean in your life?</a:t>
            </a:r>
            <a:endParaRPr lang="en-GB" sz="2800" b="1" dirty="0"/>
          </a:p>
        </p:txBody>
      </p:sp>
      <p:sp>
        <p:nvSpPr>
          <p:cNvPr id="3" name="TextBox 2">
            <a:extLst>
              <a:ext uri="{FF2B5EF4-FFF2-40B4-BE49-F238E27FC236}">
                <a16:creationId xmlns:a16="http://schemas.microsoft.com/office/drawing/2014/main" id="{BACDC0BD-F15E-58A6-88B8-76C8356460ED}"/>
              </a:ext>
            </a:extLst>
          </p:cNvPr>
          <p:cNvSpPr txBox="1"/>
          <p:nvPr/>
        </p:nvSpPr>
        <p:spPr>
          <a:xfrm>
            <a:off x="478211" y="1080849"/>
            <a:ext cx="6784458" cy="4062651"/>
          </a:xfrm>
          <a:prstGeom prst="rect">
            <a:avLst/>
          </a:prstGeom>
          <a:noFill/>
        </p:spPr>
        <p:txBody>
          <a:bodyPr wrap="square" rtlCol="0">
            <a:spAutoFit/>
          </a:bodyPr>
          <a:lstStyle/>
          <a:p>
            <a:r>
              <a:rPr lang="en-US" sz="2000" i="1" dirty="0"/>
              <a:t>Discuss with your friends what you think health means? </a:t>
            </a:r>
          </a:p>
          <a:p>
            <a:endParaRPr lang="en-US" sz="2000" i="1" dirty="0"/>
          </a:p>
          <a:p>
            <a:r>
              <a:rPr lang="en-US" sz="2000" i="1" dirty="0"/>
              <a:t>Write down one experience you have had in relation to your health</a:t>
            </a:r>
          </a:p>
          <a:p>
            <a:endParaRPr lang="en-US" sz="2000" i="1" dirty="0"/>
          </a:p>
          <a:p>
            <a:pPr marL="285750" indent="-285750">
              <a:buFont typeface="Arial" panose="020B0604020202020204" pitchFamily="34" charset="0"/>
              <a:buChar char="•"/>
            </a:pPr>
            <a:r>
              <a:rPr lang="en-US" sz="2000" dirty="0"/>
              <a:t>Going to the doctors (GP)?</a:t>
            </a:r>
          </a:p>
          <a:p>
            <a:pPr marL="285750" indent="-285750">
              <a:buFont typeface="Arial" panose="020B0604020202020204" pitchFamily="34" charset="0"/>
              <a:buChar char="•"/>
            </a:pPr>
            <a:r>
              <a:rPr lang="en-US" sz="2000" dirty="0"/>
              <a:t>Going to see the School Nurse?</a:t>
            </a:r>
          </a:p>
          <a:p>
            <a:pPr marL="285750" indent="-285750">
              <a:buFont typeface="Arial" panose="020B0604020202020204" pitchFamily="34" charset="0"/>
              <a:buChar char="•"/>
            </a:pPr>
            <a:r>
              <a:rPr lang="en-US" sz="2000" dirty="0"/>
              <a:t>Going to the Hospital for treatment?</a:t>
            </a:r>
          </a:p>
          <a:p>
            <a:pPr marL="285750" indent="-285750">
              <a:buFont typeface="Arial" panose="020B0604020202020204" pitchFamily="34" charset="0"/>
              <a:buChar char="•"/>
            </a:pPr>
            <a:r>
              <a:rPr lang="en-US" sz="2000" dirty="0"/>
              <a:t>Getting Medication e.g. antibiotics</a:t>
            </a:r>
          </a:p>
          <a:p>
            <a:pPr marL="285750" indent="-285750">
              <a:buFont typeface="Arial" panose="020B0604020202020204" pitchFamily="34" charset="0"/>
              <a:buChar char="•"/>
            </a:pPr>
            <a:r>
              <a:rPr lang="en-US" sz="2000" dirty="0"/>
              <a:t>Staying fit and active?</a:t>
            </a:r>
          </a:p>
          <a:p>
            <a:pPr marL="285750" indent="-285750">
              <a:buFont typeface="Arial" panose="020B0604020202020204" pitchFamily="34" charset="0"/>
              <a:buChar char="•"/>
            </a:pPr>
            <a:r>
              <a:rPr lang="en-US" sz="2000" dirty="0"/>
              <a:t>Eating healthy food?</a:t>
            </a:r>
          </a:p>
          <a:p>
            <a:endParaRPr lang="en-US" sz="2000" i="1" dirty="0"/>
          </a:p>
          <a:p>
            <a:pPr marL="285750" indent="-285750">
              <a:buFont typeface="Arial" panose="020B0604020202020204" pitchFamily="34" charset="0"/>
              <a:buChar char="•"/>
            </a:pPr>
            <a:endParaRPr lang="en-GB" dirty="0"/>
          </a:p>
        </p:txBody>
      </p:sp>
      <p:pic>
        <p:nvPicPr>
          <p:cNvPr id="9220" name="Picture 4" descr="Relentless and exhausting' – a day in the life of one of North Wales' under  fire GPs">
            <a:extLst>
              <a:ext uri="{FF2B5EF4-FFF2-40B4-BE49-F238E27FC236}">
                <a16:creationId xmlns:a16="http://schemas.microsoft.com/office/drawing/2014/main" id="{D1670A23-63F2-AE3D-3365-0D2432B99B1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04274" y="2571750"/>
            <a:ext cx="3059988" cy="18979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04737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6619740-8726-E290-AFC3-EB3AF712B724}"/>
              </a:ext>
            </a:extLst>
          </p:cNvPr>
          <p:cNvSpPr txBox="1"/>
          <p:nvPr/>
        </p:nvSpPr>
        <p:spPr>
          <a:xfrm>
            <a:off x="225934" y="160446"/>
            <a:ext cx="6696433" cy="523220"/>
          </a:xfrm>
          <a:prstGeom prst="rect">
            <a:avLst/>
          </a:prstGeom>
          <a:noFill/>
        </p:spPr>
        <p:txBody>
          <a:bodyPr wrap="square" rtlCol="0">
            <a:spAutoFit/>
          </a:bodyPr>
          <a:lstStyle/>
          <a:p>
            <a:r>
              <a:rPr lang="en-US" sz="2800" b="1" dirty="0"/>
              <a:t>What affects your mental health?</a:t>
            </a:r>
            <a:endParaRPr lang="en-GB" sz="2800" b="1" dirty="0"/>
          </a:p>
        </p:txBody>
      </p:sp>
      <p:sp>
        <p:nvSpPr>
          <p:cNvPr id="4" name="TextBox 3">
            <a:extLst>
              <a:ext uri="{FF2B5EF4-FFF2-40B4-BE49-F238E27FC236}">
                <a16:creationId xmlns:a16="http://schemas.microsoft.com/office/drawing/2014/main" id="{BC9996B3-3F71-F0AE-F372-2FC87F0AA40F}"/>
              </a:ext>
            </a:extLst>
          </p:cNvPr>
          <p:cNvSpPr txBox="1"/>
          <p:nvPr/>
        </p:nvSpPr>
        <p:spPr>
          <a:xfrm>
            <a:off x="258210" y="577317"/>
            <a:ext cx="6177736" cy="5139869"/>
          </a:xfrm>
          <a:prstGeom prst="rect">
            <a:avLst/>
          </a:prstGeom>
          <a:noFill/>
        </p:spPr>
        <p:txBody>
          <a:bodyPr wrap="square" rtlCol="0">
            <a:spAutoFit/>
          </a:bodyPr>
          <a:lstStyle/>
          <a:p>
            <a:endParaRPr lang="en-US" sz="1200" b="1" dirty="0"/>
          </a:p>
          <a:p>
            <a:pPr marL="285750" indent="-285750">
              <a:buFont typeface="Arial" panose="020B0604020202020204" pitchFamily="34" charset="0"/>
              <a:buChar char="•"/>
            </a:pPr>
            <a:r>
              <a:rPr lang="en-US" b="1" dirty="0"/>
              <a:t>A number of things can affect your mental health:</a:t>
            </a:r>
          </a:p>
          <a:p>
            <a:endParaRPr lang="en-US" b="1" dirty="0"/>
          </a:p>
          <a:p>
            <a:pPr marL="342900" indent="-342900">
              <a:buFont typeface="+mj-lt"/>
              <a:buAutoNum type="arabicPeriod"/>
            </a:pPr>
            <a:r>
              <a:rPr lang="en-US" b="1" dirty="0"/>
              <a:t>Biological factors: your hormones, your brain chemistry and disease</a:t>
            </a:r>
          </a:p>
          <a:p>
            <a:pPr marL="342900" indent="-342900">
              <a:buFont typeface="+mj-lt"/>
              <a:buAutoNum type="arabicPeriod"/>
            </a:pPr>
            <a:endParaRPr lang="en-US" b="1" dirty="0"/>
          </a:p>
          <a:p>
            <a:pPr marL="342900" indent="-342900">
              <a:buFont typeface="+mj-lt"/>
              <a:buAutoNum type="arabicPeriod"/>
            </a:pPr>
            <a:r>
              <a:rPr lang="en-US" b="1" dirty="0"/>
              <a:t>Environmental Factors: Where you live, air quality pollution, smoking, exposure to toxins, extreme weather. Also, the people you interact with e.g. bullying</a:t>
            </a:r>
          </a:p>
          <a:p>
            <a:pPr marL="342900" indent="-342900">
              <a:buFont typeface="+mj-lt"/>
              <a:buAutoNum type="arabicPeriod"/>
            </a:pPr>
            <a:endParaRPr lang="en-US" b="1" dirty="0"/>
          </a:p>
          <a:p>
            <a:pPr marL="342900" indent="-342900">
              <a:buFont typeface="+mj-lt"/>
              <a:buAutoNum type="arabicPeriod"/>
            </a:pPr>
            <a:r>
              <a:rPr lang="en-US" b="1" dirty="0"/>
              <a:t>Life experience: If you are bullied, or experience trauma and abuse</a:t>
            </a:r>
          </a:p>
          <a:p>
            <a:pPr marL="342900" indent="-342900">
              <a:buFont typeface="+mj-lt"/>
              <a:buAutoNum type="arabicPeriod"/>
            </a:pPr>
            <a:endParaRPr lang="en-US" b="1" dirty="0"/>
          </a:p>
          <a:p>
            <a:pPr marL="342900" indent="-342900">
              <a:buFont typeface="+mj-lt"/>
              <a:buAutoNum type="arabicPeriod"/>
            </a:pPr>
            <a:r>
              <a:rPr lang="en-US" b="1" dirty="0"/>
              <a:t>Family history: Your genetics influence whether mental health problems might develop</a:t>
            </a:r>
          </a:p>
          <a:p>
            <a:pPr marL="342900" indent="-342900">
              <a:buAutoNum type="arabicPeriod"/>
            </a:pPr>
            <a:endParaRPr lang="en-US" b="1" dirty="0"/>
          </a:p>
          <a:p>
            <a:pPr marL="285750" indent="-285750">
              <a:buFont typeface="Arial" panose="020B0604020202020204" pitchFamily="34" charset="0"/>
              <a:buChar char="•"/>
            </a:pPr>
            <a:endParaRPr lang="en-US" sz="2800" b="1" dirty="0"/>
          </a:p>
        </p:txBody>
      </p:sp>
      <p:pic>
        <p:nvPicPr>
          <p:cNvPr id="2050" name="Picture 2" descr="PET scan of the brain for depression - Mayo Clinic">
            <a:extLst>
              <a:ext uri="{FF2B5EF4-FFF2-40B4-BE49-F238E27FC236}">
                <a16:creationId xmlns:a16="http://schemas.microsoft.com/office/drawing/2014/main" id="{11801B35-4E4D-AA53-D13B-3F58B1FD63E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35946" y="160446"/>
            <a:ext cx="2600477" cy="1695248"/>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Mental health issues and air pollution: what's the link? - UK Health  Alliance">
            <a:extLst>
              <a:ext uri="{FF2B5EF4-FFF2-40B4-BE49-F238E27FC236}">
                <a16:creationId xmlns:a16="http://schemas.microsoft.com/office/drawing/2014/main" id="{6837B052-0383-100D-36F8-668F77A47E7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13237" y="1950815"/>
            <a:ext cx="2623186" cy="1414463"/>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Assessing and addressing the impact of childhood trauma - Science &amp;  research news | Frontiers">
            <a:extLst>
              <a:ext uri="{FF2B5EF4-FFF2-40B4-BE49-F238E27FC236}">
                <a16:creationId xmlns:a16="http://schemas.microsoft.com/office/drawing/2014/main" id="{C5297A64-8DC4-03D9-C9B7-AA49EFC466E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13237" y="3460399"/>
            <a:ext cx="2623186" cy="14800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45033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63841A-FC4A-8FF4-9471-240ACF342B81}"/>
              </a:ext>
            </a:extLst>
          </p:cNvPr>
          <p:cNvSpPr>
            <a:spLocks noGrp="1"/>
          </p:cNvSpPr>
          <p:nvPr>
            <p:ph type="title"/>
          </p:nvPr>
        </p:nvSpPr>
        <p:spPr>
          <a:xfrm>
            <a:off x="293095" y="201749"/>
            <a:ext cx="7717500" cy="572700"/>
          </a:xfrm>
        </p:spPr>
        <p:txBody>
          <a:bodyPr/>
          <a:lstStyle/>
          <a:p>
            <a:pPr algn="ctr"/>
            <a:r>
              <a:rPr lang="en-US" dirty="0"/>
              <a:t>How might your mental health affect your health and wellbeing?</a:t>
            </a:r>
            <a:endParaRPr lang="en-GB" dirty="0"/>
          </a:p>
        </p:txBody>
      </p:sp>
      <p:sp>
        <p:nvSpPr>
          <p:cNvPr id="18" name="TextBox 17">
            <a:extLst>
              <a:ext uri="{FF2B5EF4-FFF2-40B4-BE49-F238E27FC236}">
                <a16:creationId xmlns:a16="http://schemas.microsoft.com/office/drawing/2014/main" id="{399E5C7A-A72D-1A31-7EFE-D6067FB13235}"/>
              </a:ext>
            </a:extLst>
          </p:cNvPr>
          <p:cNvSpPr txBox="1"/>
          <p:nvPr/>
        </p:nvSpPr>
        <p:spPr>
          <a:xfrm>
            <a:off x="713250" y="1248432"/>
            <a:ext cx="7717500" cy="3693319"/>
          </a:xfrm>
          <a:prstGeom prst="rect">
            <a:avLst/>
          </a:prstGeom>
          <a:noFill/>
        </p:spPr>
        <p:txBody>
          <a:bodyPr wrap="square" rtlCol="0">
            <a:spAutoFit/>
          </a:bodyPr>
          <a:lstStyle/>
          <a:p>
            <a:pPr marL="285750" indent="-285750">
              <a:buFont typeface="Arial" panose="020B0604020202020204" pitchFamily="34" charset="0"/>
              <a:buChar char="•"/>
            </a:pPr>
            <a:r>
              <a:rPr lang="en-US" dirty="0"/>
              <a:t>Eating or sleeping too much or too little </a:t>
            </a:r>
          </a:p>
          <a:p>
            <a:pPr marL="285750" indent="-285750">
              <a:buFont typeface="Arial" panose="020B0604020202020204" pitchFamily="34" charset="0"/>
              <a:buChar char="•"/>
            </a:pPr>
            <a:r>
              <a:rPr lang="en-US" dirty="0"/>
              <a:t>Stopping activities you used to find fun </a:t>
            </a:r>
          </a:p>
          <a:p>
            <a:pPr marL="285750" indent="-285750">
              <a:buFont typeface="Arial" panose="020B0604020202020204" pitchFamily="34" charset="0"/>
              <a:buChar char="•"/>
            </a:pPr>
            <a:r>
              <a:rPr lang="en-US" dirty="0"/>
              <a:t>Stop seeing or talking to friends</a:t>
            </a:r>
          </a:p>
          <a:p>
            <a:pPr marL="285750" indent="-285750">
              <a:buFont typeface="Arial" panose="020B0604020202020204" pitchFamily="34" charset="0"/>
              <a:buChar char="•"/>
            </a:pPr>
            <a:r>
              <a:rPr lang="en-US" dirty="0"/>
              <a:t>Having low or no energy </a:t>
            </a:r>
          </a:p>
          <a:p>
            <a:pPr marL="285750" indent="-285750">
              <a:buFont typeface="Arial" panose="020B0604020202020204" pitchFamily="34" charset="0"/>
              <a:buChar char="•"/>
            </a:pPr>
            <a:r>
              <a:rPr lang="en-US" dirty="0"/>
              <a:t>Having unexplained aches and pain </a:t>
            </a:r>
          </a:p>
          <a:p>
            <a:pPr marL="285750" indent="-285750">
              <a:buFont typeface="Arial" panose="020B0604020202020204" pitchFamily="34" charset="0"/>
              <a:buChar char="•"/>
            </a:pPr>
            <a:r>
              <a:rPr lang="en-US" dirty="0"/>
              <a:t>Feeling sad and hopeless</a:t>
            </a:r>
          </a:p>
          <a:p>
            <a:pPr marL="285750" indent="-285750">
              <a:buFont typeface="Arial" panose="020B0604020202020204" pitchFamily="34" charset="0"/>
              <a:buChar char="•"/>
            </a:pPr>
            <a:r>
              <a:rPr lang="en-US" dirty="0"/>
              <a:t>Doing dangerous things e.g. smoking, drinking or taking drugs</a:t>
            </a:r>
          </a:p>
          <a:p>
            <a:pPr marL="285750" indent="-285750">
              <a:buFont typeface="Arial" panose="020B0604020202020204" pitchFamily="34" charset="0"/>
              <a:buChar char="•"/>
            </a:pPr>
            <a:r>
              <a:rPr lang="en-US" dirty="0"/>
              <a:t>Being aggressive, and fighting with friends and family </a:t>
            </a:r>
          </a:p>
          <a:p>
            <a:pPr marL="285750" indent="-285750">
              <a:buFont typeface="Arial" panose="020B0604020202020204" pitchFamily="34" charset="0"/>
              <a:buChar char="•"/>
            </a:pPr>
            <a:r>
              <a:rPr lang="en-US" dirty="0"/>
              <a:t>Experiencing mood swings</a:t>
            </a:r>
          </a:p>
          <a:p>
            <a:pPr marL="285750" indent="-285750">
              <a:buFont typeface="Arial" panose="020B0604020202020204" pitchFamily="34" charset="0"/>
              <a:buChar char="•"/>
            </a:pPr>
            <a:r>
              <a:rPr lang="en-US" dirty="0"/>
              <a:t>Inability to perform daily tasks </a:t>
            </a:r>
          </a:p>
          <a:p>
            <a:pPr marL="285750" indent="-285750">
              <a:buFont typeface="Arial" panose="020B0604020202020204" pitchFamily="34" charset="0"/>
              <a:buChar char="•"/>
            </a:pPr>
            <a:r>
              <a:rPr lang="en-US" dirty="0"/>
              <a:t>Not caring about anything </a:t>
            </a:r>
          </a:p>
          <a:p>
            <a:pPr marL="285750" indent="-285750">
              <a:buFont typeface="Arial" panose="020B0604020202020204" pitchFamily="34" charset="0"/>
              <a:buChar char="•"/>
            </a:pPr>
            <a:r>
              <a:rPr lang="en-US" dirty="0"/>
              <a:t>Thinking of harming yourself or others </a:t>
            </a:r>
          </a:p>
          <a:p>
            <a:pPr marL="285750" indent="-285750">
              <a:buFont typeface="Arial" panose="020B0604020202020204" pitchFamily="34" charset="0"/>
              <a:buChar char="•"/>
            </a:pPr>
            <a:endParaRPr lang="en-GB" dirty="0"/>
          </a:p>
        </p:txBody>
      </p:sp>
    </p:spTree>
    <p:extLst>
      <p:ext uri="{BB962C8B-B14F-4D97-AF65-F5344CB8AC3E}">
        <p14:creationId xmlns:p14="http://schemas.microsoft.com/office/powerpoint/2010/main" val="38645531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6619740-8726-E290-AFC3-EB3AF712B724}"/>
              </a:ext>
            </a:extLst>
          </p:cNvPr>
          <p:cNvSpPr txBox="1"/>
          <p:nvPr/>
        </p:nvSpPr>
        <p:spPr>
          <a:xfrm>
            <a:off x="225934" y="160446"/>
            <a:ext cx="6696433" cy="523220"/>
          </a:xfrm>
          <a:prstGeom prst="rect">
            <a:avLst/>
          </a:prstGeom>
          <a:noFill/>
        </p:spPr>
        <p:txBody>
          <a:bodyPr wrap="square" rtlCol="0">
            <a:spAutoFit/>
          </a:bodyPr>
          <a:lstStyle/>
          <a:p>
            <a:r>
              <a:rPr lang="en-US" sz="2800" b="1" dirty="0"/>
              <a:t>What services are available?</a:t>
            </a:r>
            <a:endParaRPr lang="en-GB" sz="2800" b="1" dirty="0"/>
          </a:p>
        </p:txBody>
      </p:sp>
      <p:sp>
        <p:nvSpPr>
          <p:cNvPr id="4" name="TextBox 3">
            <a:extLst>
              <a:ext uri="{FF2B5EF4-FFF2-40B4-BE49-F238E27FC236}">
                <a16:creationId xmlns:a16="http://schemas.microsoft.com/office/drawing/2014/main" id="{BC9996B3-3F71-F0AE-F372-2FC87F0AA40F}"/>
              </a:ext>
            </a:extLst>
          </p:cNvPr>
          <p:cNvSpPr txBox="1"/>
          <p:nvPr/>
        </p:nvSpPr>
        <p:spPr>
          <a:xfrm>
            <a:off x="297023" y="832812"/>
            <a:ext cx="8483905" cy="4770537"/>
          </a:xfrm>
          <a:prstGeom prst="rect">
            <a:avLst/>
          </a:prstGeom>
          <a:noFill/>
        </p:spPr>
        <p:txBody>
          <a:bodyPr wrap="square" rtlCol="0">
            <a:spAutoFit/>
          </a:bodyPr>
          <a:lstStyle/>
          <a:p>
            <a:pPr marL="285750" indent="-285750">
              <a:buFont typeface="Arial" panose="020B0604020202020204" pitchFamily="34" charset="0"/>
              <a:buChar char="•"/>
            </a:pPr>
            <a:r>
              <a:rPr lang="en-US" sz="2000" b="1" dirty="0"/>
              <a:t>Mental Health is complex and is caused by a number of factors </a:t>
            </a:r>
          </a:p>
          <a:p>
            <a:pPr marL="285750" indent="-285750">
              <a:buFont typeface="Arial" panose="020B0604020202020204" pitchFamily="34" charset="0"/>
              <a:buChar char="•"/>
            </a:pPr>
            <a:r>
              <a:rPr lang="en-US" sz="2000" b="1" dirty="0"/>
              <a:t>Services need to work together to make sure people get the treatment/help they need to get better</a:t>
            </a:r>
          </a:p>
          <a:p>
            <a:endParaRPr lang="en-US" sz="2000" b="1" dirty="0"/>
          </a:p>
          <a:p>
            <a:pPr marL="342900" indent="-342900">
              <a:buAutoNum type="arabicPeriod"/>
            </a:pPr>
            <a:r>
              <a:rPr lang="en-US" sz="2000" b="1" dirty="0"/>
              <a:t>Primary Care: Your GP or Practice Nurse, </a:t>
            </a:r>
          </a:p>
          <a:p>
            <a:pPr marL="285750" indent="-285750">
              <a:buFont typeface="Arial" panose="020B0604020202020204" pitchFamily="34" charset="0"/>
              <a:buChar char="•"/>
            </a:pPr>
            <a:r>
              <a:rPr lang="en-US" sz="2000" dirty="0"/>
              <a:t>Your GP might refer you to the Primary Mental Health Team: These are professionals that meet with young people and their families and talk about the problems you are facing. They try to identify the causes of your mental health problems </a:t>
            </a:r>
          </a:p>
          <a:p>
            <a:pPr marL="285750" indent="-285750">
              <a:buFont typeface="Arial" panose="020B0604020202020204" pitchFamily="34" charset="0"/>
              <a:buChar char="•"/>
            </a:pPr>
            <a:r>
              <a:rPr lang="en-US" sz="2000" dirty="0"/>
              <a:t>The PMHT will signpost you to the best help for your situation </a:t>
            </a:r>
          </a:p>
          <a:p>
            <a:pPr marL="285750" indent="-285750">
              <a:buFont typeface="Arial" panose="020B0604020202020204" pitchFamily="34" charset="0"/>
              <a:buChar char="•"/>
            </a:pPr>
            <a:r>
              <a:rPr lang="en-US" sz="2000" dirty="0"/>
              <a:t>This may be referral to secondary care – such as the Child and Adolescent Mental Health Service (“CAMHS”) or </a:t>
            </a:r>
            <a:r>
              <a:rPr lang="en-US" sz="2000" dirty="0" err="1"/>
              <a:t>Enfys</a:t>
            </a:r>
            <a:endParaRPr lang="en-US" sz="2000" dirty="0"/>
          </a:p>
          <a:p>
            <a:endParaRPr lang="en-US" b="1" dirty="0"/>
          </a:p>
          <a:p>
            <a:endParaRPr lang="en-US" b="1" dirty="0"/>
          </a:p>
          <a:p>
            <a:pPr marL="285750" indent="-285750">
              <a:buFont typeface="Arial" panose="020B0604020202020204" pitchFamily="34" charset="0"/>
              <a:buChar char="•"/>
            </a:pPr>
            <a:endParaRPr lang="en-US" sz="2800" b="1" dirty="0"/>
          </a:p>
        </p:txBody>
      </p:sp>
    </p:spTree>
    <p:extLst>
      <p:ext uri="{BB962C8B-B14F-4D97-AF65-F5344CB8AC3E}">
        <p14:creationId xmlns:p14="http://schemas.microsoft.com/office/powerpoint/2010/main" val="9346409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6619740-8726-E290-AFC3-EB3AF712B724}"/>
              </a:ext>
            </a:extLst>
          </p:cNvPr>
          <p:cNvSpPr txBox="1"/>
          <p:nvPr/>
        </p:nvSpPr>
        <p:spPr>
          <a:xfrm>
            <a:off x="118842" y="0"/>
            <a:ext cx="6696433" cy="523220"/>
          </a:xfrm>
          <a:prstGeom prst="rect">
            <a:avLst/>
          </a:prstGeom>
          <a:noFill/>
        </p:spPr>
        <p:txBody>
          <a:bodyPr wrap="square" rtlCol="0">
            <a:spAutoFit/>
          </a:bodyPr>
          <a:lstStyle/>
          <a:p>
            <a:r>
              <a:rPr lang="en-US" sz="2800" b="1" dirty="0"/>
              <a:t>What services are available?</a:t>
            </a:r>
            <a:endParaRPr lang="en-GB" sz="2800" b="1" dirty="0"/>
          </a:p>
        </p:txBody>
      </p:sp>
      <p:sp>
        <p:nvSpPr>
          <p:cNvPr id="4" name="TextBox 3">
            <a:extLst>
              <a:ext uri="{FF2B5EF4-FFF2-40B4-BE49-F238E27FC236}">
                <a16:creationId xmlns:a16="http://schemas.microsoft.com/office/drawing/2014/main" id="{BC9996B3-3F71-F0AE-F372-2FC87F0AA40F}"/>
              </a:ext>
            </a:extLst>
          </p:cNvPr>
          <p:cNvSpPr txBox="1"/>
          <p:nvPr/>
        </p:nvSpPr>
        <p:spPr>
          <a:xfrm>
            <a:off x="225934" y="593915"/>
            <a:ext cx="8193136" cy="5509200"/>
          </a:xfrm>
          <a:prstGeom prst="rect">
            <a:avLst/>
          </a:prstGeom>
          <a:noFill/>
        </p:spPr>
        <p:txBody>
          <a:bodyPr wrap="square" rtlCol="0">
            <a:spAutoFit/>
          </a:bodyPr>
          <a:lstStyle/>
          <a:p>
            <a:pPr algn="just"/>
            <a:r>
              <a:rPr lang="en-US" sz="1600" b="1" dirty="0"/>
              <a:t>2. Secondary Care: </a:t>
            </a:r>
          </a:p>
          <a:p>
            <a:pPr marL="342900" indent="-342900" algn="just">
              <a:buFont typeface="Arial" panose="020B0604020202020204" pitchFamily="34" charset="0"/>
              <a:buChar char="•"/>
            </a:pPr>
            <a:r>
              <a:rPr lang="en-US" sz="1600" dirty="0"/>
              <a:t>If you haver a mental health crisis or might hurt yourself or others go to A&amp;E</a:t>
            </a:r>
          </a:p>
          <a:p>
            <a:pPr marL="342900" indent="-342900" algn="just">
              <a:buFont typeface="Arial" panose="020B0604020202020204" pitchFamily="34" charset="0"/>
              <a:buChar char="•"/>
            </a:pPr>
            <a:r>
              <a:rPr lang="en-US" sz="1600" dirty="0"/>
              <a:t>CAMHS is a specialist team based in the community which includes nurses, psychologists and psychiatrists. </a:t>
            </a:r>
          </a:p>
          <a:p>
            <a:pPr marL="342900" indent="-342900" algn="just">
              <a:buFont typeface="Arial" panose="020B0604020202020204" pitchFamily="34" charset="0"/>
              <a:buChar char="•"/>
            </a:pPr>
            <a:r>
              <a:rPr lang="en-US" sz="1600" dirty="0"/>
              <a:t>They can make diagnosis of more serious mental health issues</a:t>
            </a:r>
          </a:p>
          <a:p>
            <a:pPr marL="342900" indent="-342900" algn="just">
              <a:buFont typeface="Arial" panose="020B0604020202020204" pitchFamily="34" charset="0"/>
              <a:buChar char="•"/>
            </a:pPr>
            <a:r>
              <a:rPr lang="en-US" sz="1600" dirty="0"/>
              <a:t>They can provide therapies, medication, and help in schools</a:t>
            </a:r>
          </a:p>
          <a:p>
            <a:pPr marL="342900" indent="-342900" algn="just">
              <a:buFont typeface="Arial" panose="020B0604020202020204" pitchFamily="34" charset="0"/>
              <a:buChar char="•"/>
            </a:pPr>
            <a:endParaRPr lang="en-US" sz="1600" dirty="0"/>
          </a:p>
          <a:p>
            <a:pPr algn="just"/>
            <a:r>
              <a:rPr lang="en-US" sz="1600" b="1" dirty="0"/>
              <a:t>3. Tertiary Care: </a:t>
            </a:r>
          </a:p>
          <a:p>
            <a:pPr marL="342900" indent="-342900" algn="just">
              <a:buFont typeface="Arial" panose="020B0604020202020204" pitchFamily="34" charset="0"/>
              <a:buChar char="•"/>
            </a:pPr>
            <a:r>
              <a:rPr lang="en-US" sz="1600" dirty="0"/>
              <a:t>If a person is very ill there are specialist hospitals to help</a:t>
            </a:r>
          </a:p>
          <a:p>
            <a:pPr algn="just"/>
            <a:endParaRPr lang="en-US" sz="1600" dirty="0"/>
          </a:p>
          <a:p>
            <a:pPr algn="just"/>
            <a:r>
              <a:rPr lang="en-US" sz="1600" dirty="0"/>
              <a:t>4. </a:t>
            </a:r>
            <a:r>
              <a:rPr lang="en-US" sz="1600" b="1" dirty="0"/>
              <a:t>Social Care</a:t>
            </a:r>
            <a:r>
              <a:rPr lang="en-US" sz="1600" dirty="0"/>
              <a:t>: </a:t>
            </a:r>
          </a:p>
          <a:p>
            <a:pPr marL="342900" indent="-342900" algn="just">
              <a:buFont typeface="Arial" panose="020B0604020202020204" pitchFamily="34" charset="0"/>
              <a:buChar char="•"/>
            </a:pPr>
            <a:r>
              <a:rPr lang="en-US" sz="1600" dirty="0"/>
              <a:t>There are Community Mental Health Teams (made up of psychiatrists, community nurses, social works, and support staff) that support people at home in their community</a:t>
            </a:r>
          </a:p>
          <a:p>
            <a:pPr marL="342900" indent="-342900" algn="just">
              <a:buFont typeface="Arial" panose="020B0604020202020204" pitchFamily="34" charset="0"/>
              <a:buChar char="•"/>
            </a:pPr>
            <a:r>
              <a:rPr lang="en-US" sz="1600" dirty="0"/>
              <a:t>Teams around the Family: Provide support for both you and your family</a:t>
            </a:r>
          </a:p>
          <a:p>
            <a:pPr marL="342900" indent="-342900" algn="just">
              <a:buFont typeface="Arial" panose="020B0604020202020204" pitchFamily="34" charset="0"/>
              <a:buChar char="•"/>
            </a:pPr>
            <a:r>
              <a:rPr lang="en-US" sz="1600" dirty="0"/>
              <a:t>Local Authority – Social Services may support people at home or in education </a:t>
            </a:r>
          </a:p>
          <a:p>
            <a:pPr marL="342900" indent="-342900" algn="just">
              <a:buFont typeface="Arial" panose="020B0604020202020204" pitchFamily="34" charset="0"/>
              <a:buChar char="•"/>
            </a:pPr>
            <a:r>
              <a:rPr lang="en-US" sz="1600" dirty="0"/>
              <a:t>School – Schools support people’s wellbeing and can refer them to the correct services </a:t>
            </a:r>
          </a:p>
          <a:p>
            <a:endParaRPr lang="en-US" b="1" dirty="0"/>
          </a:p>
          <a:p>
            <a:endParaRPr lang="en-US" b="1" dirty="0"/>
          </a:p>
          <a:p>
            <a:pPr marL="285750" indent="-285750">
              <a:buFont typeface="Arial" panose="020B0604020202020204" pitchFamily="34" charset="0"/>
              <a:buChar char="•"/>
            </a:pPr>
            <a:endParaRPr lang="en-US" sz="2800" b="1" dirty="0"/>
          </a:p>
        </p:txBody>
      </p:sp>
    </p:spTree>
    <p:extLst>
      <p:ext uri="{BB962C8B-B14F-4D97-AF65-F5344CB8AC3E}">
        <p14:creationId xmlns:p14="http://schemas.microsoft.com/office/powerpoint/2010/main" val="16369955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6619740-8726-E290-AFC3-EB3AF712B724}"/>
              </a:ext>
            </a:extLst>
          </p:cNvPr>
          <p:cNvSpPr txBox="1"/>
          <p:nvPr/>
        </p:nvSpPr>
        <p:spPr>
          <a:xfrm>
            <a:off x="225934" y="160446"/>
            <a:ext cx="6696433" cy="523220"/>
          </a:xfrm>
          <a:prstGeom prst="rect">
            <a:avLst/>
          </a:prstGeom>
          <a:noFill/>
        </p:spPr>
        <p:txBody>
          <a:bodyPr wrap="square" rtlCol="0">
            <a:spAutoFit/>
          </a:bodyPr>
          <a:lstStyle/>
          <a:p>
            <a:r>
              <a:rPr lang="en-US" sz="2800" b="1" dirty="0"/>
              <a:t>What services are available?</a:t>
            </a:r>
            <a:endParaRPr lang="en-GB" sz="2800" b="1" dirty="0"/>
          </a:p>
        </p:txBody>
      </p:sp>
      <p:sp>
        <p:nvSpPr>
          <p:cNvPr id="4" name="TextBox 3">
            <a:extLst>
              <a:ext uri="{FF2B5EF4-FFF2-40B4-BE49-F238E27FC236}">
                <a16:creationId xmlns:a16="http://schemas.microsoft.com/office/drawing/2014/main" id="{BC9996B3-3F71-F0AE-F372-2FC87F0AA40F}"/>
              </a:ext>
            </a:extLst>
          </p:cNvPr>
          <p:cNvSpPr txBox="1"/>
          <p:nvPr/>
        </p:nvSpPr>
        <p:spPr>
          <a:xfrm>
            <a:off x="297023" y="832812"/>
            <a:ext cx="8682219" cy="5262979"/>
          </a:xfrm>
          <a:prstGeom prst="rect">
            <a:avLst/>
          </a:prstGeom>
          <a:noFill/>
        </p:spPr>
        <p:txBody>
          <a:bodyPr wrap="square" rtlCol="0">
            <a:spAutoFit/>
          </a:bodyPr>
          <a:lstStyle/>
          <a:p>
            <a:r>
              <a:rPr lang="en-US" sz="1400" b="1" dirty="0"/>
              <a:t>Third sector?</a:t>
            </a:r>
          </a:p>
          <a:p>
            <a:pPr marL="342900" indent="-342900">
              <a:buFont typeface="Arial" panose="020B0604020202020204" pitchFamily="34" charset="0"/>
              <a:buChar char="•"/>
            </a:pPr>
            <a:r>
              <a:rPr lang="en-US" sz="1400" dirty="0"/>
              <a:t>The third sector is used to describe charities or voluntary organisations which attempt to make positive changes in the world</a:t>
            </a:r>
          </a:p>
          <a:p>
            <a:pPr marL="342900" indent="-342900">
              <a:buFont typeface="Arial" panose="020B0604020202020204" pitchFamily="34" charset="0"/>
              <a:buChar char="•"/>
            </a:pPr>
            <a:r>
              <a:rPr lang="en-US" sz="1400" dirty="0"/>
              <a:t>These organisations don’t make a profit or benefit from the work they do </a:t>
            </a:r>
          </a:p>
          <a:p>
            <a:pPr marL="342900" indent="-342900">
              <a:buFont typeface="Arial" panose="020B0604020202020204" pitchFamily="34" charset="0"/>
              <a:buChar char="•"/>
            </a:pPr>
            <a:r>
              <a:rPr lang="en-US" sz="1400" dirty="0"/>
              <a:t>Much of the work charities do is for free</a:t>
            </a:r>
          </a:p>
          <a:p>
            <a:endParaRPr lang="en-US" sz="1400" dirty="0"/>
          </a:p>
          <a:p>
            <a:r>
              <a:rPr lang="en-US" sz="1400" dirty="0"/>
              <a:t>There are a number of charities which provide support for mental health: </a:t>
            </a:r>
          </a:p>
          <a:p>
            <a:pPr marL="171450" indent="-171450">
              <a:buFont typeface="Arial" panose="020B0604020202020204" pitchFamily="34" charset="0"/>
              <a:buChar char="•"/>
            </a:pPr>
            <a:r>
              <a:rPr lang="en-US" sz="1400" b="1" dirty="0">
                <a:solidFill>
                  <a:srgbClr val="FF0000"/>
                </a:solidFill>
                <a:effectLst>
                  <a:outerShdw blurRad="38100" dist="38100" dir="2700000" algn="tl">
                    <a:srgbClr val="000000">
                      <a:alpha val="43137"/>
                    </a:srgbClr>
                  </a:outerShdw>
                </a:effectLst>
              </a:rPr>
              <a:t>ChildLine: </a:t>
            </a:r>
          </a:p>
          <a:p>
            <a:r>
              <a:rPr lang="en-US" sz="1400" dirty="0"/>
              <a:t>Website: </a:t>
            </a:r>
            <a:r>
              <a:rPr lang="en-US" sz="1400" dirty="0">
                <a:hlinkClick r:id="rId3"/>
              </a:rPr>
              <a:t>https://www.childline.org.uk/info-advice/your-feelings/mental-health/</a:t>
            </a:r>
            <a:endParaRPr lang="en-US" sz="1400" dirty="0"/>
          </a:p>
          <a:p>
            <a:r>
              <a:rPr lang="en-US" sz="1400" dirty="0"/>
              <a:t>Phone Number: 0800 1111 – calls are free</a:t>
            </a:r>
          </a:p>
          <a:p>
            <a:pPr marL="171450" indent="-171450">
              <a:buFont typeface="Arial" panose="020B0604020202020204" pitchFamily="34" charset="0"/>
              <a:buChar char="•"/>
            </a:pPr>
            <a:r>
              <a:rPr lang="en-US" sz="1400" b="1" dirty="0">
                <a:solidFill>
                  <a:srgbClr val="FF0000"/>
                </a:solidFill>
                <a:effectLst>
                  <a:outerShdw blurRad="38100" dist="38100" dir="2700000" algn="tl">
                    <a:srgbClr val="000000">
                      <a:alpha val="43137"/>
                    </a:srgbClr>
                  </a:outerShdw>
                </a:effectLst>
              </a:rPr>
              <a:t>SHOUT </a:t>
            </a:r>
          </a:p>
          <a:p>
            <a:r>
              <a:rPr lang="en-US" sz="1400" dirty="0"/>
              <a:t>Text YM to 85258 – texts are free</a:t>
            </a:r>
          </a:p>
          <a:p>
            <a:pPr marL="171450" indent="-171450">
              <a:buFont typeface="Arial" panose="020B0604020202020204" pitchFamily="34" charset="0"/>
              <a:buChar char="•"/>
            </a:pPr>
            <a:r>
              <a:rPr lang="en-US" sz="1400" b="1" dirty="0">
                <a:solidFill>
                  <a:srgbClr val="FF0000"/>
                </a:solidFill>
                <a:effectLst>
                  <a:outerShdw blurRad="38100" dist="38100" dir="2700000" algn="tl">
                    <a:srgbClr val="000000">
                      <a:alpha val="43137"/>
                    </a:srgbClr>
                  </a:outerShdw>
                </a:effectLst>
              </a:rPr>
              <a:t>Samaritans</a:t>
            </a:r>
          </a:p>
          <a:p>
            <a:r>
              <a:rPr lang="en-US" sz="1400" dirty="0"/>
              <a:t>Website: </a:t>
            </a:r>
            <a:r>
              <a:rPr lang="en-US" sz="1400" dirty="0">
                <a:hlinkClick r:id="rId4"/>
              </a:rPr>
              <a:t>https://www.samaritans.org/</a:t>
            </a:r>
            <a:r>
              <a:rPr lang="en-US" sz="1400" dirty="0"/>
              <a:t> </a:t>
            </a:r>
          </a:p>
          <a:p>
            <a:r>
              <a:rPr lang="en-US" sz="1400" dirty="0"/>
              <a:t>Phone Number: 116 123 – calls are free</a:t>
            </a:r>
          </a:p>
          <a:p>
            <a:pPr marL="171450" indent="-171450">
              <a:buFont typeface="Arial" panose="020B0604020202020204" pitchFamily="34" charset="0"/>
              <a:buChar char="•"/>
            </a:pPr>
            <a:r>
              <a:rPr lang="en-US" sz="1400" b="1" dirty="0" err="1">
                <a:solidFill>
                  <a:srgbClr val="FF0000"/>
                </a:solidFill>
                <a:effectLst>
                  <a:outerShdw blurRad="38100" dist="38100" dir="2700000" algn="tl">
                    <a:srgbClr val="000000">
                      <a:alpha val="43137"/>
                    </a:srgbClr>
                  </a:outerShdw>
                </a:effectLst>
              </a:rPr>
              <a:t>YoungMinds</a:t>
            </a:r>
            <a:r>
              <a:rPr lang="en-US" sz="1400" b="1" dirty="0">
                <a:solidFill>
                  <a:srgbClr val="FF0000"/>
                </a:solidFill>
                <a:effectLst>
                  <a:outerShdw blurRad="38100" dist="38100" dir="2700000" algn="tl">
                    <a:srgbClr val="000000">
                      <a:alpha val="43137"/>
                    </a:srgbClr>
                  </a:outerShdw>
                </a:effectLst>
              </a:rPr>
              <a:t> </a:t>
            </a:r>
          </a:p>
          <a:p>
            <a:r>
              <a:rPr lang="en-US" sz="1400" dirty="0"/>
              <a:t>Website: </a:t>
            </a:r>
            <a:r>
              <a:rPr lang="en-US" sz="1400" dirty="0">
                <a:hlinkClick r:id="rId5"/>
              </a:rPr>
              <a:t>https://www.youngminds.org.uk/</a:t>
            </a:r>
            <a:r>
              <a:rPr lang="en-US" sz="1400" dirty="0"/>
              <a:t> </a:t>
            </a:r>
          </a:p>
          <a:p>
            <a:endParaRPr lang="en-US" sz="1400" dirty="0"/>
          </a:p>
          <a:p>
            <a:endParaRPr lang="en-US" sz="1400" dirty="0"/>
          </a:p>
          <a:p>
            <a:pPr marL="342900" indent="-342900">
              <a:buFont typeface="Arial" panose="020B0604020202020204" pitchFamily="34" charset="0"/>
              <a:buChar char="•"/>
            </a:pPr>
            <a:endParaRPr lang="en-US" sz="1400" dirty="0"/>
          </a:p>
          <a:p>
            <a:endParaRPr lang="en-US" sz="1400" b="1" dirty="0"/>
          </a:p>
          <a:p>
            <a:endParaRPr lang="en-US" sz="1400" b="1" dirty="0"/>
          </a:p>
          <a:p>
            <a:pPr marL="285750" indent="-285750">
              <a:buFont typeface="Arial" panose="020B0604020202020204" pitchFamily="34" charset="0"/>
              <a:buChar char="•"/>
            </a:pPr>
            <a:endParaRPr lang="en-US" sz="2800" b="1" dirty="0"/>
          </a:p>
        </p:txBody>
      </p:sp>
      <p:pic>
        <p:nvPicPr>
          <p:cNvPr id="5" name="Picture 4">
            <a:extLst>
              <a:ext uri="{FF2B5EF4-FFF2-40B4-BE49-F238E27FC236}">
                <a16:creationId xmlns:a16="http://schemas.microsoft.com/office/drawing/2014/main" id="{C5835BEB-61A3-C617-74A0-876859B6F3F4}"/>
              </a:ext>
            </a:extLst>
          </p:cNvPr>
          <p:cNvPicPr>
            <a:picLocks noChangeAspect="1"/>
          </p:cNvPicPr>
          <p:nvPr/>
        </p:nvPicPr>
        <p:blipFill>
          <a:blip r:embed="rId6"/>
          <a:stretch>
            <a:fillRect/>
          </a:stretch>
        </p:blipFill>
        <p:spPr>
          <a:xfrm>
            <a:off x="4754536" y="2963563"/>
            <a:ext cx="3812815" cy="2019491"/>
          </a:xfrm>
          <a:prstGeom prst="rect">
            <a:avLst/>
          </a:prstGeom>
        </p:spPr>
      </p:pic>
    </p:spTree>
    <p:extLst>
      <p:ext uri="{BB962C8B-B14F-4D97-AF65-F5344CB8AC3E}">
        <p14:creationId xmlns:p14="http://schemas.microsoft.com/office/powerpoint/2010/main" val="25243462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6619740-8726-E290-AFC3-EB3AF712B724}"/>
              </a:ext>
            </a:extLst>
          </p:cNvPr>
          <p:cNvSpPr txBox="1"/>
          <p:nvPr/>
        </p:nvSpPr>
        <p:spPr>
          <a:xfrm>
            <a:off x="514258" y="70695"/>
            <a:ext cx="9025158" cy="523220"/>
          </a:xfrm>
          <a:prstGeom prst="rect">
            <a:avLst/>
          </a:prstGeom>
          <a:noFill/>
        </p:spPr>
        <p:txBody>
          <a:bodyPr wrap="square" rtlCol="0">
            <a:spAutoFit/>
          </a:bodyPr>
          <a:lstStyle/>
          <a:p>
            <a:r>
              <a:rPr lang="en-US" sz="2800" b="1" dirty="0"/>
              <a:t>What support should be available at School? </a:t>
            </a:r>
            <a:endParaRPr lang="en-GB" sz="2800" b="1" dirty="0"/>
          </a:p>
        </p:txBody>
      </p:sp>
      <p:sp>
        <p:nvSpPr>
          <p:cNvPr id="4" name="TextBox 3">
            <a:extLst>
              <a:ext uri="{FF2B5EF4-FFF2-40B4-BE49-F238E27FC236}">
                <a16:creationId xmlns:a16="http://schemas.microsoft.com/office/drawing/2014/main" id="{BC9996B3-3F71-F0AE-F372-2FC87F0AA40F}"/>
              </a:ext>
            </a:extLst>
          </p:cNvPr>
          <p:cNvSpPr txBox="1"/>
          <p:nvPr/>
        </p:nvSpPr>
        <p:spPr>
          <a:xfrm>
            <a:off x="225934" y="593915"/>
            <a:ext cx="8403808" cy="4031873"/>
          </a:xfrm>
          <a:prstGeom prst="rect">
            <a:avLst/>
          </a:prstGeom>
          <a:noFill/>
        </p:spPr>
        <p:txBody>
          <a:bodyPr wrap="square" rtlCol="0">
            <a:spAutoFit/>
          </a:bodyPr>
          <a:lstStyle/>
          <a:p>
            <a:pPr marL="514350" indent="-514350">
              <a:buAutoNum type="arabicPeriod"/>
            </a:pPr>
            <a:endParaRPr lang="en-US" sz="3200" dirty="0"/>
          </a:p>
          <a:p>
            <a:pPr marL="514350" indent="-514350">
              <a:buAutoNum type="arabicPeriod"/>
            </a:pPr>
            <a:r>
              <a:rPr lang="en-US" sz="3200" dirty="0"/>
              <a:t>School Counselling Service</a:t>
            </a:r>
          </a:p>
          <a:p>
            <a:pPr marL="514350" indent="-514350">
              <a:buAutoNum type="arabicPeriod"/>
            </a:pPr>
            <a:r>
              <a:rPr lang="en-US" sz="3200" dirty="0"/>
              <a:t>The School Nurse</a:t>
            </a:r>
          </a:p>
          <a:p>
            <a:pPr marL="514350" indent="-514350">
              <a:buAutoNum type="arabicPeriod"/>
            </a:pPr>
            <a:r>
              <a:rPr lang="en-US" sz="3200" dirty="0"/>
              <a:t>Healthy School Schemes and Mental &amp; Health and Wellbeing Programmes</a:t>
            </a:r>
          </a:p>
          <a:p>
            <a:pPr marL="514350" indent="-514350">
              <a:buAutoNum type="arabicPeriod"/>
            </a:pPr>
            <a:r>
              <a:rPr lang="en-US" sz="3200" dirty="0"/>
              <a:t>Mental Health Champions or Emotional Literacy Support Assistants (ELSA’s)</a:t>
            </a:r>
          </a:p>
          <a:p>
            <a:endParaRPr lang="en-US" sz="3200" dirty="0"/>
          </a:p>
        </p:txBody>
      </p:sp>
    </p:spTree>
    <p:extLst>
      <p:ext uri="{BB962C8B-B14F-4D97-AF65-F5344CB8AC3E}">
        <p14:creationId xmlns:p14="http://schemas.microsoft.com/office/powerpoint/2010/main" val="2097549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6619740-8726-E290-AFC3-EB3AF712B724}"/>
              </a:ext>
            </a:extLst>
          </p:cNvPr>
          <p:cNvSpPr txBox="1"/>
          <p:nvPr/>
        </p:nvSpPr>
        <p:spPr>
          <a:xfrm>
            <a:off x="514258" y="70695"/>
            <a:ext cx="7377591" cy="523220"/>
          </a:xfrm>
          <a:prstGeom prst="rect">
            <a:avLst/>
          </a:prstGeom>
          <a:noFill/>
        </p:spPr>
        <p:txBody>
          <a:bodyPr wrap="square" rtlCol="0">
            <a:spAutoFit/>
          </a:bodyPr>
          <a:lstStyle/>
          <a:p>
            <a:r>
              <a:rPr lang="en-US" sz="2800" b="1" dirty="0"/>
              <a:t>Task 5: What is health – Part 2?</a:t>
            </a:r>
          </a:p>
        </p:txBody>
      </p:sp>
      <p:sp>
        <p:nvSpPr>
          <p:cNvPr id="3" name="TextBox 2">
            <a:extLst>
              <a:ext uri="{FF2B5EF4-FFF2-40B4-BE49-F238E27FC236}">
                <a16:creationId xmlns:a16="http://schemas.microsoft.com/office/drawing/2014/main" id="{72FD924D-B8FE-0AB0-D1D6-89C6956DB93D}"/>
              </a:ext>
            </a:extLst>
          </p:cNvPr>
          <p:cNvSpPr txBox="1"/>
          <p:nvPr/>
        </p:nvSpPr>
        <p:spPr>
          <a:xfrm>
            <a:off x="438360" y="494258"/>
            <a:ext cx="8425553" cy="4154984"/>
          </a:xfrm>
          <a:prstGeom prst="rect">
            <a:avLst/>
          </a:prstGeom>
          <a:noFill/>
        </p:spPr>
        <p:txBody>
          <a:bodyPr wrap="square" rtlCol="0">
            <a:spAutoFit/>
          </a:bodyPr>
          <a:lstStyle/>
          <a:p>
            <a:pPr marL="285750" indent="-285750">
              <a:buFont typeface="Arial" panose="020B0604020202020204" pitchFamily="34" charset="0"/>
              <a:buChar char="•"/>
            </a:pPr>
            <a:endParaRPr lang="en-GB" sz="2400" b="1" dirty="0"/>
          </a:p>
          <a:p>
            <a:pPr marL="285750" indent="-285750">
              <a:buFont typeface="Arial" panose="020B0604020202020204" pitchFamily="34" charset="0"/>
              <a:buChar char="•"/>
            </a:pPr>
            <a:r>
              <a:rPr lang="en-GB" sz="2400" b="1" dirty="0"/>
              <a:t>Have a think again about what health means to you</a:t>
            </a:r>
          </a:p>
          <a:p>
            <a:pPr marL="285750" indent="-285750">
              <a:buFont typeface="Arial" panose="020B0604020202020204" pitchFamily="34" charset="0"/>
              <a:buChar char="•"/>
            </a:pPr>
            <a:endParaRPr lang="en-GB" sz="2400" b="1" dirty="0"/>
          </a:p>
          <a:p>
            <a:pPr marL="285750" indent="-285750">
              <a:buFont typeface="Arial" panose="020B0604020202020204" pitchFamily="34" charset="0"/>
              <a:buChar char="•"/>
            </a:pPr>
            <a:r>
              <a:rPr lang="en-GB" sz="2400" b="1" dirty="0"/>
              <a:t>Can you extend or add more detail to your mind map (in Task 1) about the people or issues which affect your health?</a:t>
            </a:r>
          </a:p>
          <a:p>
            <a:endParaRPr lang="en-GB" sz="2400" b="1" dirty="0"/>
          </a:p>
          <a:p>
            <a:pPr marL="285750" indent="-285750">
              <a:buFont typeface="Arial" panose="020B0604020202020204" pitchFamily="34" charset="0"/>
              <a:buChar char="•"/>
            </a:pPr>
            <a:r>
              <a:rPr lang="en-US" sz="2400" b="1" dirty="0"/>
              <a:t>This should include, “Physical health” and “Mental Health”</a:t>
            </a:r>
          </a:p>
          <a:p>
            <a:pPr marL="285750" indent="-285750">
              <a:buFont typeface="Arial" panose="020B0604020202020204" pitchFamily="34" charset="0"/>
              <a:buChar char="•"/>
            </a:pPr>
            <a:endParaRPr lang="en-US" sz="2400" b="1" dirty="0"/>
          </a:p>
          <a:p>
            <a:pPr marL="285750" indent="-285750">
              <a:buFont typeface="Arial" panose="020B0604020202020204" pitchFamily="34" charset="0"/>
              <a:buChar char="•"/>
            </a:pPr>
            <a:r>
              <a:rPr lang="en-US" sz="2400" b="1" dirty="0"/>
              <a:t>But are there other things that affect your health?</a:t>
            </a:r>
          </a:p>
        </p:txBody>
      </p:sp>
    </p:spTree>
    <p:extLst>
      <p:ext uri="{BB962C8B-B14F-4D97-AF65-F5344CB8AC3E}">
        <p14:creationId xmlns:p14="http://schemas.microsoft.com/office/powerpoint/2010/main" val="1901913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loud 19">
            <a:extLst>
              <a:ext uri="{FF2B5EF4-FFF2-40B4-BE49-F238E27FC236}">
                <a16:creationId xmlns:a16="http://schemas.microsoft.com/office/drawing/2014/main" id="{6A46DB77-44F5-8C35-4ED1-48F7EDD8DD28}"/>
              </a:ext>
            </a:extLst>
          </p:cNvPr>
          <p:cNvSpPr/>
          <p:nvPr/>
        </p:nvSpPr>
        <p:spPr>
          <a:xfrm>
            <a:off x="3034762" y="1779373"/>
            <a:ext cx="2487827" cy="1467706"/>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extBox 20">
            <a:extLst>
              <a:ext uri="{FF2B5EF4-FFF2-40B4-BE49-F238E27FC236}">
                <a16:creationId xmlns:a16="http://schemas.microsoft.com/office/drawing/2014/main" id="{911808C0-2771-7EE9-D414-C239075CC541}"/>
              </a:ext>
            </a:extLst>
          </p:cNvPr>
          <p:cNvSpPr txBox="1"/>
          <p:nvPr/>
        </p:nvSpPr>
        <p:spPr>
          <a:xfrm>
            <a:off x="3483389" y="2289875"/>
            <a:ext cx="1512794" cy="369332"/>
          </a:xfrm>
          <a:prstGeom prst="rect">
            <a:avLst/>
          </a:prstGeom>
          <a:noFill/>
        </p:spPr>
        <p:txBody>
          <a:bodyPr wrap="square" rtlCol="0">
            <a:spAutoFit/>
          </a:bodyPr>
          <a:lstStyle/>
          <a:p>
            <a:pPr algn="ctr"/>
            <a:r>
              <a:rPr lang="en-US" dirty="0"/>
              <a:t>HEALTH</a:t>
            </a:r>
            <a:endParaRPr lang="en-GB" dirty="0"/>
          </a:p>
        </p:txBody>
      </p:sp>
      <p:sp>
        <p:nvSpPr>
          <p:cNvPr id="30" name="Explosion: 8 Points 29">
            <a:extLst>
              <a:ext uri="{FF2B5EF4-FFF2-40B4-BE49-F238E27FC236}">
                <a16:creationId xmlns:a16="http://schemas.microsoft.com/office/drawing/2014/main" id="{8C4AB162-0445-B5C7-1865-99E413CDABBC}"/>
              </a:ext>
            </a:extLst>
          </p:cNvPr>
          <p:cNvSpPr/>
          <p:nvPr/>
        </p:nvSpPr>
        <p:spPr>
          <a:xfrm>
            <a:off x="6222945" y="1354720"/>
            <a:ext cx="2487827" cy="2215171"/>
          </a:xfrm>
          <a:prstGeom prst="irregularSeal1">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1" name="TextBox 30">
            <a:extLst>
              <a:ext uri="{FF2B5EF4-FFF2-40B4-BE49-F238E27FC236}">
                <a16:creationId xmlns:a16="http://schemas.microsoft.com/office/drawing/2014/main" id="{CFC773DC-E1EA-4F8E-DB08-6C0F1D441446}"/>
              </a:ext>
            </a:extLst>
          </p:cNvPr>
          <p:cNvSpPr txBox="1"/>
          <p:nvPr/>
        </p:nvSpPr>
        <p:spPr>
          <a:xfrm>
            <a:off x="6619174" y="2277640"/>
            <a:ext cx="1512794" cy="369332"/>
          </a:xfrm>
          <a:prstGeom prst="rect">
            <a:avLst/>
          </a:prstGeom>
          <a:noFill/>
        </p:spPr>
        <p:txBody>
          <a:bodyPr wrap="square" rtlCol="0">
            <a:spAutoFit/>
          </a:bodyPr>
          <a:lstStyle/>
          <a:p>
            <a:pPr algn="ctr"/>
            <a:r>
              <a:rPr lang="en-US" dirty="0"/>
              <a:t>Mental</a:t>
            </a:r>
            <a:endParaRPr lang="en-GB" dirty="0"/>
          </a:p>
        </p:txBody>
      </p:sp>
      <p:sp>
        <p:nvSpPr>
          <p:cNvPr id="32" name="Explosion: 8 Points 31">
            <a:extLst>
              <a:ext uri="{FF2B5EF4-FFF2-40B4-BE49-F238E27FC236}">
                <a16:creationId xmlns:a16="http://schemas.microsoft.com/office/drawing/2014/main" id="{B138C49A-A597-9951-96C1-B3B9E243BDCD}"/>
              </a:ext>
            </a:extLst>
          </p:cNvPr>
          <p:cNvSpPr/>
          <p:nvPr/>
        </p:nvSpPr>
        <p:spPr>
          <a:xfrm>
            <a:off x="212495" y="0"/>
            <a:ext cx="2487827" cy="2215171"/>
          </a:xfrm>
          <a:prstGeom prst="irregularSeal1">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3" name="TextBox 32">
            <a:extLst>
              <a:ext uri="{FF2B5EF4-FFF2-40B4-BE49-F238E27FC236}">
                <a16:creationId xmlns:a16="http://schemas.microsoft.com/office/drawing/2014/main" id="{8FD60A35-B20B-2A67-E600-BBB22BC8D472}"/>
              </a:ext>
            </a:extLst>
          </p:cNvPr>
          <p:cNvSpPr txBox="1"/>
          <p:nvPr/>
        </p:nvSpPr>
        <p:spPr>
          <a:xfrm>
            <a:off x="603112" y="853583"/>
            <a:ext cx="1512794" cy="369332"/>
          </a:xfrm>
          <a:prstGeom prst="rect">
            <a:avLst/>
          </a:prstGeom>
          <a:noFill/>
        </p:spPr>
        <p:txBody>
          <a:bodyPr wrap="square" rtlCol="0">
            <a:spAutoFit/>
          </a:bodyPr>
          <a:lstStyle/>
          <a:p>
            <a:pPr algn="ctr"/>
            <a:r>
              <a:rPr lang="en-US" dirty="0"/>
              <a:t>Physical</a:t>
            </a:r>
            <a:endParaRPr lang="en-GB" dirty="0"/>
          </a:p>
        </p:txBody>
      </p:sp>
      <p:cxnSp>
        <p:nvCxnSpPr>
          <p:cNvPr id="36" name="Straight Arrow Connector 35">
            <a:extLst>
              <a:ext uri="{FF2B5EF4-FFF2-40B4-BE49-F238E27FC236}">
                <a16:creationId xmlns:a16="http://schemas.microsoft.com/office/drawing/2014/main" id="{E0AB61DE-D6B6-5147-2DF5-83CC5B375DFE}"/>
              </a:ext>
            </a:extLst>
          </p:cNvPr>
          <p:cNvCxnSpPr>
            <a:cxnSpLocks/>
          </p:cNvCxnSpPr>
          <p:nvPr/>
        </p:nvCxnSpPr>
        <p:spPr>
          <a:xfrm flipH="1" flipV="1">
            <a:off x="2397211" y="1515762"/>
            <a:ext cx="695521" cy="76187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B7F16CF8-03D4-55BD-14C9-42B395010489}"/>
              </a:ext>
            </a:extLst>
          </p:cNvPr>
          <p:cNvCxnSpPr>
            <a:cxnSpLocks/>
          </p:cNvCxnSpPr>
          <p:nvPr/>
        </p:nvCxnSpPr>
        <p:spPr>
          <a:xfrm>
            <a:off x="5633098" y="2513226"/>
            <a:ext cx="814544" cy="6955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D4B7F487-FD01-AD6B-D535-D4786AC022B9}"/>
              </a:ext>
            </a:extLst>
          </p:cNvPr>
          <p:cNvSpPr txBox="1"/>
          <p:nvPr/>
        </p:nvSpPr>
        <p:spPr>
          <a:xfrm>
            <a:off x="103790" y="2646972"/>
            <a:ext cx="1533043" cy="830997"/>
          </a:xfrm>
          <a:prstGeom prst="rect">
            <a:avLst/>
          </a:prstGeom>
          <a:noFill/>
          <a:ln w="25400">
            <a:solidFill>
              <a:srgbClr val="92D050"/>
            </a:solidFill>
          </a:ln>
        </p:spPr>
        <p:txBody>
          <a:bodyPr wrap="square" rtlCol="0">
            <a:spAutoFit/>
          </a:bodyPr>
          <a:lstStyle/>
          <a:p>
            <a:pPr algn="ctr"/>
            <a:r>
              <a:rPr lang="en-US" sz="1200" dirty="0"/>
              <a:t>Primary: GP, Nurse Practitioner, Dentists, Opticians, Pharmacist  </a:t>
            </a:r>
            <a:endParaRPr lang="en-GB" sz="1200" dirty="0"/>
          </a:p>
        </p:txBody>
      </p:sp>
      <p:sp>
        <p:nvSpPr>
          <p:cNvPr id="43" name="TextBox 42">
            <a:extLst>
              <a:ext uri="{FF2B5EF4-FFF2-40B4-BE49-F238E27FC236}">
                <a16:creationId xmlns:a16="http://schemas.microsoft.com/office/drawing/2014/main" id="{4B8E2D90-5231-0173-C2D0-A2680EE664A6}"/>
              </a:ext>
            </a:extLst>
          </p:cNvPr>
          <p:cNvSpPr txBox="1"/>
          <p:nvPr/>
        </p:nvSpPr>
        <p:spPr>
          <a:xfrm>
            <a:off x="2928590" y="275159"/>
            <a:ext cx="1779213" cy="461665"/>
          </a:xfrm>
          <a:prstGeom prst="rect">
            <a:avLst/>
          </a:prstGeom>
          <a:noFill/>
          <a:ln w="25400">
            <a:solidFill>
              <a:srgbClr val="FFC000"/>
            </a:solidFill>
          </a:ln>
        </p:spPr>
        <p:txBody>
          <a:bodyPr wrap="square" rtlCol="0">
            <a:spAutoFit/>
          </a:bodyPr>
          <a:lstStyle/>
          <a:p>
            <a:pPr algn="ctr"/>
            <a:r>
              <a:rPr lang="en-US" sz="1200" dirty="0"/>
              <a:t>Secondary: A&amp;E, Hospitals, Consultants, </a:t>
            </a:r>
            <a:endParaRPr lang="en-GB" sz="1200" dirty="0"/>
          </a:p>
        </p:txBody>
      </p:sp>
      <p:sp>
        <p:nvSpPr>
          <p:cNvPr id="44" name="TextBox 43">
            <a:extLst>
              <a:ext uri="{FF2B5EF4-FFF2-40B4-BE49-F238E27FC236}">
                <a16:creationId xmlns:a16="http://schemas.microsoft.com/office/drawing/2014/main" id="{3E0A7421-E796-855C-7075-2B75C997E148}"/>
              </a:ext>
            </a:extLst>
          </p:cNvPr>
          <p:cNvSpPr txBox="1"/>
          <p:nvPr/>
        </p:nvSpPr>
        <p:spPr>
          <a:xfrm>
            <a:off x="3010863" y="1061872"/>
            <a:ext cx="1779213" cy="461665"/>
          </a:xfrm>
          <a:prstGeom prst="rect">
            <a:avLst/>
          </a:prstGeom>
          <a:noFill/>
          <a:ln w="25400">
            <a:solidFill>
              <a:srgbClr val="FF0000"/>
            </a:solidFill>
          </a:ln>
        </p:spPr>
        <p:txBody>
          <a:bodyPr wrap="square" rtlCol="0">
            <a:spAutoFit/>
          </a:bodyPr>
          <a:lstStyle/>
          <a:p>
            <a:pPr algn="ctr"/>
            <a:r>
              <a:rPr lang="en-US" sz="1200" dirty="0"/>
              <a:t>Tertiary: Specialist Treatments</a:t>
            </a:r>
            <a:endParaRPr lang="en-GB" sz="1200" dirty="0"/>
          </a:p>
        </p:txBody>
      </p:sp>
      <p:sp>
        <p:nvSpPr>
          <p:cNvPr id="45" name="TextBox 44">
            <a:extLst>
              <a:ext uri="{FF2B5EF4-FFF2-40B4-BE49-F238E27FC236}">
                <a16:creationId xmlns:a16="http://schemas.microsoft.com/office/drawing/2014/main" id="{D8B63E3D-3553-F856-E8D0-1455ED5EC2A9}"/>
              </a:ext>
            </a:extLst>
          </p:cNvPr>
          <p:cNvSpPr txBox="1"/>
          <p:nvPr/>
        </p:nvSpPr>
        <p:spPr>
          <a:xfrm>
            <a:off x="1100813" y="3782880"/>
            <a:ext cx="1615421" cy="830997"/>
          </a:xfrm>
          <a:prstGeom prst="rect">
            <a:avLst/>
          </a:prstGeom>
          <a:noFill/>
          <a:ln w="25400">
            <a:solidFill>
              <a:srgbClr val="7030A0"/>
            </a:solidFill>
          </a:ln>
        </p:spPr>
        <p:txBody>
          <a:bodyPr wrap="square" rtlCol="0">
            <a:spAutoFit/>
          </a:bodyPr>
          <a:lstStyle/>
          <a:p>
            <a:pPr algn="ctr"/>
            <a:r>
              <a:rPr lang="en-US" sz="1200" dirty="0"/>
              <a:t>Social Care : Local Authorities, Care Workers, Social Workers</a:t>
            </a:r>
            <a:endParaRPr lang="en-GB" sz="1200" dirty="0"/>
          </a:p>
        </p:txBody>
      </p:sp>
      <p:sp>
        <p:nvSpPr>
          <p:cNvPr id="46" name="TextBox 45">
            <a:extLst>
              <a:ext uri="{FF2B5EF4-FFF2-40B4-BE49-F238E27FC236}">
                <a16:creationId xmlns:a16="http://schemas.microsoft.com/office/drawing/2014/main" id="{5C0F774E-7BA9-E746-F66B-6B30BDFF6489}"/>
              </a:ext>
            </a:extLst>
          </p:cNvPr>
          <p:cNvSpPr txBox="1"/>
          <p:nvPr/>
        </p:nvSpPr>
        <p:spPr>
          <a:xfrm>
            <a:off x="2956579" y="3682306"/>
            <a:ext cx="1615421" cy="1384995"/>
          </a:xfrm>
          <a:prstGeom prst="rect">
            <a:avLst/>
          </a:prstGeom>
          <a:noFill/>
          <a:ln w="25400">
            <a:solidFill>
              <a:srgbClr val="0070C0"/>
            </a:solidFill>
          </a:ln>
        </p:spPr>
        <p:txBody>
          <a:bodyPr wrap="square" rtlCol="0">
            <a:spAutoFit/>
          </a:bodyPr>
          <a:lstStyle/>
          <a:p>
            <a:r>
              <a:rPr lang="en-US" sz="1200" dirty="0"/>
              <a:t>Schools: Security, Attendance, Facilities, Rules, Education, Fitness, Nurses, Anti-bullying, Counsellor, Fire Safety</a:t>
            </a:r>
            <a:endParaRPr lang="en-GB" sz="1200" dirty="0"/>
          </a:p>
        </p:txBody>
      </p:sp>
      <p:cxnSp>
        <p:nvCxnSpPr>
          <p:cNvPr id="51" name="Straight Arrow Connector 50">
            <a:extLst>
              <a:ext uri="{FF2B5EF4-FFF2-40B4-BE49-F238E27FC236}">
                <a16:creationId xmlns:a16="http://schemas.microsoft.com/office/drawing/2014/main" id="{BD6B2BDD-B616-C589-CAAA-AB0390B15A7B}"/>
              </a:ext>
            </a:extLst>
          </p:cNvPr>
          <p:cNvCxnSpPr/>
          <p:nvPr/>
        </p:nvCxnSpPr>
        <p:spPr>
          <a:xfrm flipV="1">
            <a:off x="2397211" y="486032"/>
            <a:ext cx="477794" cy="164757"/>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cxnSp>
        <p:nvCxnSpPr>
          <p:cNvPr id="52" name="Straight Arrow Connector 51">
            <a:extLst>
              <a:ext uri="{FF2B5EF4-FFF2-40B4-BE49-F238E27FC236}">
                <a16:creationId xmlns:a16="http://schemas.microsoft.com/office/drawing/2014/main" id="{2C86B4E8-2176-4DC7-8A38-42C6D3E3894D}"/>
              </a:ext>
            </a:extLst>
          </p:cNvPr>
          <p:cNvCxnSpPr>
            <a:cxnSpLocks/>
          </p:cNvCxnSpPr>
          <p:nvPr/>
        </p:nvCxnSpPr>
        <p:spPr>
          <a:xfrm>
            <a:off x="478910" y="1680519"/>
            <a:ext cx="0" cy="815763"/>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cxnSp>
        <p:nvCxnSpPr>
          <p:cNvPr id="54" name="Straight Arrow Connector 53">
            <a:extLst>
              <a:ext uri="{FF2B5EF4-FFF2-40B4-BE49-F238E27FC236}">
                <a16:creationId xmlns:a16="http://schemas.microsoft.com/office/drawing/2014/main" id="{E03BCCB1-0BF5-9793-1627-CA574CE106C0}"/>
              </a:ext>
            </a:extLst>
          </p:cNvPr>
          <p:cNvCxnSpPr>
            <a:cxnSpLocks/>
          </p:cNvCxnSpPr>
          <p:nvPr/>
        </p:nvCxnSpPr>
        <p:spPr>
          <a:xfrm>
            <a:off x="1797742" y="2042984"/>
            <a:ext cx="173531" cy="1526907"/>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cxnSp>
        <p:nvCxnSpPr>
          <p:cNvPr id="56" name="Straight Arrow Connector 55">
            <a:extLst>
              <a:ext uri="{FF2B5EF4-FFF2-40B4-BE49-F238E27FC236}">
                <a16:creationId xmlns:a16="http://schemas.microsoft.com/office/drawing/2014/main" id="{F9ED6687-E2C9-F31C-7D85-E30D46225FCD}"/>
              </a:ext>
            </a:extLst>
          </p:cNvPr>
          <p:cNvCxnSpPr>
            <a:cxnSpLocks/>
          </p:cNvCxnSpPr>
          <p:nvPr/>
        </p:nvCxnSpPr>
        <p:spPr>
          <a:xfrm>
            <a:off x="1971273" y="1786751"/>
            <a:ext cx="1149567" cy="1783140"/>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sp>
        <p:nvSpPr>
          <p:cNvPr id="58" name="TextBox 57">
            <a:extLst>
              <a:ext uri="{FF2B5EF4-FFF2-40B4-BE49-F238E27FC236}">
                <a16:creationId xmlns:a16="http://schemas.microsoft.com/office/drawing/2014/main" id="{A61B272F-9F4F-C00B-0E83-D870BEDC64D2}"/>
              </a:ext>
            </a:extLst>
          </p:cNvPr>
          <p:cNvSpPr txBox="1"/>
          <p:nvPr/>
        </p:nvSpPr>
        <p:spPr>
          <a:xfrm>
            <a:off x="7375571" y="245244"/>
            <a:ext cx="1533043" cy="646331"/>
          </a:xfrm>
          <a:prstGeom prst="rect">
            <a:avLst/>
          </a:prstGeom>
          <a:noFill/>
          <a:ln w="25400">
            <a:solidFill>
              <a:srgbClr val="92D050"/>
            </a:solidFill>
          </a:ln>
        </p:spPr>
        <p:txBody>
          <a:bodyPr wrap="square" rtlCol="0">
            <a:spAutoFit/>
          </a:bodyPr>
          <a:lstStyle/>
          <a:p>
            <a:pPr algn="ctr"/>
            <a:r>
              <a:rPr lang="en-US" sz="1200" dirty="0"/>
              <a:t>Primary: GP, Nurse Practitioner, Counsellor</a:t>
            </a:r>
            <a:endParaRPr lang="en-GB" sz="1200" dirty="0"/>
          </a:p>
        </p:txBody>
      </p:sp>
      <p:sp>
        <p:nvSpPr>
          <p:cNvPr id="59" name="TextBox 58">
            <a:extLst>
              <a:ext uri="{FF2B5EF4-FFF2-40B4-BE49-F238E27FC236}">
                <a16:creationId xmlns:a16="http://schemas.microsoft.com/office/drawing/2014/main" id="{193B1EE8-54BC-4353-1CD2-0F34A2BE63B6}"/>
              </a:ext>
            </a:extLst>
          </p:cNvPr>
          <p:cNvSpPr txBox="1"/>
          <p:nvPr/>
        </p:nvSpPr>
        <p:spPr>
          <a:xfrm>
            <a:off x="5327988" y="275158"/>
            <a:ext cx="1779213" cy="461665"/>
          </a:xfrm>
          <a:prstGeom prst="rect">
            <a:avLst/>
          </a:prstGeom>
          <a:noFill/>
          <a:ln w="25400">
            <a:solidFill>
              <a:srgbClr val="FFC000"/>
            </a:solidFill>
          </a:ln>
        </p:spPr>
        <p:txBody>
          <a:bodyPr wrap="square" rtlCol="0">
            <a:spAutoFit/>
          </a:bodyPr>
          <a:lstStyle/>
          <a:p>
            <a:pPr algn="ctr"/>
            <a:r>
              <a:rPr lang="en-US" sz="1200" dirty="0"/>
              <a:t>Secondary: A&amp;E, CAMHS</a:t>
            </a:r>
            <a:endParaRPr lang="en-GB" sz="1200" dirty="0"/>
          </a:p>
        </p:txBody>
      </p:sp>
      <p:sp>
        <p:nvSpPr>
          <p:cNvPr id="60" name="TextBox 59">
            <a:extLst>
              <a:ext uri="{FF2B5EF4-FFF2-40B4-BE49-F238E27FC236}">
                <a16:creationId xmlns:a16="http://schemas.microsoft.com/office/drawing/2014/main" id="{F5156C2A-0787-9F3D-18AF-2F655E63EBDB}"/>
              </a:ext>
            </a:extLst>
          </p:cNvPr>
          <p:cNvSpPr txBox="1"/>
          <p:nvPr/>
        </p:nvSpPr>
        <p:spPr>
          <a:xfrm>
            <a:off x="4753204" y="3839511"/>
            <a:ext cx="1779213" cy="646331"/>
          </a:xfrm>
          <a:prstGeom prst="rect">
            <a:avLst/>
          </a:prstGeom>
          <a:noFill/>
          <a:ln w="25400">
            <a:solidFill>
              <a:srgbClr val="FF0000"/>
            </a:solidFill>
          </a:ln>
        </p:spPr>
        <p:txBody>
          <a:bodyPr wrap="square" rtlCol="0">
            <a:spAutoFit/>
          </a:bodyPr>
          <a:lstStyle/>
          <a:p>
            <a:pPr algn="ctr"/>
            <a:r>
              <a:rPr lang="en-US" sz="1200" dirty="0"/>
              <a:t>Tertiary: Inpatient Treatment at Specialist Hospitals, Family Court </a:t>
            </a:r>
            <a:endParaRPr lang="en-GB" sz="1200" dirty="0"/>
          </a:p>
        </p:txBody>
      </p:sp>
      <p:sp>
        <p:nvSpPr>
          <p:cNvPr id="61" name="TextBox 60">
            <a:extLst>
              <a:ext uri="{FF2B5EF4-FFF2-40B4-BE49-F238E27FC236}">
                <a16:creationId xmlns:a16="http://schemas.microsoft.com/office/drawing/2014/main" id="{56B9C70F-13A1-4EED-A2F8-1AFDE80396F4}"/>
              </a:ext>
            </a:extLst>
          </p:cNvPr>
          <p:cNvSpPr txBox="1"/>
          <p:nvPr/>
        </p:nvSpPr>
        <p:spPr>
          <a:xfrm>
            <a:off x="7013106" y="3907807"/>
            <a:ext cx="1615421" cy="1015663"/>
          </a:xfrm>
          <a:prstGeom prst="rect">
            <a:avLst/>
          </a:prstGeom>
          <a:noFill/>
          <a:ln w="25400">
            <a:solidFill>
              <a:srgbClr val="0070C0"/>
            </a:solidFill>
          </a:ln>
        </p:spPr>
        <p:txBody>
          <a:bodyPr wrap="square" rtlCol="0">
            <a:spAutoFit/>
          </a:bodyPr>
          <a:lstStyle/>
          <a:p>
            <a:r>
              <a:rPr lang="en-US" sz="1200" dirty="0"/>
              <a:t>Schools: Nurse, Counsellor, ELSA, Health and Wellbeing Schemes, Anti-bullying Policies</a:t>
            </a:r>
            <a:endParaRPr lang="en-GB" sz="1200" dirty="0"/>
          </a:p>
        </p:txBody>
      </p:sp>
      <p:cxnSp>
        <p:nvCxnSpPr>
          <p:cNvPr id="62" name="Straight Arrow Connector 61">
            <a:extLst>
              <a:ext uri="{FF2B5EF4-FFF2-40B4-BE49-F238E27FC236}">
                <a16:creationId xmlns:a16="http://schemas.microsoft.com/office/drawing/2014/main" id="{0F8A8902-CFFA-3804-893B-FB62FD93A941}"/>
              </a:ext>
            </a:extLst>
          </p:cNvPr>
          <p:cNvCxnSpPr>
            <a:cxnSpLocks/>
          </p:cNvCxnSpPr>
          <p:nvPr/>
        </p:nvCxnSpPr>
        <p:spPr>
          <a:xfrm flipH="1" flipV="1">
            <a:off x="6198177" y="891575"/>
            <a:ext cx="755817" cy="879561"/>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cxnSp>
        <p:nvCxnSpPr>
          <p:cNvPr id="65" name="Straight Arrow Connector 64">
            <a:extLst>
              <a:ext uri="{FF2B5EF4-FFF2-40B4-BE49-F238E27FC236}">
                <a16:creationId xmlns:a16="http://schemas.microsoft.com/office/drawing/2014/main" id="{EA73A528-123B-F347-FE33-DE9927B6CE0E}"/>
              </a:ext>
            </a:extLst>
          </p:cNvPr>
          <p:cNvCxnSpPr>
            <a:cxnSpLocks/>
          </p:cNvCxnSpPr>
          <p:nvPr/>
        </p:nvCxnSpPr>
        <p:spPr>
          <a:xfrm flipV="1">
            <a:off x="8023654" y="1016804"/>
            <a:ext cx="108314" cy="754332"/>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cxnSp>
        <p:nvCxnSpPr>
          <p:cNvPr id="69" name="Straight Arrow Connector 68">
            <a:extLst>
              <a:ext uri="{FF2B5EF4-FFF2-40B4-BE49-F238E27FC236}">
                <a16:creationId xmlns:a16="http://schemas.microsoft.com/office/drawing/2014/main" id="{43C23791-195D-FE66-803F-09DBB0AC0935}"/>
              </a:ext>
            </a:extLst>
          </p:cNvPr>
          <p:cNvCxnSpPr>
            <a:cxnSpLocks/>
          </p:cNvCxnSpPr>
          <p:nvPr/>
        </p:nvCxnSpPr>
        <p:spPr>
          <a:xfrm flipH="1">
            <a:off x="5635778" y="2939586"/>
            <a:ext cx="896639" cy="755534"/>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cxnSp>
        <p:nvCxnSpPr>
          <p:cNvPr id="71" name="Straight Arrow Connector 70">
            <a:extLst>
              <a:ext uri="{FF2B5EF4-FFF2-40B4-BE49-F238E27FC236}">
                <a16:creationId xmlns:a16="http://schemas.microsoft.com/office/drawing/2014/main" id="{2E73A742-B2D9-DCD5-C4B0-0081BF408990}"/>
              </a:ext>
            </a:extLst>
          </p:cNvPr>
          <p:cNvCxnSpPr>
            <a:cxnSpLocks/>
          </p:cNvCxnSpPr>
          <p:nvPr/>
        </p:nvCxnSpPr>
        <p:spPr>
          <a:xfrm>
            <a:off x="7489292" y="3153476"/>
            <a:ext cx="275972" cy="612352"/>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spTree>
    <p:extLst>
      <p:ext uri="{BB962C8B-B14F-4D97-AF65-F5344CB8AC3E}">
        <p14:creationId xmlns:p14="http://schemas.microsoft.com/office/powerpoint/2010/main" val="125164426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1F793C5-4A3A-009A-F05C-25885075E703}"/>
              </a:ext>
            </a:extLst>
          </p:cNvPr>
          <p:cNvSpPr txBox="1"/>
          <p:nvPr/>
        </p:nvSpPr>
        <p:spPr>
          <a:xfrm>
            <a:off x="329949" y="131235"/>
            <a:ext cx="8713197" cy="2062103"/>
          </a:xfrm>
          <a:prstGeom prst="rect">
            <a:avLst/>
          </a:prstGeom>
          <a:noFill/>
        </p:spPr>
        <p:txBody>
          <a:bodyPr wrap="square" rtlCol="0">
            <a:spAutoFit/>
          </a:bodyPr>
          <a:lstStyle/>
          <a:p>
            <a:pPr algn="ctr"/>
            <a:r>
              <a:rPr lang="en-US" sz="2400" b="1" dirty="0">
                <a:effectLst>
                  <a:outerShdw blurRad="38100" dist="38100" dir="2700000" algn="tl">
                    <a:srgbClr val="000000">
                      <a:alpha val="43137"/>
                    </a:srgbClr>
                  </a:outerShdw>
                </a:effectLst>
              </a:rPr>
              <a:t>So far we have thought about </a:t>
            </a:r>
            <a:r>
              <a:rPr lang="en-US" sz="2400" b="1" dirty="0">
                <a:solidFill>
                  <a:srgbClr val="FF0000"/>
                </a:solidFill>
                <a:effectLst>
                  <a:outerShdw blurRad="38100" dist="38100" dir="2700000" algn="tl">
                    <a:srgbClr val="000000">
                      <a:alpha val="43137"/>
                    </a:srgbClr>
                  </a:outerShdw>
                </a:effectLst>
              </a:rPr>
              <a:t>PHYSICAL</a:t>
            </a:r>
            <a:r>
              <a:rPr lang="en-US" sz="2400" b="1" dirty="0">
                <a:effectLst>
                  <a:outerShdw blurRad="38100" dist="38100" dir="2700000" algn="tl">
                    <a:srgbClr val="000000">
                      <a:alpha val="43137"/>
                    </a:srgbClr>
                  </a:outerShdw>
                </a:effectLst>
              </a:rPr>
              <a:t> and </a:t>
            </a:r>
            <a:r>
              <a:rPr lang="en-US" sz="2400" b="1" dirty="0">
                <a:solidFill>
                  <a:srgbClr val="FF0000"/>
                </a:solidFill>
                <a:effectLst>
                  <a:outerShdw blurRad="38100" dist="38100" dir="2700000" algn="tl">
                    <a:srgbClr val="000000">
                      <a:alpha val="43137"/>
                    </a:srgbClr>
                  </a:outerShdw>
                </a:effectLst>
              </a:rPr>
              <a:t>MENTAL</a:t>
            </a:r>
            <a:r>
              <a:rPr lang="en-US" sz="2400" b="1" dirty="0">
                <a:effectLst>
                  <a:outerShdw blurRad="38100" dist="38100" dir="2700000" algn="tl">
                    <a:srgbClr val="000000">
                      <a:alpha val="43137"/>
                    </a:srgbClr>
                  </a:outerShdw>
                </a:effectLst>
              </a:rPr>
              <a:t> health</a:t>
            </a:r>
          </a:p>
          <a:p>
            <a:pPr algn="ctr"/>
            <a:endParaRPr lang="en-US" sz="2400" b="1" dirty="0">
              <a:effectLst>
                <a:outerShdw blurRad="38100" dist="38100" dir="2700000" algn="tl">
                  <a:srgbClr val="000000">
                    <a:alpha val="43137"/>
                  </a:srgbClr>
                </a:outerShdw>
              </a:effectLst>
            </a:endParaRPr>
          </a:p>
          <a:p>
            <a:pPr algn="ctr"/>
            <a:r>
              <a:rPr lang="en-US" sz="2400" b="1" dirty="0">
                <a:effectLst>
                  <a:outerShdw blurRad="38100" dist="38100" dir="2700000" algn="tl">
                    <a:srgbClr val="000000">
                      <a:alpha val="43137"/>
                    </a:srgbClr>
                  </a:outerShdw>
                </a:effectLst>
              </a:rPr>
              <a:t>Task 6: What is health – Part 3</a:t>
            </a:r>
          </a:p>
          <a:p>
            <a:endParaRPr lang="en-US" sz="2800" b="1" dirty="0">
              <a:effectLst>
                <a:outerShdw blurRad="38100" dist="38100" dir="2700000" algn="tl">
                  <a:srgbClr val="000000">
                    <a:alpha val="43137"/>
                  </a:srgbClr>
                </a:outerShdw>
              </a:effectLst>
            </a:endParaRPr>
          </a:p>
          <a:p>
            <a:endParaRPr lang="en-GB" sz="2800" dirty="0"/>
          </a:p>
        </p:txBody>
      </p:sp>
      <p:pic>
        <p:nvPicPr>
          <p:cNvPr id="1030" name="Picture 6" descr="Third of benefit claimants fall behind on bills – End Fuel Poverty Coalition">
            <a:extLst>
              <a:ext uri="{FF2B5EF4-FFF2-40B4-BE49-F238E27FC236}">
                <a16:creationId xmlns:a16="http://schemas.microsoft.com/office/drawing/2014/main" id="{4F671CB5-4D60-B535-5396-EE00DC343E6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7752" y="1780731"/>
            <a:ext cx="2211795" cy="160020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Where is child poverty increasing in the UK? | Action For Children">
            <a:extLst>
              <a:ext uri="{FF2B5EF4-FFF2-40B4-BE49-F238E27FC236}">
                <a16:creationId xmlns:a16="http://schemas.microsoft.com/office/drawing/2014/main" id="{0CFA29AB-5CEE-7920-D51C-1AAA5B876AE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6699" y="1855096"/>
            <a:ext cx="2618728" cy="1621263"/>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Liftpeople.org.uk – Being Homeless with Children in the UK">
            <a:extLst>
              <a:ext uri="{FF2B5EF4-FFF2-40B4-BE49-F238E27FC236}">
                <a16:creationId xmlns:a16="http://schemas.microsoft.com/office/drawing/2014/main" id="{E7F0C1F6-DE56-7E29-DACF-0D58CC8BEE2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02579" y="1893326"/>
            <a:ext cx="2378875" cy="1583033"/>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Clean air for Wales">
            <a:extLst>
              <a:ext uri="{FF2B5EF4-FFF2-40B4-BE49-F238E27FC236}">
                <a16:creationId xmlns:a16="http://schemas.microsoft.com/office/drawing/2014/main" id="{1AD9659F-5170-B1D8-6177-F8F0F66FC98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42994" y="3593154"/>
            <a:ext cx="2638460" cy="1353056"/>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20 money lessons every kid should learn | lovemoney.com">
            <a:extLst>
              <a:ext uri="{FF2B5EF4-FFF2-40B4-BE49-F238E27FC236}">
                <a16:creationId xmlns:a16="http://schemas.microsoft.com/office/drawing/2014/main" id="{A332A4C7-C5EF-6A42-DF01-AD26BF6D041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80373" y="3508937"/>
            <a:ext cx="2211795" cy="1470596"/>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8 Steps For Parents Who Are Worried Their Child Is Lonely | HuffPost UK  Parents">
            <a:extLst>
              <a:ext uri="{FF2B5EF4-FFF2-40B4-BE49-F238E27FC236}">
                <a16:creationId xmlns:a16="http://schemas.microsoft.com/office/drawing/2014/main" id="{C9A1861E-C390-6826-E837-A909392666A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7753" y="3476359"/>
            <a:ext cx="2447246" cy="13750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173968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B4D9ED-2B81-A6DC-DFA7-7E9DE8715636}"/>
              </a:ext>
            </a:extLst>
          </p:cNvPr>
          <p:cNvSpPr txBox="1"/>
          <p:nvPr/>
        </p:nvSpPr>
        <p:spPr>
          <a:xfrm>
            <a:off x="1478756" y="281817"/>
            <a:ext cx="6186487" cy="400110"/>
          </a:xfrm>
          <a:prstGeom prst="rect">
            <a:avLst/>
          </a:prstGeom>
          <a:noFill/>
        </p:spPr>
        <p:txBody>
          <a:bodyPr wrap="square" rtlCol="0">
            <a:spAutoFit/>
          </a:bodyPr>
          <a:lstStyle/>
          <a:p>
            <a:pPr algn="ctr"/>
            <a:r>
              <a:rPr lang="en-US" sz="2000" b="1" dirty="0"/>
              <a:t>What types of “Health” are there?</a:t>
            </a:r>
            <a:endParaRPr lang="en-GB" sz="2000" b="1" dirty="0"/>
          </a:p>
        </p:txBody>
      </p:sp>
      <p:sp>
        <p:nvSpPr>
          <p:cNvPr id="3" name="TextBox 2">
            <a:extLst>
              <a:ext uri="{FF2B5EF4-FFF2-40B4-BE49-F238E27FC236}">
                <a16:creationId xmlns:a16="http://schemas.microsoft.com/office/drawing/2014/main" id="{F4C1CA9D-F557-362F-F252-FD6F6D4A02C7}"/>
              </a:ext>
            </a:extLst>
          </p:cNvPr>
          <p:cNvSpPr txBox="1"/>
          <p:nvPr/>
        </p:nvSpPr>
        <p:spPr>
          <a:xfrm>
            <a:off x="411202" y="681927"/>
            <a:ext cx="3432665" cy="3970318"/>
          </a:xfrm>
          <a:prstGeom prst="rect">
            <a:avLst/>
          </a:prstGeom>
          <a:noFill/>
        </p:spPr>
        <p:txBody>
          <a:bodyPr wrap="square" rtlCol="0">
            <a:spAutoFit/>
          </a:bodyPr>
          <a:lstStyle/>
          <a:p>
            <a:endParaRPr lang="en-US" dirty="0"/>
          </a:p>
          <a:p>
            <a:r>
              <a:rPr lang="en-US" dirty="0"/>
              <a:t>There are generally thought to be 5 types of health which are essential not just for basic needs but for growth: </a:t>
            </a:r>
          </a:p>
          <a:p>
            <a:endParaRPr lang="en-US" dirty="0"/>
          </a:p>
          <a:p>
            <a:pPr marL="342900" indent="-342900">
              <a:buAutoNum type="arabicPeriod"/>
            </a:pPr>
            <a:r>
              <a:rPr lang="en-US" dirty="0"/>
              <a:t>Physical </a:t>
            </a:r>
          </a:p>
          <a:p>
            <a:pPr marL="342900" indent="-342900">
              <a:buAutoNum type="arabicPeriod"/>
            </a:pPr>
            <a:r>
              <a:rPr lang="en-US" dirty="0"/>
              <a:t>Emotional</a:t>
            </a:r>
          </a:p>
          <a:p>
            <a:pPr marL="342900" indent="-342900">
              <a:buAutoNum type="arabicPeriod"/>
            </a:pPr>
            <a:r>
              <a:rPr lang="en-US" dirty="0"/>
              <a:t>Social</a:t>
            </a:r>
          </a:p>
          <a:p>
            <a:pPr marL="342900" indent="-342900">
              <a:buAutoNum type="arabicPeriod"/>
            </a:pPr>
            <a:r>
              <a:rPr lang="en-US" dirty="0"/>
              <a:t>Spiritual </a:t>
            </a:r>
          </a:p>
          <a:p>
            <a:pPr marL="342900" indent="-342900">
              <a:buAutoNum type="arabicPeriod"/>
            </a:pPr>
            <a:r>
              <a:rPr lang="en-US" dirty="0"/>
              <a:t>Intellectual </a:t>
            </a:r>
          </a:p>
          <a:p>
            <a:pPr marL="342900" indent="-342900">
              <a:buAutoNum type="arabicPeriod"/>
            </a:pPr>
            <a:endParaRPr lang="en-US" dirty="0"/>
          </a:p>
          <a:p>
            <a:r>
              <a:rPr lang="en-US" dirty="0"/>
              <a:t>This can been placed into hierarchy </a:t>
            </a:r>
            <a:r>
              <a:rPr lang="en-US" i="1" dirty="0"/>
              <a:t>- Maslow’s hierarchy</a:t>
            </a:r>
          </a:p>
        </p:txBody>
      </p:sp>
      <p:pic>
        <p:nvPicPr>
          <p:cNvPr id="6146" name="Picture 2" descr="Maslow's Hierarchy of Needs">
            <a:extLst>
              <a:ext uri="{FF2B5EF4-FFF2-40B4-BE49-F238E27FC236}">
                <a16:creationId xmlns:a16="http://schemas.microsoft.com/office/drawing/2014/main" id="{E5485924-72D9-A257-ECF7-EC4C0B9CAF7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96414" y="1132181"/>
            <a:ext cx="5353996" cy="32009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63383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6619740-8726-E290-AFC3-EB3AF712B724}"/>
              </a:ext>
            </a:extLst>
          </p:cNvPr>
          <p:cNvSpPr txBox="1"/>
          <p:nvPr/>
        </p:nvSpPr>
        <p:spPr>
          <a:xfrm>
            <a:off x="337636" y="126742"/>
            <a:ext cx="8006264" cy="954107"/>
          </a:xfrm>
          <a:prstGeom prst="rect">
            <a:avLst/>
          </a:prstGeom>
          <a:noFill/>
        </p:spPr>
        <p:txBody>
          <a:bodyPr wrap="square" rtlCol="0">
            <a:spAutoFit/>
          </a:bodyPr>
          <a:lstStyle/>
          <a:p>
            <a:r>
              <a:rPr lang="en-US" sz="2800" b="1" dirty="0"/>
              <a:t>Task 2: Now draw a brain-storm the things that might affect your health</a:t>
            </a:r>
            <a:endParaRPr lang="en-GB" sz="2800" b="1" dirty="0"/>
          </a:p>
        </p:txBody>
      </p:sp>
      <p:sp>
        <p:nvSpPr>
          <p:cNvPr id="3" name="TextBox 2">
            <a:extLst>
              <a:ext uri="{FF2B5EF4-FFF2-40B4-BE49-F238E27FC236}">
                <a16:creationId xmlns:a16="http://schemas.microsoft.com/office/drawing/2014/main" id="{BACDC0BD-F15E-58A6-88B8-76C8356460ED}"/>
              </a:ext>
            </a:extLst>
          </p:cNvPr>
          <p:cNvSpPr txBox="1"/>
          <p:nvPr/>
        </p:nvSpPr>
        <p:spPr>
          <a:xfrm>
            <a:off x="431146" y="1215319"/>
            <a:ext cx="6784458" cy="1107996"/>
          </a:xfrm>
          <a:prstGeom prst="rect">
            <a:avLst/>
          </a:prstGeom>
          <a:noFill/>
        </p:spPr>
        <p:txBody>
          <a:bodyPr wrap="square" rtlCol="0">
            <a:spAutoFit/>
          </a:bodyPr>
          <a:lstStyle/>
          <a:p>
            <a:r>
              <a:rPr lang="en-US" sz="1600" i="1" dirty="0"/>
              <a:t>It might look something like this: </a:t>
            </a:r>
          </a:p>
          <a:p>
            <a:endParaRPr lang="en-US" sz="1600" i="1" dirty="0"/>
          </a:p>
          <a:p>
            <a:endParaRPr lang="en-US" sz="1600" i="1" dirty="0"/>
          </a:p>
          <a:p>
            <a:pPr marL="285750" indent="-285750">
              <a:buFont typeface="Arial" panose="020B0604020202020204" pitchFamily="34" charset="0"/>
              <a:buChar char="•"/>
            </a:pPr>
            <a:endParaRPr lang="en-GB" dirty="0"/>
          </a:p>
        </p:txBody>
      </p:sp>
      <p:sp>
        <p:nvSpPr>
          <p:cNvPr id="6" name="TextBox 5">
            <a:extLst>
              <a:ext uri="{FF2B5EF4-FFF2-40B4-BE49-F238E27FC236}">
                <a16:creationId xmlns:a16="http://schemas.microsoft.com/office/drawing/2014/main" id="{A58357D4-F80F-E499-2B52-973309DD79D0}"/>
              </a:ext>
            </a:extLst>
          </p:cNvPr>
          <p:cNvSpPr txBox="1"/>
          <p:nvPr/>
        </p:nvSpPr>
        <p:spPr>
          <a:xfrm>
            <a:off x="208953" y="2835596"/>
            <a:ext cx="2311845" cy="369332"/>
          </a:xfrm>
          <a:prstGeom prst="rect">
            <a:avLst/>
          </a:prstGeom>
          <a:noFill/>
        </p:spPr>
        <p:txBody>
          <a:bodyPr wrap="square" rtlCol="0">
            <a:spAutoFit/>
          </a:bodyPr>
          <a:lstStyle/>
          <a:p>
            <a:r>
              <a:rPr lang="en-US" dirty="0"/>
              <a:t>Diabetes </a:t>
            </a:r>
            <a:endParaRPr lang="en-GB" dirty="0"/>
          </a:p>
        </p:txBody>
      </p:sp>
      <p:sp>
        <p:nvSpPr>
          <p:cNvPr id="9" name="TextBox 8">
            <a:extLst>
              <a:ext uri="{FF2B5EF4-FFF2-40B4-BE49-F238E27FC236}">
                <a16:creationId xmlns:a16="http://schemas.microsoft.com/office/drawing/2014/main" id="{EB029A57-B125-5796-B83A-5D0CAC107591}"/>
              </a:ext>
            </a:extLst>
          </p:cNvPr>
          <p:cNvSpPr txBox="1"/>
          <p:nvPr/>
        </p:nvSpPr>
        <p:spPr>
          <a:xfrm>
            <a:off x="6184454" y="2944905"/>
            <a:ext cx="2311845" cy="369332"/>
          </a:xfrm>
          <a:prstGeom prst="rect">
            <a:avLst/>
          </a:prstGeom>
          <a:noFill/>
        </p:spPr>
        <p:txBody>
          <a:bodyPr wrap="square" rtlCol="0">
            <a:spAutoFit/>
          </a:bodyPr>
          <a:lstStyle/>
          <a:p>
            <a:r>
              <a:rPr lang="en-US" dirty="0"/>
              <a:t>GP - Doctors </a:t>
            </a:r>
            <a:endParaRPr lang="en-GB" dirty="0"/>
          </a:p>
        </p:txBody>
      </p:sp>
      <p:sp>
        <p:nvSpPr>
          <p:cNvPr id="10" name="TextBox 9">
            <a:extLst>
              <a:ext uri="{FF2B5EF4-FFF2-40B4-BE49-F238E27FC236}">
                <a16:creationId xmlns:a16="http://schemas.microsoft.com/office/drawing/2014/main" id="{E0C935D1-D05A-0440-7789-B37A16AB27DF}"/>
              </a:ext>
            </a:extLst>
          </p:cNvPr>
          <p:cNvSpPr txBox="1"/>
          <p:nvPr/>
        </p:nvSpPr>
        <p:spPr>
          <a:xfrm>
            <a:off x="579273" y="1953983"/>
            <a:ext cx="2311845" cy="369332"/>
          </a:xfrm>
          <a:prstGeom prst="rect">
            <a:avLst/>
          </a:prstGeom>
          <a:noFill/>
        </p:spPr>
        <p:txBody>
          <a:bodyPr wrap="square" rtlCol="0">
            <a:spAutoFit/>
          </a:bodyPr>
          <a:lstStyle/>
          <a:p>
            <a:r>
              <a:rPr lang="en-US" dirty="0"/>
              <a:t>Rugby  </a:t>
            </a:r>
            <a:endParaRPr lang="en-GB" dirty="0"/>
          </a:p>
        </p:txBody>
      </p:sp>
      <p:sp>
        <p:nvSpPr>
          <p:cNvPr id="11" name="TextBox 10">
            <a:extLst>
              <a:ext uri="{FF2B5EF4-FFF2-40B4-BE49-F238E27FC236}">
                <a16:creationId xmlns:a16="http://schemas.microsoft.com/office/drawing/2014/main" id="{2A332A6A-9DC8-D030-C6E9-2E878EF0F703}"/>
              </a:ext>
            </a:extLst>
          </p:cNvPr>
          <p:cNvSpPr txBox="1"/>
          <p:nvPr/>
        </p:nvSpPr>
        <p:spPr>
          <a:xfrm>
            <a:off x="5909458" y="4187371"/>
            <a:ext cx="2311845" cy="369332"/>
          </a:xfrm>
          <a:prstGeom prst="rect">
            <a:avLst/>
          </a:prstGeom>
          <a:noFill/>
        </p:spPr>
        <p:txBody>
          <a:bodyPr wrap="square" rtlCol="0">
            <a:spAutoFit/>
          </a:bodyPr>
          <a:lstStyle/>
          <a:p>
            <a:r>
              <a:rPr lang="en-US" dirty="0"/>
              <a:t>Hockey  </a:t>
            </a:r>
            <a:endParaRPr lang="en-GB" dirty="0"/>
          </a:p>
        </p:txBody>
      </p:sp>
      <p:sp>
        <p:nvSpPr>
          <p:cNvPr id="12" name="TextBox 11">
            <a:extLst>
              <a:ext uri="{FF2B5EF4-FFF2-40B4-BE49-F238E27FC236}">
                <a16:creationId xmlns:a16="http://schemas.microsoft.com/office/drawing/2014/main" id="{24DFB980-FFF2-38F2-B630-6B7012531289}"/>
              </a:ext>
            </a:extLst>
          </p:cNvPr>
          <p:cNvSpPr txBox="1"/>
          <p:nvPr/>
        </p:nvSpPr>
        <p:spPr>
          <a:xfrm>
            <a:off x="337636" y="4314910"/>
            <a:ext cx="2311845" cy="369332"/>
          </a:xfrm>
          <a:prstGeom prst="rect">
            <a:avLst/>
          </a:prstGeom>
          <a:noFill/>
        </p:spPr>
        <p:txBody>
          <a:bodyPr wrap="square" rtlCol="0">
            <a:spAutoFit/>
          </a:bodyPr>
          <a:lstStyle/>
          <a:p>
            <a:r>
              <a:rPr lang="en-US" dirty="0"/>
              <a:t>McDonalds </a:t>
            </a:r>
            <a:endParaRPr lang="en-GB" dirty="0"/>
          </a:p>
        </p:txBody>
      </p:sp>
      <p:sp>
        <p:nvSpPr>
          <p:cNvPr id="13" name="TextBox 12">
            <a:extLst>
              <a:ext uri="{FF2B5EF4-FFF2-40B4-BE49-F238E27FC236}">
                <a16:creationId xmlns:a16="http://schemas.microsoft.com/office/drawing/2014/main" id="{D73F04D9-F2CD-5572-CE44-C957AF66ACE7}"/>
              </a:ext>
            </a:extLst>
          </p:cNvPr>
          <p:cNvSpPr txBox="1"/>
          <p:nvPr/>
        </p:nvSpPr>
        <p:spPr>
          <a:xfrm>
            <a:off x="6621484" y="1920365"/>
            <a:ext cx="2311845" cy="369332"/>
          </a:xfrm>
          <a:prstGeom prst="rect">
            <a:avLst/>
          </a:prstGeom>
          <a:noFill/>
        </p:spPr>
        <p:txBody>
          <a:bodyPr wrap="square" rtlCol="0">
            <a:spAutoFit/>
          </a:bodyPr>
          <a:lstStyle/>
          <a:p>
            <a:r>
              <a:rPr lang="en-US" dirty="0"/>
              <a:t>Asthma </a:t>
            </a:r>
            <a:endParaRPr lang="en-GB" dirty="0"/>
          </a:p>
        </p:txBody>
      </p:sp>
      <p:sp>
        <p:nvSpPr>
          <p:cNvPr id="14" name="TextBox 13">
            <a:extLst>
              <a:ext uri="{FF2B5EF4-FFF2-40B4-BE49-F238E27FC236}">
                <a16:creationId xmlns:a16="http://schemas.microsoft.com/office/drawing/2014/main" id="{551D0A4B-93DB-0EC4-C404-DB975078BA1E}"/>
              </a:ext>
            </a:extLst>
          </p:cNvPr>
          <p:cNvSpPr txBox="1"/>
          <p:nvPr/>
        </p:nvSpPr>
        <p:spPr>
          <a:xfrm>
            <a:off x="5720531" y="1367719"/>
            <a:ext cx="2311845" cy="369332"/>
          </a:xfrm>
          <a:prstGeom prst="rect">
            <a:avLst/>
          </a:prstGeom>
          <a:noFill/>
        </p:spPr>
        <p:txBody>
          <a:bodyPr wrap="square" rtlCol="0">
            <a:spAutoFit/>
          </a:bodyPr>
          <a:lstStyle/>
          <a:p>
            <a:r>
              <a:rPr lang="en-US" dirty="0"/>
              <a:t>Football </a:t>
            </a:r>
            <a:endParaRPr lang="en-GB" dirty="0"/>
          </a:p>
        </p:txBody>
      </p:sp>
      <p:sp>
        <p:nvSpPr>
          <p:cNvPr id="15" name="TextBox 14">
            <a:extLst>
              <a:ext uri="{FF2B5EF4-FFF2-40B4-BE49-F238E27FC236}">
                <a16:creationId xmlns:a16="http://schemas.microsoft.com/office/drawing/2014/main" id="{AAE5259D-0235-E189-B6EB-C4642D339F28}"/>
              </a:ext>
            </a:extLst>
          </p:cNvPr>
          <p:cNvSpPr txBox="1"/>
          <p:nvPr/>
        </p:nvSpPr>
        <p:spPr>
          <a:xfrm>
            <a:off x="3823375" y="4556703"/>
            <a:ext cx="2311845" cy="369332"/>
          </a:xfrm>
          <a:prstGeom prst="rect">
            <a:avLst/>
          </a:prstGeom>
          <a:noFill/>
        </p:spPr>
        <p:txBody>
          <a:bodyPr wrap="square" rtlCol="0">
            <a:spAutoFit/>
          </a:bodyPr>
          <a:lstStyle/>
          <a:p>
            <a:r>
              <a:rPr lang="en-US" dirty="0"/>
              <a:t>Mum or Dad </a:t>
            </a:r>
            <a:endParaRPr lang="en-GB" dirty="0"/>
          </a:p>
        </p:txBody>
      </p:sp>
      <p:cxnSp>
        <p:nvCxnSpPr>
          <p:cNvPr id="17" name="Straight Arrow Connector 16">
            <a:extLst>
              <a:ext uri="{FF2B5EF4-FFF2-40B4-BE49-F238E27FC236}">
                <a16:creationId xmlns:a16="http://schemas.microsoft.com/office/drawing/2014/main" id="{C7F6A83B-7A48-20D8-C2A8-1DAD82EB3D84}"/>
              </a:ext>
            </a:extLst>
          </p:cNvPr>
          <p:cNvCxnSpPr>
            <a:cxnSpLocks/>
          </p:cNvCxnSpPr>
          <p:nvPr/>
        </p:nvCxnSpPr>
        <p:spPr>
          <a:xfrm flipH="1" flipV="1">
            <a:off x="1364876" y="2268764"/>
            <a:ext cx="1284605" cy="30298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15123CCE-D988-06BB-390B-E7D1E7C99E62}"/>
              </a:ext>
            </a:extLst>
          </p:cNvPr>
          <p:cNvCxnSpPr>
            <a:cxnSpLocks/>
          </p:cNvCxnSpPr>
          <p:nvPr/>
        </p:nvCxnSpPr>
        <p:spPr>
          <a:xfrm flipH="1" flipV="1">
            <a:off x="1297641" y="3126579"/>
            <a:ext cx="1273578" cy="299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3D1E57FF-4DBF-7C28-DF01-4EFA608CD49A}"/>
              </a:ext>
            </a:extLst>
          </p:cNvPr>
          <p:cNvCxnSpPr>
            <a:cxnSpLocks/>
          </p:cNvCxnSpPr>
          <p:nvPr/>
        </p:nvCxnSpPr>
        <p:spPr>
          <a:xfrm flipH="1">
            <a:off x="1674159" y="3575222"/>
            <a:ext cx="1216959" cy="92435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7D860808-B142-0154-E27C-378F0503B66D}"/>
              </a:ext>
            </a:extLst>
          </p:cNvPr>
          <p:cNvCxnSpPr>
            <a:cxnSpLocks/>
          </p:cNvCxnSpPr>
          <p:nvPr/>
        </p:nvCxnSpPr>
        <p:spPr>
          <a:xfrm>
            <a:off x="4275438" y="3741436"/>
            <a:ext cx="59820" cy="79977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0F31F928-4761-315E-6D7D-92F38D1219B8}"/>
              </a:ext>
            </a:extLst>
          </p:cNvPr>
          <p:cNvCxnSpPr>
            <a:cxnSpLocks/>
          </p:cNvCxnSpPr>
          <p:nvPr/>
        </p:nvCxnSpPr>
        <p:spPr>
          <a:xfrm>
            <a:off x="4955901" y="3451654"/>
            <a:ext cx="964359" cy="77337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C19F3D7B-4F88-63A6-43F1-645E8E925851}"/>
              </a:ext>
            </a:extLst>
          </p:cNvPr>
          <p:cNvCxnSpPr>
            <a:cxnSpLocks/>
            <a:endCxn id="9" idx="1"/>
          </p:cNvCxnSpPr>
          <p:nvPr/>
        </p:nvCxnSpPr>
        <p:spPr>
          <a:xfrm>
            <a:off x="5231027" y="2944905"/>
            <a:ext cx="953427" cy="18466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3D743E14-816A-DD0A-B477-69B71C86175E}"/>
              </a:ext>
            </a:extLst>
          </p:cNvPr>
          <p:cNvCxnSpPr>
            <a:cxnSpLocks/>
          </p:cNvCxnSpPr>
          <p:nvPr/>
        </p:nvCxnSpPr>
        <p:spPr>
          <a:xfrm flipV="1">
            <a:off x="5231027" y="2160238"/>
            <a:ext cx="1341756" cy="2452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1CBD133D-090A-678A-06CA-42B8371BC2D7}"/>
              </a:ext>
            </a:extLst>
          </p:cNvPr>
          <p:cNvCxnSpPr>
            <a:cxnSpLocks/>
          </p:cNvCxnSpPr>
          <p:nvPr/>
        </p:nvCxnSpPr>
        <p:spPr>
          <a:xfrm flipV="1">
            <a:off x="4852086" y="1573974"/>
            <a:ext cx="815849" cy="26547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33" name="Cloud 32">
            <a:extLst>
              <a:ext uri="{FF2B5EF4-FFF2-40B4-BE49-F238E27FC236}">
                <a16:creationId xmlns:a16="http://schemas.microsoft.com/office/drawing/2014/main" id="{12EB2887-907C-7B0A-8D4B-B165FC61A139}"/>
              </a:ext>
            </a:extLst>
          </p:cNvPr>
          <p:cNvSpPr/>
          <p:nvPr/>
        </p:nvSpPr>
        <p:spPr>
          <a:xfrm>
            <a:off x="2733228" y="1839444"/>
            <a:ext cx="2369109" cy="1901992"/>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TextBox 33">
            <a:extLst>
              <a:ext uri="{FF2B5EF4-FFF2-40B4-BE49-F238E27FC236}">
                <a16:creationId xmlns:a16="http://schemas.microsoft.com/office/drawing/2014/main" id="{BB8C5145-A572-5EB7-1674-EB03DB402E59}"/>
              </a:ext>
            </a:extLst>
          </p:cNvPr>
          <p:cNvSpPr txBox="1"/>
          <p:nvPr/>
        </p:nvSpPr>
        <p:spPr>
          <a:xfrm>
            <a:off x="3234888" y="2546282"/>
            <a:ext cx="1512794" cy="369332"/>
          </a:xfrm>
          <a:prstGeom prst="rect">
            <a:avLst/>
          </a:prstGeom>
          <a:noFill/>
        </p:spPr>
        <p:txBody>
          <a:bodyPr wrap="square" rtlCol="0">
            <a:spAutoFit/>
          </a:bodyPr>
          <a:lstStyle/>
          <a:p>
            <a:pPr algn="ctr"/>
            <a:r>
              <a:rPr lang="en-US" dirty="0"/>
              <a:t>HEALTH</a:t>
            </a:r>
            <a:endParaRPr lang="en-GB" dirty="0"/>
          </a:p>
        </p:txBody>
      </p:sp>
    </p:spTree>
    <p:extLst>
      <p:ext uri="{BB962C8B-B14F-4D97-AF65-F5344CB8AC3E}">
        <p14:creationId xmlns:p14="http://schemas.microsoft.com/office/powerpoint/2010/main" val="33759451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Maslow's Hierarchy of Needs">
            <a:extLst>
              <a:ext uri="{FF2B5EF4-FFF2-40B4-BE49-F238E27FC236}">
                <a16:creationId xmlns:a16="http://schemas.microsoft.com/office/drawing/2014/main" id="{5D78E5D8-7CFB-CA92-8990-7D6F5A7534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718" y="2264646"/>
            <a:ext cx="4535016" cy="2760737"/>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BEAD5FFD-6422-1DFB-F8B1-9AB9FC84D4AE}"/>
              </a:ext>
            </a:extLst>
          </p:cNvPr>
          <p:cNvSpPr txBox="1"/>
          <p:nvPr/>
        </p:nvSpPr>
        <p:spPr>
          <a:xfrm>
            <a:off x="543695" y="198940"/>
            <a:ext cx="4174669" cy="369332"/>
          </a:xfrm>
          <a:prstGeom prst="rect">
            <a:avLst/>
          </a:prstGeom>
          <a:noFill/>
        </p:spPr>
        <p:txBody>
          <a:bodyPr wrap="none" rtlCol="0">
            <a:spAutoFit/>
          </a:bodyPr>
          <a:lstStyle/>
          <a:p>
            <a:r>
              <a:rPr lang="en-US" dirty="0"/>
              <a:t>Task 7: Who is involved in your health?</a:t>
            </a:r>
            <a:endParaRPr lang="en-GB" dirty="0"/>
          </a:p>
        </p:txBody>
      </p:sp>
      <p:sp>
        <p:nvSpPr>
          <p:cNvPr id="4" name="TextBox 3">
            <a:extLst>
              <a:ext uri="{FF2B5EF4-FFF2-40B4-BE49-F238E27FC236}">
                <a16:creationId xmlns:a16="http://schemas.microsoft.com/office/drawing/2014/main" id="{6A6F746B-CA9E-3D9A-FFC3-14AC07B43CFA}"/>
              </a:ext>
            </a:extLst>
          </p:cNvPr>
          <p:cNvSpPr txBox="1"/>
          <p:nvPr/>
        </p:nvSpPr>
        <p:spPr>
          <a:xfrm>
            <a:off x="4875510" y="4183329"/>
            <a:ext cx="4174669" cy="1015663"/>
          </a:xfrm>
          <a:prstGeom prst="rect">
            <a:avLst/>
          </a:prstGeom>
          <a:noFill/>
          <a:ln w="25400">
            <a:solidFill>
              <a:srgbClr val="FF0000"/>
            </a:solidFill>
          </a:ln>
        </p:spPr>
        <p:txBody>
          <a:bodyPr wrap="square" rtlCol="0">
            <a:spAutoFit/>
          </a:bodyPr>
          <a:lstStyle/>
          <a:p>
            <a:r>
              <a:rPr lang="en-US" sz="1200" dirty="0"/>
              <a:t>Air Quality: Environment Agency Wales, </a:t>
            </a:r>
          </a:p>
          <a:p>
            <a:r>
              <a:rPr lang="en-US" sz="1200" dirty="0"/>
              <a:t>Food: Food Standards Agency </a:t>
            </a:r>
          </a:p>
          <a:p>
            <a:r>
              <a:rPr lang="en-US" sz="1200" dirty="0"/>
              <a:t>Shelter: Public Service Ombudsman, Local Authority</a:t>
            </a:r>
          </a:p>
          <a:p>
            <a:r>
              <a:rPr lang="en-US" sz="1200" dirty="0"/>
              <a:t>Sexuality: Schools, GUM Clinic</a:t>
            </a:r>
          </a:p>
          <a:p>
            <a:r>
              <a:rPr lang="en-US" sz="1200" dirty="0"/>
              <a:t>Sanitation: Welsh Water (</a:t>
            </a:r>
            <a:r>
              <a:rPr lang="en-US" sz="1200" dirty="0" err="1"/>
              <a:t>Dwr</a:t>
            </a:r>
            <a:r>
              <a:rPr lang="en-US" sz="1200" dirty="0"/>
              <a:t> Cymru)</a:t>
            </a:r>
            <a:endParaRPr lang="en-GB" sz="1200" dirty="0"/>
          </a:p>
        </p:txBody>
      </p:sp>
      <p:sp>
        <p:nvSpPr>
          <p:cNvPr id="5" name="TextBox 4">
            <a:extLst>
              <a:ext uri="{FF2B5EF4-FFF2-40B4-BE49-F238E27FC236}">
                <a16:creationId xmlns:a16="http://schemas.microsoft.com/office/drawing/2014/main" id="{33E5595F-AEDB-4CC6-CC5B-F44772D2A597}"/>
              </a:ext>
            </a:extLst>
          </p:cNvPr>
          <p:cNvSpPr txBox="1"/>
          <p:nvPr/>
        </p:nvSpPr>
        <p:spPr>
          <a:xfrm>
            <a:off x="4852540" y="2971196"/>
            <a:ext cx="4174669" cy="830997"/>
          </a:xfrm>
          <a:prstGeom prst="rect">
            <a:avLst/>
          </a:prstGeom>
          <a:noFill/>
          <a:ln w="25400">
            <a:solidFill>
              <a:schemeClr val="accent2">
                <a:lumMod val="75000"/>
              </a:schemeClr>
            </a:solidFill>
          </a:ln>
        </p:spPr>
        <p:txBody>
          <a:bodyPr wrap="square" rtlCol="0">
            <a:spAutoFit/>
          </a:bodyPr>
          <a:lstStyle/>
          <a:p>
            <a:r>
              <a:rPr lang="en-US" sz="1200" dirty="0"/>
              <a:t>Security: South Wales Police, Schools, Parents, Social Services </a:t>
            </a:r>
          </a:p>
          <a:p>
            <a:r>
              <a:rPr lang="en-US" sz="1200" dirty="0"/>
              <a:t>Employment: Business Wales, Private Sector</a:t>
            </a:r>
          </a:p>
          <a:p>
            <a:r>
              <a:rPr lang="en-US" sz="1200" dirty="0"/>
              <a:t>Health: NHS Wales, GP’s, Opticians, Boots, Superdrug </a:t>
            </a:r>
            <a:endParaRPr lang="en-GB" sz="1200" dirty="0"/>
          </a:p>
        </p:txBody>
      </p:sp>
      <p:sp>
        <p:nvSpPr>
          <p:cNvPr id="6" name="TextBox 5">
            <a:extLst>
              <a:ext uri="{FF2B5EF4-FFF2-40B4-BE49-F238E27FC236}">
                <a16:creationId xmlns:a16="http://schemas.microsoft.com/office/drawing/2014/main" id="{80628482-0E9A-324C-DDDD-268E51F57685}"/>
              </a:ext>
            </a:extLst>
          </p:cNvPr>
          <p:cNvSpPr txBox="1"/>
          <p:nvPr/>
        </p:nvSpPr>
        <p:spPr>
          <a:xfrm>
            <a:off x="4858576" y="1943729"/>
            <a:ext cx="4174669" cy="646331"/>
          </a:xfrm>
          <a:prstGeom prst="rect">
            <a:avLst/>
          </a:prstGeom>
          <a:noFill/>
          <a:ln w="25400">
            <a:solidFill>
              <a:schemeClr val="accent5">
                <a:lumMod val="60000"/>
                <a:lumOff val="40000"/>
              </a:schemeClr>
            </a:solidFill>
          </a:ln>
        </p:spPr>
        <p:txBody>
          <a:bodyPr wrap="square" rtlCol="0">
            <a:spAutoFit/>
          </a:bodyPr>
          <a:lstStyle/>
          <a:p>
            <a:r>
              <a:rPr lang="en-US" sz="1200" dirty="0"/>
              <a:t>Friendship: Schools, Leisure Centers, Youth Club</a:t>
            </a:r>
          </a:p>
          <a:p>
            <a:r>
              <a:rPr lang="en-US" sz="1200" dirty="0"/>
              <a:t>Community: Community Centers, Local Libraries, Pubs</a:t>
            </a:r>
          </a:p>
          <a:p>
            <a:r>
              <a:rPr lang="en-US" sz="1200" dirty="0"/>
              <a:t>Anti-Discrimination: Police, Courts, Schools </a:t>
            </a:r>
            <a:endParaRPr lang="en-GB" sz="1200" dirty="0"/>
          </a:p>
        </p:txBody>
      </p:sp>
      <p:sp>
        <p:nvSpPr>
          <p:cNvPr id="7" name="TextBox 6">
            <a:extLst>
              <a:ext uri="{FF2B5EF4-FFF2-40B4-BE49-F238E27FC236}">
                <a16:creationId xmlns:a16="http://schemas.microsoft.com/office/drawing/2014/main" id="{F16FCF50-407A-E1F8-D4E5-2E3E9E0E989E}"/>
              </a:ext>
            </a:extLst>
          </p:cNvPr>
          <p:cNvSpPr txBox="1"/>
          <p:nvPr/>
        </p:nvSpPr>
        <p:spPr>
          <a:xfrm>
            <a:off x="4858577" y="812124"/>
            <a:ext cx="4174669" cy="830997"/>
          </a:xfrm>
          <a:prstGeom prst="rect">
            <a:avLst/>
          </a:prstGeom>
          <a:noFill/>
          <a:ln w="25400">
            <a:solidFill>
              <a:srgbClr val="00B050"/>
            </a:solidFill>
          </a:ln>
        </p:spPr>
        <p:txBody>
          <a:bodyPr wrap="square" rtlCol="0">
            <a:spAutoFit/>
          </a:bodyPr>
          <a:lstStyle/>
          <a:p>
            <a:r>
              <a:rPr lang="en-US" sz="1200" dirty="0"/>
              <a:t>Academic Accomplishment: Schools, Universities</a:t>
            </a:r>
          </a:p>
          <a:p>
            <a:r>
              <a:rPr lang="en-US" sz="1200" dirty="0"/>
              <a:t>Social Connection: Internet, Gaming, Gyms, Pubs, Clubs</a:t>
            </a:r>
          </a:p>
          <a:p>
            <a:r>
              <a:rPr lang="en-US" sz="1200" dirty="0"/>
              <a:t>Hobbies: Football, Netball, Golf, Ruby Clubs</a:t>
            </a:r>
          </a:p>
          <a:p>
            <a:r>
              <a:rPr lang="en-US" sz="1200" dirty="0"/>
              <a:t>Spiritual: Churches, Mosque, Temple, Synagogue</a:t>
            </a:r>
            <a:endParaRPr lang="en-GB" sz="1200" dirty="0"/>
          </a:p>
        </p:txBody>
      </p:sp>
      <p:sp>
        <p:nvSpPr>
          <p:cNvPr id="8" name="TextBox 7">
            <a:extLst>
              <a:ext uri="{FF2B5EF4-FFF2-40B4-BE49-F238E27FC236}">
                <a16:creationId xmlns:a16="http://schemas.microsoft.com/office/drawing/2014/main" id="{553122FC-E385-F5E2-73C5-031137D75878}"/>
              </a:ext>
            </a:extLst>
          </p:cNvPr>
          <p:cNvSpPr txBox="1"/>
          <p:nvPr/>
        </p:nvSpPr>
        <p:spPr>
          <a:xfrm>
            <a:off x="172452" y="812124"/>
            <a:ext cx="4467282" cy="1204438"/>
          </a:xfrm>
          <a:prstGeom prst="rect">
            <a:avLst/>
          </a:prstGeom>
          <a:noFill/>
          <a:ln w="25400">
            <a:solidFill>
              <a:srgbClr val="00B0F0"/>
            </a:solidFill>
          </a:ln>
        </p:spPr>
        <p:txBody>
          <a:bodyPr wrap="square" rtlCol="0">
            <a:noAutofit/>
          </a:bodyPr>
          <a:lstStyle/>
          <a:p>
            <a:r>
              <a:rPr lang="en-US" sz="1200" dirty="0"/>
              <a:t>Personal Growth: Emotional Counselling, Cosmetic Surgery, Individuality: Fashion, Piercings, Make-up  </a:t>
            </a:r>
          </a:p>
          <a:p>
            <a:r>
              <a:rPr lang="en-US" sz="1200" dirty="0"/>
              <a:t>Knowledge: Further knowledge, Science and Technology</a:t>
            </a:r>
          </a:p>
          <a:p>
            <a:r>
              <a:rPr lang="en-US" sz="1200" dirty="0"/>
              <a:t>Gadgets and Apps: Apple, Google, Sony, Twitter</a:t>
            </a:r>
          </a:p>
          <a:p>
            <a:r>
              <a:rPr lang="en-US" sz="1200" dirty="0"/>
              <a:t>Developing collective identities: Goths, Hipsters, Townies </a:t>
            </a:r>
          </a:p>
          <a:p>
            <a:r>
              <a:rPr lang="en-US" sz="1200" dirty="0"/>
              <a:t>Political Movements: Black Lives Matter, #MeToo, #DontpayUK</a:t>
            </a:r>
          </a:p>
          <a:p>
            <a:endParaRPr lang="en-GB" sz="1200" dirty="0"/>
          </a:p>
        </p:txBody>
      </p:sp>
    </p:spTree>
    <p:extLst>
      <p:ext uri="{BB962C8B-B14F-4D97-AF65-F5344CB8AC3E}">
        <p14:creationId xmlns:p14="http://schemas.microsoft.com/office/powerpoint/2010/main" val="18200804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4347314-9E2B-A659-5EE9-5D92CBF3729D}"/>
              </a:ext>
            </a:extLst>
          </p:cNvPr>
          <p:cNvSpPr txBox="1"/>
          <p:nvPr/>
        </p:nvSpPr>
        <p:spPr>
          <a:xfrm>
            <a:off x="179688" y="807280"/>
            <a:ext cx="7250842" cy="5016758"/>
          </a:xfrm>
          <a:prstGeom prst="rect">
            <a:avLst/>
          </a:prstGeom>
          <a:noFill/>
        </p:spPr>
        <p:txBody>
          <a:bodyPr wrap="square" rtlCol="0">
            <a:spAutoFit/>
          </a:bodyPr>
          <a:lstStyle/>
          <a:p>
            <a:pPr marL="285750" indent="-285750" algn="just">
              <a:buFont typeface="Arial" panose="020B0604020202020204" pitchFamily="34" charset="0"/>
              <a:buChar char="•"/>
            </a:pPr>
            <a:r>
              <a:rPr lang="en-US" b="1" dirty="0">
                <a:effectLst>
                  <a:outerShdw blurRad="38100" dist="38100" dir="2700000" algn="tl">
                    <a:srgbClr val="000000">
                      <a:alpha val="43137"/>
                    </a:srgbClr>
                  </a:outerShdw>
                </a:effectLst>
              </a:rPr>
              <a:t>Ensuring good health is complex </a:t>
            </a:r>
          </a:p>
          <a:p>
            <a:pPr marL="285750" indent="-285750" algn="just">
              <a:buFont typeface="Arial" panose="020B0604020202020204" pitchFamily="34" charset="0"/>
              <a:buChar char="•"/>
            </a:pPr>
            <a:r>
              <a:rPr lang="en-US" b="1" dirty="0">
                <a:effectLst>
                  <a:outerShdw blurRad="38100" dist="38100" dir="2700000" algn="tl">
                    <a:srgbClr val="000000">
                      <a:alpha val="43137"/>
                    </a:srgbClr>
                  </a:outerShdw>
                </a:effectLst>
              </a:rPr>
              <a:t>Being healthy is not just about your decisions – </a:t>
            </a:r>
            <a:r>
              <a:rPr lang="en-US" b="1" dirty="0">
                <a:solidFill>
                  <a:srgbClr val="FF0000"/>
                </a:solidFill>
                <a:effectLst>
                  <a:outerShdw blurRad="38100" dist="38100" dir="2700000" algn="tl">
                    <a:srgbClr val="000000">
                      <a:alpha val="43137"/>
                    </a:srgbClr>
                  </a:outerShdw>
                </a:effectLst>
              </a:rPr>
              <a:t>it is affected by your environment, genetics, family and friends </a:t>
            </a:r>
          </a:p>
          <a:p>
            <a:pPr marL="285750" indent="-285750" algn="just">
              <a:buFont typeface="Arial" panose="020B0604020202020204" pitchFamily="34" charset="0"/>
              <a:buChar char="•"/>
            </a:pPr>
            <a:r>
              <a:rPr lang="en-US" b="1" dirty="0">
                <a:effectLst>
                  <a:outerShdw blurRad="38100" dist="38100" dir="2700000" algn="tl">
                    <a:srgbClr val="000000">
                      <a:alpha val="43137"/>
                    </a:srgbClr>
                  </a:outerShdw>
                </a:effectLst>
              </a:rPr>
              <a:t>Many aspects of your health are out of your control – </a:t>
            </a:r>
            <a:r>
              <a:rPr lang="en-US" b="1" dirty="0">
                <a:solidFill>
                  <a:srgbClr val="FF0000"/>
                </a:solidFill>
                <a:effectLst>
                  <a:outerShdw blurRad="38100" dist="38100" dir="2700000" algn="tl">
                    <a:srgbClr val="000000">
                      <a:alpha val="43137"/>
                    </a:srgbClr>
                  </a:outerShdw>
                </a:effectLst>
              </a:rPr>
              <a:t>so you should not judge people for them!</a:t>
            </a:r>
          </a:p>
          <a:p>
            <a:pPr marL="285750" indent="-285750" algn="just">
              <a:buFont typeface="Arial" panose="020B0604020202020204" pitchFamily="34" charset="0"/>
              <a:buChar char="•"/>
            </a:pPr>
            <a:r>
              <a:rPr lang="en-US" b="1" dirty="0">
                <a:effectLst>
                  <a:outerShdw blurRad="38100" dist="38100" dir="2700000" algn="tl">
                    <a:srgbClr val="000000">
                      <a:alpha val="43137"/>
                    </a:srgbClr>
                  </a:outerShdw>
                </a:effectLst>
              </a:rPr>
              <a:t>But, if someone is making a decision on your behalf you should have an opinion – </a:t>
            </a:r>
            <a:r>
              <a:rPr lang="en-US" b="1" dirty="0">
                <a:solidFill>
                  <a:srgbClr val="FF0000"/>
                </a:solidFill>
                <a:effectLst>
                  <a:outerShdw blurRad="38100" dist="38100" dir="2700000" algn="tl">
                    <a:srgbClr val="000000">
                      <a:alpha val="43137"/>
                    </a:srgbClr>
                  </a:outerShdw>
                </a:effectLst>
              </a:rPr>
              <a:t>Politics are Important</a:t>
            </a:r>
            <a:r>
              <a:rPr lang="en-US" b="1" dirty="0">
                <a:effectLst>
                  <a:outerShdw blurRad="38100" dist="38100" dir="2700000" algn="tl">
                    <a:srgbClr val="000000">
                      <a:alpha val="43137"/>
                    </a:srgbClr>
                  </a:outerShdw>
                </a:effectLst>
              </a:rPr>
              <a:t>!</a:t>
            </a:r>
          </a:p>
          <a:p>
            <a:pPr marL="285750" indent="-285750" algn="just">
              <a:buFont typeface="Arial" panose="020B0604020202020204" pitchFamily="34" charset="0"/>
              <a:buChar char="•"/>
            </a:pPr>
            <a:r>
              <a:rPr lang="en-US" b="1" dirty="0">
                <a:effectLst>
                  <a:outerShdw blurRad="38100" dist="38100" dir="2700000" algn="tl">
                    <a:srgbClr val="000000">
                      <a:alpha val="43137"/>
                    </a:srgbClr>
                  </a:outerShdw>
                </a:effectLst>
              </a:rPr>
              <a:t>Good health requires the involvement of the whole community – </a:t>
            </a:r>
            <a:r>
              <a:rPr lang="en-US" b="1" dirty="0">
                <a:solidFill>
                  <a:srgbClr val="FF0000"/>
                </a:solidFill>
                <a:effectLst>
                  <a:outerShdw blurRad="38100" dist="38100" dir="2700000" algn="tl">
                    <a:srgbClr val="000000">
                      <a:alpha val="43137"/>
                    </a:srgbClr>
                  </a:outerShdw>
                </a:effectLst>
              </a:rPr>
              <a:t>Local community, Cardiff, Wales, the UK, and the World</a:t>
            </a:r>
          </a:p>
          <a:p>
            <a:pPr marL="285750" indent="-285750" algn="just">
              <a:buFont typeface="Arial" panose="020B0604020202020204" pitchFamily="34" charset="0"/>
              <a:buChar char="•"/>
            </a:pPr>
            <a:r>
              <a:rPr lang="en-US" b="1" dirty="0">
                <a:effectLst>
                  <a:outerShdw blurRad="38100" dist="38100" dir="2700000" algn="tl">
                    <a:srgbClr val="000000">
                      <a:alpha val="43137"/>
                    </a:srgbClr>
                  </a:outerShdw>
                </a:effectLst>
              </a:rPr>
              <a:t>Ensuring good health requires policy, rules and laws – </a:t>
            </a:r>
            <a:r>
              <a:rPr lang="en-US" b="1" dirty="0">
                <a:solidFill>
                  <a:srgbClr val="FF0000"/>
                </a:solidFill>
                <a:effectLst>
                  <a:outerShdw blurRad="38100" dist="38100" dir="2700000" algn="tl">
                    <a:srgbClr val="000000">
                      <a:alpha val="43137"/>
                    </a:srgbClr>
                  </a:outerShdw>
                </a:effectLst>
              </a:rPr>
              <a:t>Law is Important!</a:t>
            </a:r>
          </a:p>
          <a:p>
            <a:pPr marL="285750" indent="-285750" algn="just">
              <a:buFont typeface="Arial" panose="020B0604020202020204" pitchFamily="34" charset="0"/>
              <a:buChar char="•"/>
            </a:pPr>
            <a:r>
              <a:rPr lang="en-US" b="1" dirty="0">
                <a:effectLst>
                  <a:outerShdw blurRad="38100" dist="38100" dir="2700000" algn="tl">
                    <a:srgbClr val="000000">
                      <a:alpha val="43137"/>
                    </a:srgbClr>
                  </a:outerShdw>
                </a:effectLst>
              </a:rPr>
              <a:t>But....Health is not the same everywhere, there is </a:t>
            </a:r>
            <a:r>
              <a:rPr lang="en-US" b="1" dirty="0">
                <a:solidFill>
                  <a:srgbClr val="FF0000"/>
                </a:solidFill>
                <a:effectLst>
                  <a:outerShdw blurRad="38100" dist="38100" dir="2700000" algn="tl">
                    <a:srgbClr val="000000">
                      <a:alpha val="43137"/>
                    </a:srgbClr>
                  </a:outerShdw>
                </a:effectLst>
              </a:rPr>
              <a:t>Health Inequality!</a:t>
            </a:r>
            <a:r>
              <a:rPr lang="en-US" b="1" dirty="0">
                <a:effectLst>
                  <a:outerShdw blurRad="38100" dist="38100" dir="2700000" algn="tl">
                    <a:srgbClr val="000000">
                      <a:alpha val="43137"/>
                    </a:srgbClr>
                  </a:outerShdw>
                </a:effectLst>
              </a:rPr>
              <a:t> </a:t>
            </a:r>
          </a:p>
          <a:p>
            <a:pPr marL="285750" indent="-285750" algn="just">
              <a:buFont typeface="Arial" panose="020B0604020202020204" pitchFamily="34" charset="0"/>
              <a:buChar char="•"/>
            </a:pPr>
            <a:r>
              <a:rPr lang="en-US" b="1" dirty="0">
                <a:effectLst>
                  <a:outerShdw blurRad="38100" dist="38100" dir="2700000" algn="tl">
                    <a:srgbClr val="000000">
                      <a:alpha val="43137"/>
                    </a:srgbClr>
                  </a:outerShdw>
                </a:effectLst>
              </a:rPr>
              <a:t>So, if you want to improve health </a:t>
            </a:r>
            <a:r>
              <a:rPr lang="en-US" b="1" dirty="0">
                <a:solidFill>
                  <a:srgbClr val="FF0000"/>
                </a:solidFill>
                <a:effectLst>
                  <a:outerShdw blurRad="38100" dist="38100" dir="2700000" algn="tl">
                    <a:srgbClr val="000000">
                      <a:alpha val="43137"/>
                    </a:srgbClr>
                  </a:outerShdw>
                </a:effectLst>
              </a:rPr>
              <a:t>you need to know the problems in your area!</a:t>
            </a:r>
          </a:p>
          <a:p>
            <a:pPr marL="285750" indent="-285750">
              <a:buFont typeface="Arial" panose="020B0604020202020204" pitchFamily="34" charset="0"/>
              <a:buChar char="•"/>
            </a:pPr>
            <a:endParaRPr lang="en-US" sz="1600" dirty="0"/>
          </a:p>
          <a:p>
            <a:endParaRPr lang="en-US" sz="1600" dirty="0"/>
          </a:p>
          <a:p>
            <a:endParaRPr lang="en-GB" dirty="0"/>
          </a:p>
        </p:txBody>
      </p:sp>
      <p:sp>
        <p:nvSpPr>
          <p:cNvPr id="3" name="Title 3">
            <a:extLst>
              <a:ext uri="{FF2B5EF4-FFF2-40B4-BE49-F238E27FC236}">
                <a16:creationId xmlns:a16="http://schemas.microsoft.com/office/drawing/2014/main" id="{6196014A-31E4-CF02-E8A4-8008CA238B87}"/>
              </a:ext>
            </a:extLst>
          </p:cNvPr>
          <p:cNvSpPr txBox="1">
            <a:spLocks/>
          </p:cNvSpPr>
          <p:nvPr/>
        </p:nvSpPr>
        <p:spPr>
          <a:xfrm>
            <a:off x="744781" y="234580"/>
            <a:ext cx="7717500" cy="572700"/>
          </a:xfrm>
          <a:prstGeom prst="rect">
            <a:avLst/>
          </a:prstGeom>
        </p:spPr>
        <p:txBody>
          <a:bodyPr/>
          <a:lstStyle>
            <a:lvl1pPr algn="l" defTabSz="342900" rtl="0" eaLnBrk="1" latinLnBrk="0" hangingPunct="1">
              <a:spcBef>
                <a:spcPct val="0"/>
              </a:spcBef>
              <a:buNone/>
              <a:defRPr sz="27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b="1" dirty="0"/>
              <a:t>What does this all mean?</a:t>
            </a:r>
            <a:endParaRPr lang="en-GB" b="1" dirty="0"/>
          </a:p>
        </p:txBody>
      </p:sp>
    </p:spTree>
    <p:extLst>
      <p:ext uri="{BB962C8B-B14F-4D97-AF65-F5344CB8AC3E}">
        <p14:creationId xmlns:p14="http://schemas.microsoft.com/office/powerpoint/2010/main" val="216538198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4347314-9E2B-A659-5EE9-5D92CBF3729D}"/>
              </a:ext>
            </a:extLst>
          </p:cNvPr>
          <p:cNvSpPr txBox="1"/>
          <p:nvPr/>
        </p:nvSpPr>
        <p:spPr>
          <a:xfrm>
            <a:off x="436359" y="807280"/>
            <a:ext cx="8025922" cy="3323987"/>
          </a:xfrm>
          <a:prstGeom prst="rect">
            <a:avLst/>
          </a:prstGeom>
          <a:noFill/>
        </p:spPr>
        <p:txBody>
          <a:bodyPr wrap="square" rtlCol="0">
            <a:spAutoFit/>
          </a:bodyPr>
          <a:lstStyle/>
          <a:p>
            <a:pPr marL="285750" indent="-285750" algn="just">
              <a:buFont typeface="Arial" panose="020B0604020202020204" pitchFamily="34" charset="0"/>
              <a:buChar char="•"/>
            </a:pPr>
            <a:r>
              <a:rPr lang="en-GB" sz="2400" dirty="0"/>
              <a:t>After this lesson you will understand:</a:t>
            </a:r>
          </a:p>
          <a:p>
            <a:pPr algn="just"/>
            <a:endParaRPr lang="en-GB" sz="2400" dirty="0"/>
          </a:p>
          <a:p>
            <a:pPr marL="342900" indent="-342900" algn="just">
              <a:buAutoNum type="arabicPeriod"/>
            </a:pPr>
            <a:r>
              <a:rPr lang="en-GB" sz="2400" dirty="0"/>
              <a:t>The history of health in Wales</a:t>
            </a:r>
          </a:p>
          <a:p>
            <a:pPr marL="342900" indent="-342900" algn="just">
              <a:buAutoNum type="arabicPeriod"/>
            </a:pPr>
            <a:r>
              <a:rPr lang="en-GB" sz="2400" dirty="0"/>
              <a:t>How the history of health has created a legacy of health problems in Wales</a:t>
            </a:r>
          </a:p>
          <a:p>
            <a:pPr marL="342900" indent="-342900" algn="just">
              <a:buAutoNum type="arabicPeriod"/>
            </a:pPr>
            <a:r>
              <a:rPr lang="en-GB" sz="2400" dirty="0"/>
              <a:t>How the history of health has also created opportunities and benefits for the people of Wales</a:t>
            </a:r>
          </a:p>
          <a:p>
            <a:pPr marL="342900" indent="-342900" algn="just">
              <a:buAutoNum type="arabicPeriod"/>
            </a:pPr>
            <a:r>
              <a:rPr lang="en-GB" sz="2400" dirty="0"/>
              <a:t>Ways of improving health in Wales </a:t>
            </a:r>
          </a:p>
          <a:p>
            <a:pPr marL="342900" indent="-342900">
              <a:buAutoNum type="arabicPeriod"/>
            </a:pPr>
            <a:endParaRPr lang="en-GB" dirty="0"/>
          </a:p>
        </p:txBody>
      </p:sp>
      <p:sp>
        <p:nvSpPr>
          <p:cNvPr id="3" name="Title 3">
            <a:extLst>
              <a:ext uri="{FF2B5EF4-FFF2-40B4-BE49-F238E27FC236}">
                <a16:creationId xmlns:a16="http://schemas.microsoft.com/office/drawing/2014/main" id="{6196014A-31E4-CF02-E8A4-8008CA238B87}"/>
              </a:ext>
            </a:extLst>
          </p:cNvPr>
          <p:cNvSpPr txBox="1">
            <a:spLocks/>
          </p:cNvSpPr>
          <p:nvPr/>
        </p:nvSpPr>
        <p:spPr>
          <a:xfrm>
            <a:off x="744781" y="234580"/>
            <a:ext cx="7717500" cy="572700"/>
          </a:xfrm>
          <a:prstGeom prst="rect">
            <a:avLst/>
          </a:prstGeom>
        </p:spPr>
        <p:txBody>
          <a:bodyPr/>
          <a:lstStyle>
            <a:lvl1pPr algn="l" defTabSz="342900" rtl="0" eaLnBrk="1" latinLnBrk="0" hangingPunct="1">
              <a:spcBef>
                <a:spcPct val="0"/>
              </a:spcBef>
              <a:buNone/>
              <a:defRPr sz="27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b="1" dirty="0"/>
              <a:t>Next Lesson: Health in Wales</a:t>
            </a:r>
            <a:endParaRPr lang="en-GB" b="1" dirty="0"/>
          </a:p>
        </p:txBody>
      </p:sp>
    </p:spTree>
    <p:extLst>
      <p:ext uri="{BB962C8B-B14F-4D97-AF65-F5344CB8AC3E}">
        <p14:creationId xmlns:p14="http://schemas.microsoft.com/office/powerpoint/2010/main" val="42110089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6619740-8726-E290-AFC3-EB3AF712B724}"/>
              </a:ext>
            </a:extLst>
          </p:cNvPr>
          <p:cNvSpPr txBox="1"/>
          <p:nvPr/>
        </p:nvSpPr>
        <p:spPr>
          <a:xfrm>
            <a:off x="1473913" y="218804"/>
            <a:ext cx="6696433" cy="523220"/>
          </a:xfrm>
          <a:prstGeom prst="rect">
            <a:avLst/>
          </a:prstGeom>
          <a:noFill/>
        </p:spPr>
        <p:txBody>
          <a:bodyPr wrap="square" rtlCol="0">
            <a:spAutoFit/>
          </a:bodyPr>
          <a:lstStyle/>
          <a:p>
            <a:r>
              <a:rPr lang="en-US" sz="2800" b="1" dirty="0"/>
              <a:t>What does Health mean?</a:t>
            </a:r>
            <a:endParaRPr lang="en-GB" sz="2800" b="1" dirty="0"/>
          </a:p>
        </p:txBody>
      </p:sp>
      <p:sp>
        <p:nvSpPr>
          <p:cNvPr id="3" name="TextBox 2">
            <a:extLst>
              <a:ext uri="{FF2B5EF4-FFF2-40B4-BE49-F238E27FC236}">
                <a16:creationId xmlns:a16="http://schemas.microsoft.com/office/drawing/2014/main" id="{BACDC0BD-F15E-58A6-88B8-76C8356460ED}"/>
              </a:ext>
            </a:extLst>
          </p:cNvPr>
          <p:cNvSpPr txBox="1"/>
          <p:nvPr/>
        </p:nvSpPr>
        <p:spPr>
          <a:xfrm>
            <a:off x="686641" y="1094422"/>
            <a:ext cx="6784458" cy="3385542"/>
          </a:xfrm>
          <a:prstGeom prst="rect">
            <a:avLst/>
          </a:prstGeom>
          <a:noFill/>
        </p:spPr>
        <p:txBody>
          <a:bodyPr wrap="square" rtlCol="0">
            <a:spAutoFit/>
          </a:bodyPr>
          <a:lstStyle/>
          <a:p>
            <a:r>
              <a:rPr lang="en-US" sz="2800" i="1" dirty="0"/>
              <a:t>In everyday speech we usually define health narrowly:</a:t>
            </a:r>
          </a:p>
          <a:p>
            <a:endParaRPr lang="en-US" sz="2800" i="1" dirty="0"/>
          </a:p>
          <a:p>
            <a:r>
              <a:rPr lang="en-US" sz="2800" i="1" dirty="0"/>
              <a:t>“The state of being free from illness or injury”</a:t>
            </a:r>
          </a:p>
          <a:p>
            <a:endParaRPr lang="en-US" sz="2800" i="1" dirty="0"/>
          </a:p>
          <a:p>
            <a:r>
              <a:rPr lang="en-US" sz="2800" i="1" dirty="0"/>
              <a:t>We particularly focus on physical health </a:t>
            </a:r>
            <a:endParaRPr lang="en-US" sz="1600" i="1" dirty="0"/>
          </a:p>
          <a:p>
            <a:pPr marL="285750" indent="-285750">
              <a:buFont typeface="Arial" panose="020B0604020202020204" pitchFamily="34" charset="0"/>
              <a:buChar char="•"/>
            </a:pPr>
            <a:endParaRPr lang="en-GB" dirty="0"/>
          </a:p>
        </p:txBody>
      </p:sp>
    </p:spTree>
    <p:extLst>
      <p:ext uri="{BB962C8B-B14F-4D97-AF65-F5344CB8AC3E}">
        <p14:creationId xmlns:p14="http://schemas.microsoft.com/office/powerpoint/2010/main" val="28094949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BA043E5-9EA0-339C-E2FC-66AD59014A5F}"/>
              </a:ext>
            </a:extLst>
          </p:cNvPr>
          <p:cNvSpPr txBox="1"/>
          <p:nvPr/>
        </p:nvSpPr>
        <p:spPr>
          <a:xfrm>
            <a:off x="2653801" y="54854"/>
            <a:ext cx="5612807" cy="461665"/>
          </a:xfrm>
          <a:prstGeom prst="rect">
            <a:avLst/>
          </a:prstGeom>
          <a:noFill/>
        </p:spPr>
        <p:txBody>
          <a:bodyPr wrap="square" rtlCol="0">
            <a:spAutoFit/>
          </a:bodyPr>
          <a:lstStyle/>
          <a:p>
            <a:pPr algn="ctr"/>
            <a:r>
              <a:rPr lang="en-US" sz="2400" b="1" dirty="0"/>
              <a:t>Who provided you with  healthcare?</a:t>
            </a:r>
            <a:endParaRPr lang="en-GB" sz="2400" b="1" dirty="0"/>
          </a:p>
        </p:txBody>
      </p:sp>
      <p:sp>
        <p:nvSpPr>
          <p:cNvPr id="5" name="TextBox 4">
            <a:extLst>
              <a:ext uri="{FF2B5EF4-FFF2-40B4-BE49-F238E27FC236}">
                <a16:creationId xmlns:a16="http://schemas.microsoft.com/office/drawing/2014/main" id="{F4067BBF-A28D-5E2F-9F06-BE1D37D4E105}"/>
              </a:ext>
            </a:extLst>
          </p:cNvPr>
          <p:cNvSpPr txBox="1"/>
          <p:nvPr/>
        </p:nvSpPr>
        <p:spPr>
          <a:xfrm>
            <a:off x="2563738" y="516519"/>
            <a:ext cx="6580262" cy="4524315"/>
          </a:xfrm>
          <a:prstGeom prst="rect">
            <a:avLst/>
          </a:prstGeom>
          <a:noFill/>
        </p:spPr>
        <p:txBody>
          <a:bodyPr wrap="square" rtlCol="0">
            <a:spAutoFit/>
          </a:bodyPr>
          <a:lstStyle/>
          <a:p>
            <a:pPr marL="285750" indent="-285750">
              <a:buFont typeface="Arial" panose="020B0604020202020204" pitchFamily="34" charset="0"/>
              <a:buChar char="•"/>
            </a:pPr>
            <a:r>
              <a:rPr lang="en-US" sz="1600" dirty="0"/>
              <a:t>We have a Nationalised Health Care System in the UK</a:t>
            </a:r>
          </a:p>
          <a:p>
            <a:pPr marL="285750" indent="-285750">
              <a:buFont typeface="Arial" panose="020B0604020202020204" pitchFamily="34" charset="0"/>
              <a:buChar char="•"/>
            </a:pPr>
            <a:r>
              <a:rPr lang="en-US" sz="1600" dirty="0"/>
              <a:t>The system is called the NHS – </a:t>
            </a:r>
            <a:r>
              <a:rPr lang="en-US" sz="1600" b="1" dirty="0"/>
              <a:t>National Health Services</a:t>
            </a:r>
          </a:p>
          <a:p>
            <a:pPr marL="285750" indent="-285750">
              <a:buFont typeface="Arial" panose="020B0604020202020204" pitchFamily="34" charset="0"/>
              <a:buChar char="•"/>
            </a:pPr>
            <a:r>
              <a:rPr lang="en-US" sz="1600" dirty="0"/>
              <a:t>The NHS employs the majority of health professionals in the United Kingdom and is the </a:t>
            </a:r>
            <a:r>
              <a:rPr lang="en-US" sz="1600" b="1" dirty="0"/>
              <a:t>primary provider of healthcare services</a:t>
            </a:r>
          </a:p>
          <a:p>
            <a:pPr marL="285750" indent="-285750">
              <a:buFont typeface="Arial" panose="020B0604020202020204" pitchFamily="34" charset="0"/>
              <a:buChar char="•"/>
            </a:pPr>
            <a:r>
              <a:rPr lang="en-US" sz="1600" dirty="0"/>
              <a:t>In 2015-16 it employed 1.7 million people and spent £136.7 billion </a:t>
            </a:r>
          </a:p>
          <a:p>
            <a:endParaRPr lang="en-US" sz="1600" i="1" dirty="0"/>
          </a:p>
          <a:p>
            <a:r>
              <a:rPr lang="en-US" sz="1600" i="1" dirty="0"/>
              <a:t>To put this in perspective...if you were to spend one million pounds a day, it would take you 2740 years to spend 1 billion pounds. </a:t>
            </a:r>
          </a:p>
          <a:p>
            <a:endParaRPr lang="en-US" sz="1600" i="1" dirty="0"/>
          </a:p>
          <a:p>
            <a:pPr marL="285750" indent="-285750">
              <a:buFont typeface="Arial" panose="020B0604020202020204" pitchFamily="34" charset="0"/>
              <a:buChar char="•"/>
            </a:pPr>
            <a:r>
              <a:rPr lang="en-US" sz="1600" dirty="0"/>
              <a:t>The healthcare sector provides 2,165,043 jobs in the UK (110,292 in Wales) – </a:t>
            </a:r>
            <a:r>
              <a:rPr lang="en-US" sz="1600" i="1" dirty="0"/>
              <a:t>can you think of some healthcare professionals?</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endParaRPr lang="en-US" dirty="0"/>
          </a:p>
          <a:p>
            <a:endParaRPr lang="en-US" dirty="0"/>
          </a:p>
          <a:p>
            <a:endParaRPr lang="en-US" dirty="0"/>
          </a:p>
          <a:p>
            <a:endParaRPr lang="en-US" dirty="0"/>
          </a:p>
          <a:p>
            <a:endParaRPr lang="en-US" dirty="0"/>
          </a:p>
          <a:p>
            <a:pPr marL="285750" indent="-285750">
              <a:buFont typeface="Arial" panose="020B0604020202020204" pitchFamily="34" charset="0"/>
              <a:buChar char="•"/>
            </a:pPr>
            <a:endParaRPr lang="en-GB" dirty="0"/>
          </a:p>
        </p:txBody>
      </p:sp>
      <p:pic>
        <p:nvPicPr>
          <p:cNvPr id="2050" name="Picture 2" descr="Rainbow-NHS-badge_Video-01-01-01-01-1024x576 - Leeds Student Medical  Practice">
            <a:extLst>
              <a:ext uri="{FF2B5EF4-FFF2-40B4-BE49-F238E27FC236}">
                <a16:creationId xmlns:a16="http://schemas.microsoft.com/office/drawing/2014/main" id="{841493B8-878F-6BE9-A3FF-90CAFF7EAD5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2189" y="570479"/>
            <a:ext cx="2162954" cy="121125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7C00535B-ED47-D0B4-00BF-AC9A353749B8}"/>
              </a:ext>
            </a:extLst>
          </p:cNvPr>
          <p:cNvPicPr>
            <a:picLocks noChangeAspect="1"/>
          </p:cNvPicPr>
          <p:nvPr/>
        </p:nvPicPr>
        <p:blipFill>
          <a:blip r:embed="rId3"/>
          <a:stretch>
            <a:fillRect/>
          </a:stretch>
        </p:blipFill>
        <p:spPr>
          <a:xfrm>
            <a:off x="282189" y="1953290"/>
            <a:ext cx="2162954" cy="1331048"/>
          </a:xfrm>
          <a:prstGeom prst="rect">
            <a:avLst/>
          </a:prstGeom>
        </p:spPr>
      </p:pic>
      <p:pic>
        <p:nvPicPr>
          <p:cNvPr id="7" name="Picture 6">
            <a:extLst>
              <a:ext uri="{FF2B5EF4-FFF2-40B4-BE49-F238E27FC236}">
                <a16:creationId xmlns:a16="http://schemas.microsoft.com/office/drawing/2014/main" id="{D3FFA9E9-37CB-B1AB-4AB6-CAC6325CEE31}"/>
              </a:ext>
            </a:extLst>
          </p:cNvPr>
          <p:cNvPicPr>
            <a:picLocks noChangeAspect="1"/>
          </p:cNvPicPr>
          <p:nvPr/>
        </p:nvPicPr>
        <p:blipFill>
          <a:blip r:embed="rId4"/>
          <a:stretch>
            <a:fillRect/>
          </a:stretch>
        </p:blipFill>
        <p:spPr>
          <a:xfrm>
            <a:off x="2653801" y="3578660"/>
            <a:ext cx="2038322" cy="1356411"/>
          </a:xfrm>
          <a:prstGeom prst="rect">
            <a:avLst/>
          </a:prstGeom>
        </p:spPr>
      </p:pic>
      <p:pic>
        <p:nvPicPr>
          <p:cNvPr id="8" name="Picture 7">
            <a:extLst>
              <a:ext uri="{FF2B5EF4-FFF2-40B4-BE49-F238E27FC236}">
                <a16:creationId xmlns:a16="http://schemas.microsoft.com/office/drawing/2014/main" id="{6F58B97A-1910-D815-65B8-8E9466C45DC0}"/>
              </a:ext>
            </a:extLst>
          </p:cNvPr>
          <p:cNvPicPr>
            <a:picLocks noChangeAspect="1"/>
          </p:cNvPicPr>
          <p:nvPr/>
        </p:nvPicPr>
        <p:blipFill>
          <a:blip r:embed="rId5"/>
          <a:stretch>
            <a:fillRect/>
          </a:stretch>
        </p:blipFill>
        <p:spPr>
          <a:xfrm>
            <a:off x="4870855" y="3653757"/>
            <a:ext cx="2222805" cy="1281314"/>
          </a:xfrm>
          <a:prstGeom prst="rect">
            <a:avLst/>
          </a:prstGeom>
        </p:spPr>
      </p:pic>
      <p:pic>
        <p:nvPicPr>
          <p:cNvPr id="9" name="Picture 8">
            <a:extLst>
              <a:ext uri="{FF2B5EF4-FFF2-40B4-BE49-F238E27FC236}">
                <a16:creationId xmlns:a16="http://schemas.microsoft.com/office/drawing/2014/main" id="{6AD2FE8B-83D2-B8E5-F448-254320E82FBD}"/>
              </a:ext>
            </a:extLst>
          </p:cNvPr>
          <p:cNvPicPr>
            <a:picLocks noChangeAspect="1"/>
          </p:cNvPicPr>
          <p:nvPr/>
        </p:nvPicPr>
        <p:blipFill>
          <a:blip r:embed="rId6"/>
          <a:stretch>
            <a:fillRect/>
          </a:stretch>
        </p:blipFill>
        <p:spPr>
          <a:xfrm>
            <a:off x="7182329" y="3653757"/>
            <a:ext cx="1880989" cy="1251712"/>
          </a:xfrm>
          <a:prstGeom prst="rect">
            <a:avLst/>
          </a:prstGeom>
        </p:spPr>
      </p:pic>
      <p:pic>
        <p:nvPicPr>
          <p:cNvPr id="10" name="Picture 9">
            <a:extLst>
              <a:ext uri="{FF2B5EF4-FFF2-40B4-BE49-F238E27FC236}">
                <a16:creationId xmlns:a16="http://schemas.microsoft.com/office/drawing/2014/main" id="{F0269096-36FA-4C94-4236-DFCF9DBB27CF}"/>
              </a:ext>
            </a:extLst>
          </p:cNvPr>
          <p:cNvPicPr>
            <a:picLocks noChangeAspect="1"/>
          </p:cNvPicPr>
          <p:nvPr/>
        </p:nvPicPr>
        <p:blipFill>
          <a:blip r:embed="rId7"/>
          <a:stretch>
            <a:fillRect/>
          </a:stretch>
        </p:blipFill>
        <p:spPr>
          <a:xfrm>
            <a:off x="252264" y="3455895"/>
            <a:ext cx="2222805" cy="1479176"/>
          </a:xfrm>
          <a:prstGeom prst="rect">
            <a:avLst/>
          </a:prstGeom>
        </p:spPr>
      </p:pic>
    </p:spTree>
    <p:extLst>
      <p:ext uri="{BB962C8B-B14F-4D97-AF65-F5344CB8AC3E}">
        <p14:creationId xmlns:p14="http://schemas.microsoft.com/office/powerpoint/2010/main" val="23962290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9363B33-4E75-06FE-DC2A-D3F220F8484F}"/>
              </a:ext>
            </a:extLst>
          </p:cNvPr>
          <p:cNvSpPr txBox="1"/>
          <p:nvPr/>
        </p:nvSpPr>
        <p:spPr>
          <a:xfrm>
            <a:off x="1969995" y="4424082"/>
            <a:ext cx="184731" cy="307777"/>
          </a:xfrm>
          <a:prstGeom prst="rect">
            <a:avLst/>
          </a:prstGeom>
          <a:noFill/>
        </p:spPr>
        <p:txBody>
          <a:bodyPr wrap="none" rtlCol="0">
            <a:spAutoFit/>
          </a:bodyPr>
          <a:lstStyle/>
          <a:p>
            <a:endParaRPr lang="en-GB" dirty="0"/>
          </a:p>
        </p:txBody>
      </p:sp>
      <p:sp>
        <p:nvSpPr>
          <p:cNvPr id="3" name="TextBox 2">
            <a:extLst>
              <a:ext uri="{FF2B5EF4-FFF2-40B4-BE49-F238E27FC236}">
                <a16:creationId xmlns:a16="http://schemas.microsoft.com/office/drawing/2014/main" id="{64B512EF-A397-326D-3A41-D2161526DD01}"/>
              </a:ext>
            </a:extLst>
          </p:cNvPr>
          <p:cNvSpPr txBox="1"/>
          <p:nvPr/>
        </p:nvSpPr>
        <p:spPr>
          <a:xfrm>
            <a:off x="477371" y="139337"/>
            <a:ext cx="5177117" cy="400110"/>
          </a:xfrm>
          <a:prstGeom prst="rect">
            <a:avLst/>
          </a:prstGeom>
          <a:noFill/>
        </p:spPr>
        <p:txBody>
          <a:bodyPr wrap="square" rtlCol="0">
            <a:spAutoFit/>
          </a:bodyPr>
          <a:lstStyle/>
          <a:p>
            <a:pPr algn="ctr"/>
            <a:r>
              <a:rPr lang="en-US" sz="2000" b="1" dirty="0"/>
              <a:t>Before the NHS</a:t>
            </a:r>
            <a:endParaRPr lang="en-GB" sz="2000" b="1" dirty="0"/>
          </a:p>
        </p:txBody>
      </p:sp>
      <p:sp>
        <p:nvSpPr>
          <p:cNvPr id="5" name="TextBox 4">
            <a:extLst>
              <a:ext uri="{FF2B5EF4-FFF2-40B4-BE49-F238E27FC236}">
                <a16:creationId xmlns:a16="http://schemas.microsoft.com/office/drawing/2014/main" id="{0013D5B2-A98B-6201-9FE7-D9BBAC2BB584}"/>
              </a:ext>
            </a:extLst>
          </p:cNvPr>
          <p:cNvSpPr txBox="1"/>
          <p:nvPr/>
        </p:nvSpPr>
        <p:spPr>
          <a:xfrm>
            <a:off x="213053" y="681917"/>
            <a:ext cx="5277042" cy="2893100"/>
          </a:xfrm>
          <a:prstGeom prst="rect">
            <a:avLst/>
          </a:prstGeom>
          <a:noFill/>
        </p:spPr>
        <p:txBody>
          <a:bodyPr wrap="square" rtlCol="0">
            <a:spAutoFit/>
          </a:bodyPr>
          <a:lstStyle/>
          <a:p>
            <a:pPr marL="285750" indent="-285750">
              <a:buFont typeface="Arial" panose="020B0604020202020204" pitchFamily="34" charset="0"/>
              <a:buChar char="•"/>
            </a:pPr>
            <a:r>
              <a:rPr lang="en-US" sz="1600" dirty="0"/>
              <a:t>The idea of the NHS came from Wales in the 1940’s</a:t>
            </a:r>
          </a:p>
          <a:p>
            <a:pPr marL="285750" indent="-285750">
              <a:buFont typeface="Arial" panose="020B0604020202020204" pitchFamily="34" charset="0"/>
              <a:buChar char="•"/>
            </a:pPr>
            <a:r>
              <a:rPr lang="en-US" sz="1600" dirty="0"/>
              <a:t>Minor in the South Wales valleys suffered the horrible effects of heavy industry: Tuberculosis, Black lung disease, cancers and chronic illnesses </a:t>
            </a:r>
          </a:p>
          <a:p>
            <a:pPr marL="285750" indent="-285750">
              <a:buFont typeface="Arial" panose="020B0604020202020204" pitchFamily="34" charset="0"/>
              <a:buChar char="•"/>
            </a:pPr>
            <a:r>
              <a:rPr lang="en-US" sz="1600" dirty="0"/>
              <a:t>They worked in terrible conditions </a:t>
            </a:r>
          </a:p>
          <a:p>
            <a:pPr marL="285750" indent="-285750">
              <a:buFont typeface="Arial" panose="020B0604020202020204" pitchFamily="34" charset="0"/>
              <a:buChar char="•"/>
            </a:pPr>
            <a:r>
              <a:rPr lang="en-US" sz="1600" dirty="0"/>
              <a:t>During this time there was no public health care </a:t>
            </a:r>
          </a:p>
          <a:p>
            <a:pPr marL="285750" indent="-285750">
              <a:buFont typeface="Arial" panose="020B0604020202020204" pitchFamily="34" charset="0"/>
              <a:buChar char="•"/>
            </a:pPr>
            <a:r>
              <a:rPr lang="en-US" sz="1600" dirty="0"/>
              <a:t>This was the same in all industrial areas such as the North of England</a:t>
            </a:r>
          </a:p>
          <a:p>
            <a:endParaRPr lang="en-US" dirty="0"/>
          </a:p>
          <a:p>
            <a:endParaRPr lang="en-US" dirty="0"/>
          </a:p>
          <a:p>
            <a:pPr marL="285750" indent="-285750">
              <a:buFont typeface="Arial" panose="020B0604020202020204" pitchFamily="34" charset="0"/>
              <a:buChar char="•"/>
            </a:pPr>
            <a:endParaRPr lang="en-GB" dirty="0"/>
          </a:p>
        </p:txBody>
      </p:sp>
      <p:pic>
        <p:nvPicPr>
          <p:cNvPr id="9218" name="Picture 2" descr="Welsh coal miners | Coal miners, Coal, Coal mining">
            <a:extLst>
              <a:ext uri="{FF2B5EF4-FFF2-40B4-BE49-F238E27FC236}">
                <a16:creationId xmlns:a16="http://schemas.microsoft.com/office/drawing/2014/main" id="{8FD0CA20-C943-8B0B-B718-E18F447ECC5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4128" y="3060296"/>
            <a:ext cx="2384043" cy="1650205"/>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Black Lung: The disease that killed thousands of men in the Welsh Valleys -  Wales Online">
            <a:extLst>
              <a:ext uri="{FF2B5EF4-FFF2-40B4-BE49-F238E27FC236}">
                <a16:creationId xmlns:a16="http://schemas.microsoft.com/office/drawing/2014/main" id="{D6278A84-CCA2-A35C-D5BB-CC3972B141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13357" y="3014737"/>
            <a:ext cx="2481361" cy="1650205"/>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descr="Coal Mining in the British Isles - Northern Mine Research Society">
            <a:extLst>
              <a:ext uri="{FF2B5EF4-FFF2-40B4-BE49-F238E27FC236}">
                <a16:creationId xmlns:a16="http://schemas.microsoft.com/office/drawing/2014/main" id="{6EF0D5C9-D9C9-FA6E-5F43-3F0ED44FDBD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87445" y="285551"/>
            <a:ext cx="3194163" cy="42292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22025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9363B33-4E75-06FE-DC2A-D3F220F8484F}"/>
              </a:ext>
            </a:extLst>
          </p:cNvPr>
          <p:cNvSpPr txBox="1"/>
          <p:nvPr/>
        </p:nvSpPr>
        <p:spPr>
          <a:xfrm>
            <a:off x="1969995" y="4424082"/>
            <a:ext cx="184731" cy="307777"/>
          </a:xfrm>
          <a:prstGeom prst="rect">
            <a:avLst/>
          </a:prstGeom>
          <a:noFill/>
        </p:spPr>
        <p:txBody>
          <a:bodyPr wrap="none" rtlCol="0">
            <a:spAutoFit/>
          </a:bodyPr>
          <a:lstStyle/>
          <a:p>
            <a:endParaRPr lang="en-GB" dirty="0"/>
          </a:p>
        </p:txBody>
      </p:sp>
      <p:sp>
        <p:nvSpPr>
          <p:cNvPr id="3" name="TextBox 2">
            <a:extLst>
              <a:ext uri="{FF2B5EF4-FFF2-40B4-BE49-F238E27FC236}">
                <a16:creationId xmlns:a16="http://schemas.microsoft.com/office/drawing/2014/main" id="{64B512EF-A397-326D-3A41-D2161526DD01}"/>
              </a:ext>
            </a:extLst>
          </p:cNvPr>
          <p:cNvSpPr txBox="1"/>
          <p:nvPr/>
        </p:nvSpPr>
        <p:spPr>
          <a:xfrm>
            <a:off x="634534" y="165215"/>
            <a:ext cx="5177117" cy="400110"/>
          </a:xfrm>
          <a:prstGeom prst="rect">
            <a:avLst/>
          </a:prstGeom>
          <a:noFill/>
        </p:spPr>
        <p:txBody>
          <a:bodyPr wrap="square" rtlCol="0">
            <a:spAutoFit/>
          </a:bodyPr>
          <a:lstStyle/>
          <a:p>
            <a:pPr algn="ctr"/>
            <a:r>
              <a:rPr lang="en-US" sz="2000" b="1" dirty="0"/>
              <a:t>Harry’s story </a:t>
            </a:r>
            <a:endParaRPr lang="en-GB" sz="2000" b="1" dirty="0"/>
          </a:p>
        </p:txBody>
      </p:sp>
      <p:sp>
        <p:nvSpPr>
          <p:cNvPr id="5" name="TextBox 4">
            <a:extLst>
              <a:ext uri="{FF2B5EF4-FFF2-40B4-BE49-F238E27FC236}">
                <a16:creationId xmlns:a16="http://schemas.microsoft.com/office/drawing/2014/main" id="{0013D5B2-A98B-6201-9FE7-D9BBAC2BB584}"/>
              </a:ext>
            </a:extLst>
          </p:cNvPr>
          <p:cNvSpPr txBox="1"/>
          <p:nvPr/>
        </p:nvSpPr>
        <p:spPr>
          <a:xfrm>
            <a:off x="510402" y="686445"/>
            <a:ext cx="6074961" cy="5262979"/>
          </a:xfrm>
          <a:prstGeom prst="rect">
            <a:avLst/>
          </a:prstGeom>
          <a:noFill/>
        </p:spPr>
        <p:txBody>
          <a:bodyPr wrap="square" rtlCol="0">
            <a:spAutoFit/>
          </a:bodyPr>
          <a:lstStyle/>
          <a:p>
            <a:r>
              <a:rPr lang="en-US" dirty="0"/>
              <a:t>“At the beginning of my life, affordable health care was out of reach for much of the population. A doctor’s visit could cost the equivalent of half a weeks wages, so most people relied on good fortune rather than medical advice to see them safely through an illness. But luck and guile went only so far and many lives were snatched away before they had a chance to start.”</a:t>
            </a:r>
          </a:p>
          <a:p>
            <a:endParaRPr lang="en-US" dirty="0"/>
          </a:p>
          <a:p>
            <a:pPr marL="285750" indent="-285750">
              <a:buFont typeface="Arial" panose="020B0604020202020204" pitchFamily="34" charset="0"/>
              <a:buChar char="•"/>
            </a:pPr>
            <a:r>
              <a:rPr lang="en-US" dirty="0"/>
              <a:t>Harry’s sister Marion contracted tuberculosis aged only 7 </a:t>
            </a:r>
          </a:p>
          <a:p>
            <a:endParaRPr lang="en-US" dirty="0"/>
          </a:p>
          <a:p>
            <a:r>
              <a:rPr lang="en-US" dirty="0"/>
              <a:t>“Because my parents could neither afford to see a consultant nor send my sister to a sanatorium, Marion’s TB spread and infected her spine, leaving her an invalid.”</a:t>
            </a:r>
          </a:p>
          <a:p>
            <a:endParaRPr lang="en-US" dirty="0"/>
          </a:p>
          <a:p>
            <a:r>
              <a:rPr lang="en-US" dirty="0"/>
              <a:t>“I remember my sister’s pain and aguish during her final weeks of life in October 1926. I’d play besides her in our parlour, which was as squalid as an animal pen, while she lay on a wicker [chair], tied down by ropes to prevent her from falling to the ground whilst unattended.”</a:t>
            </a:r>
          </a:p>
          <a:p>
            <a:endParaRPr lang="en-US" dirty="0"/>
          </a:p>
          <a:p>
            <a:r>
              <a:rPr lang="en-US" i="1" dirty="0"/>
              <a:t>Harry Leslie Smith, a 91 year old RAF veteran born into an impoverished family, recalling Britain without a welfare state.</a:t>
            </a:r>
          </a:p>
          <a:p>
            <a:endParaRPr lang="en-US" dirty="0"/>
          </a:p>
          <a:p>
            <a:endParaRPr lang="en-US" dirty="0"/>
          </a:p>
          <a:p>
            <a:endParaRPr lang="en-US" dirty="0"/>
          </a:p>
          <a:p>
            <a:pPr marL="285750" indent="-285750">
              <a:buFont typeface="Arial" panose="020B0604020202020204" pitchFamily="34" charset="0"/>
              <a:buChar char="•"/>
            </a:pPr>
            <a:endParaRPr lang="en-GB" dirty="0"/>
          </a:p>
        </p:txBody>
      </p:sp>
      <p:pic>
        <p:nvPicPr>
          <p:cNvPr id="11266" name="Picture 2" descr="Harry Leslie Smith | 5x15">
            <a:extLst>
              <a:ext uri="{FF2B5EF4-FFF2-40B4-BE49-F238E27FC236}">
                <a16:creationId xmlns:a16="http://schemas.microsoft.com/office/drawing/2014/main" id="{C248EA23-26EA-A087-8A9D-B86491B2C25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85363" y="2779325"/>
            <a:ext cx="2365756" cy="2143125"/>
          </a:xfrm>
          <a:prstGeom prst="rect">
            <a:avLst/>
          </a:prstGeom>
          <a:noFill/>
          <a:extLst>
            <a:ext uri="{909E8E84-426E-40DD-AFC4-6F175D3DCCD1}">
              <a14:hiddenFill xmlns:a14="http://schemas.microsoft.com/office/drawing/2010/main">
                <a:solidFill>
                  <a:srgbClr val="FFFFFF"/>
                </a:solidFill>
              </a14:hiddenFill>
            </a:ext>
          </a:extLst>
        </p:spPr>
      </p:pic>
      <p:pic>
        <p:nvPicPr>
          <p:cNvPr id="11270" name="Picture 6" descr="Harry Leslie Smith obituary | Politics books | The Guardian">
            <a:extLst>
              <a:ext uri="{FF2B5EF4-FFF2-40B4-BE49-F238E27FC236}">
                <a16:creationId xmlns:a16="http://schemas.microsoft.com/office/drawing/2014/main" id="{4E5E5413-E96E-6086-99B8-04790E5C40E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85363" y="365270"/>
            <a:ext cx="2365756" cy="18112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225811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9363B33-4E75-06FE-DC2A-D3F220F8484F}"/>
              </a:ext>
            </a:extLst>
          </p:cNvPr>
          <p:cNvSpPr txBox="1"/>
          <p:nvPr/>
        </p:nvSpPr>
        <p:spPr>
          <a:xfrm>
            <a:off x="1969995" y="4424082"/>
            <a:ext cx="184731" cy="307777"/>
          </a:xfrm>
          <a:prstGeom prst="rect">
            <a:avLst/>
          </a:prstGeom>
          <a:noFill/>
        </p:spPr>
        <p:txBody>
          <a:bodyPr wrap="none" rtlCol="0">
            <a:spAutoFit/>
          </a:bodyPr>
          <a:lstStyle/>
          <a:p>
            <a:endParaRPr lang="en-GB" dirty="0"/>
          </a:p>
        </p:txBody>
      </p:sp>
      <p:sp>
        <p:nvSpPr>
          <p:cNvPr id="3" name="TextBox 2">
            <a:extLst>
              <a:ext uri="{FF2B5EF4-FFF2-40B4-BE49-F238E27FC236}">
                <a16:creationId xmlns:a16="http://schemas.microsoft.com/office/drawing/2014/main" id="{64B512EF-A397-326D-3A41-D2161526DD01}"/>
              </a:ext>
            </a:extLst>
          </p:cNvPr>
          <p:cNvSpPr txBox="1"/>
          <p:nvPr/>
        </p:nvSpPr>
        <p:spPr>
          <a:xfrm>
            <a:off x="477371" y="139337"/>
            <a:ext cx="5177117" cy="400110"/>
          </a:xfrm>
          <a:prstGeom prst="rect">
            <a:avLst/>
          </a:prstGeom>
          <a:noFill/>
        </p:spPr>
        <p:txBody>
          <a:bodyPr wrap="square" rtlCol="0">
            <a:spAutoFit/>
          </a:bodyPr>
          <a:lstStyle/>
          <a:p>
            <a:pPr algn="ctr"/>
            <a:r>
              <a:rPr lang="en-US" sz="2000" b="1" dirty="0"/>
              <a:t>History of the NHS</a:t>
            </a:r>
            <a:endParaRPr lang="en-GB" sz="2000" b="1" dirty="0"/>
          </a:p>
        </p:txBody>
      </p:sp>
      <p:sp>
        <p:nvSpPr>
          <p:cNvPr id="5" name="TextBox 4">
            <a:extLst>
              <a:ext uri="{FF2B5EF4-FFF2-40B4-BE49-F238E27FC236}">
                <a16:creationId xmlns:a16="http://schemas.microsoft.com/office/drawing/2014/main" id="{0013D5B2-A98B-6201-9FE7-D9BBAC2BB584}"/>
              </a:ext>
            </a:extLst>
          </p:cNvPr>
          <p:cNvSpPr txBox="1"/>
          <p:nvPr/>
        </p:nvSpPr>
        <p:spPr>
          <a:xfrm>
            <a:off x="132618" y="621826"/>
            <a:ext cx="5389845" cy="4708981"/>
          </a:xfrm>
          <a:prstGeom prst="rect">
            <a:avLst/>
          </a:prstGeom>
          <a:noFill/>
        </p:spPr>
        <p:txBody>
          <a:bodyPr wrap="square" rtlCol="0">
            <a:spAutoFit/>
          </a:bodyPr>
          <a:lstStyle/>
          <a:p>
            <a:pPr marL="285750" indent="-285750" algn="just">
              <a:buFont typeface="Arial" panose="020B0604020202020204" pitchFamily="34" charset="0"/>
              <a:buChar char="•"/>
            </a:pPr>
            <a:r>
              <a:rPr lang="en-US" sz="1600" dirty="0"/>
              <a:t>To ensure that minors and their families could access healthcare when they needed it minors set up Welfare Societies </a:t>
            </a:r>
          </a:p>
          <a:p>
            <a:pPr marL="285750" indent="-285750" algn="just">
              <a:buFont typeface="Arial" panose="020B0604020202020204" pitchFamily="34" charset="0"/>
              <a:buChar char="•"/>
            </a:pPr>
            <a:r>
              <a:rPr lang="en-US" sz="1600" dirty="0"/>
              <a:t>These societies were insurance schemes that funded hospitals and care homes, and employed doctors</a:t>
            </a:r>
          </a:p>
          <a:p>
            <a:pPr marL="285750" indent="-285750" algn="just">
              <a:buFont typeface="Arial" panose="020B0604020202020204" pitchFamily="34" charset="0"/>
              <a:buChar char="•"/>
            </a:pPr>
            <a:r>
              <a:rPr lang="en-US" sz="1600" dirty="0"/>
              <a:t>One famous society was the </a:t>
            </a:r>
            <a:r>
              <a:rPr lang="en-US" sz="1600" b="1" u="sng" dirty="0"/>
              <a:t>Tredegar Workmen’s Medical Aid Society</a:t>
            </a:r>
            <a:r>
              <a:rPr lang="en-US" sz="1600" dirty="0"/>
              <a:t>, in Tredegar, Wales.</a:t>
            </a:r>
          </a:p>
          <a:p>
            <a:pPr marL="285750" indent="-285750" algn="just">
              <a:buFont typeface="Arial" panose="020B0604020202020204" pitchFamily="34" charset="0"/>
              <a:buChar char="•"/>
            </a:pPr>
            <a:r>
              <a:rPr lang="en-US" sz="1600" dirty="0"/>
              <a:t>It had 3000 members and provided benefits and funeral expenses to its members</a:t>
            </a:r>
          </a:p>
          <a:p>
            <a:pPr marL="285750" indent="-285750" algn="just">
              <a:buFont typeface="Arial" panose="020B0604020202020204" pitchFamily="34" charset="0"/>
              <a:buChar char="•"/>
            </a:pPr>
            <a:r>
              <a:rPr lang="en-US" sz="1600" dirty="0"/>
              <a:t>It created a local cottage hospital</a:t>
            </a:r>
          </a:p>
          <a:p>
            <a:pPr marL="285750" indent="-285750" algn="just">
              <a:buFont typeface="Arial" panose="020B0604020202020204" pitchFamily="34" charset="0"/>
              <a:buChar char="•"/>
            </a:pPr>
            <a:r>
              <a:rPr lang="en-US" sz="1600" dirty="0"/>
              <a:t>By the 1940’s the society was providing the majority of medical care to the town’s 24’000 inhabitants</a:t>
            </a:r>
          </a:p>
          <a:p>
            <a:endParaRPr lang="en-US" sz="1600" dirty="0"/>
          </a:p>
          <a:p>
            <a:pPr algn="ctr"/>
            <a:r>
              <a:rPr lang="en-US" sz="1400" i="1" dirty="0">
                <a:solidFill>
                  <a:schemeClr val="accent1"/>
                </a:solidFill>
                <a:effectLst>
                  <a:outerShdw blurRad="38100" dist="38100" dir="2700000" algn="tl">
                    <a:srgbClr val="000000">
                      <a:alpha val="43137"/>
                    </a:srgbClr>
                  </a:outerShdw>
                </a:effectLst>
              </a:rPr>
              <a:t>However there remained serious underfunding of health. There was massive inequality between care available in places like Cardiff and London, and the South Wales Valleys </a:t>
            </a:r>
          </a:p>
          <a:p>
            <a:pPr algn="ctr"/>
            <a:r>
              <a:rPr lang="en-US" sz="1400" i="1" dirty="0">
                <a:solidFill>
                  <a:schemeClr val="accent1"/>
                </a:solidFill>
                <a:effectLst>
                  <a:outerShdw blurRad="38100" dist="38100" dir="2700000" algn="tl">
                    <a:srgbClr val="000000">
                      <a:alpha val="43137"/>
                    </a:srgbClr>
                  </a:outerShdw>
                </a:effectLst>
              </a:rPr>
              <a:t>(Beveridge Report)</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GB" dirty="0"/>
          </a:p>
        </p:txBody>
      </p:sp>
      <p:pic>
        <p:nvPicPr>
          <p:cNvPr id="6152" name="Picture 8">
            <a:extLst>
              <a:ext uri="{FF2B5EF4-FFF2-40B4-BE49-F238E27FC236}">
                <a16:creationId xmlns:a16="http://schemas.microsoft.com/office/drawing/2014/main" id="{D81ECED7-6740-90F6-BC5A-4A8D588247C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10788" y="2396302"/>
            <a:ext cx="2912269" cy="2184202"/>
          </a:xfrm>
          <a:prstGeom prst="rect">
            <a:avLst/>
          </a:prstGeom>
          <a:noFill/>
          <a:extLst>
            <a:ext uri="{909E8E84-426E-40DD-AFC4-6F175D3DCCD1}">
              <a14:hiddenFill xmlns:a14="http://schemas.microsoft.com/office/drawing/2010/main">
                <a:solidFill>
                  <a:srgbClr val="FFFFFF"/>
                </a:solidFill>
              </a14:hiddenFill>
            </a:ext>
          </a:extLst>
        </p:spPr>
      </p:pic>
      <p:pic>
        <p:nvPicPr>
          <p:cNvPr id="6154" name="Picture 10">
            <a:extLst>
              <a:ext uri="{FF2B5EF4-FFF2-40B4-BE49-F238E27FC236}">
                <a16:creationId xmlns:a16="http://schemas.microsoft.com/office/drawing/2014/main" id="{A30DFD2F-9063-A61B-3878-1790E3D0117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10788" y="227651"/>
            <a:ext cx="2912269" cy="19678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98334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84738F6-8AD3-C3AF-1BCE-9642DA63E171}"/>
              </a:ext>
            </a:extLst>
          </p:cNvPr>
          <p:cNvSpPr txBox="1"/>
          <p:nvPr/>
        </p:nvSpPr>
        <p:spPr>
          <a:xfrm>
            <a:off x="2082403" y="233512"/>
            <a:ext cx="4979194" cy="461665"/>
          </a:xfrm>
          <a:prstGeom prst="rect">
            <a:avLst/>
          </a:prstGeom>
          <a:noFill/>
        </p:spPr>
        <p:txBody>
          <a:bodyPr wrap="square" rtlCol="0">
            <a:spAutoFit/>
          </a:bodyPr>
          <a:lstStyle/>
          <a:p>
            <a:r>
              <a:rPr lang="en-US" sz="2400" dirty="0"/>
              <a:t>Story of Aneurin Bevan </a:t>
            </a:r>
            <a:endParaRPr lang="en-GB" sz="2400" dirty="0"/>
          </a:p>
        </p:txBody>
      </p:sp>
      <p:sp>
        <p:nvSpPr>
          <p:cNvPr id="3" name="TextBox 2">
            <a:extLst>
              <a:ext uri="{FF2B5EF4-FFF2-40B4-BE49-F238E27FC236}">
                <a16:creationId xmlns:a16="http://schemas.microsoft.com/office/drawing/2014/main" id="{979C1244-8F43-BFBF-4DFD-891EEB32598D}"/>
              </a:ext>
            </a:extLst>
          </p:cNvPr>
          <p:cNvSpPr txBox="1"/>
          <p:nvPr/>
        </p:nvSpPr>
        <p:spPr>
          <a:xfrm>
            <a:off x="119063" y="742295"/>
            <a:ext cx="5356366" cy="4616648"/>
          </a:xfrm>
          <a:prstGeom prst="rect">
            <a:avLst/>
          </a:prstGeom>
          <a:noFill/>
        </p:spPr>
        <p:txBody>
          <a:bodyPr wrap="square" rtlCol="0">
            <a:spAutoFit/>
          </a:bodyPr>
          <a:lstStyle/>
          <a:p>
            <a:pPr marL="285750" indent="-285750">
              <a:buFont typeface="Arial" panose="020B0604020202020204" pitchFamily="34" charset="0"/>
              <a:buChar char="•"/>
            </a:pPr>
            <a:r>
              <a:rPr lang="en-US" sz="1200" dirty="0"/>
              <a:t>He joined the Labour party </a:t>
            </a:r>
          </a:p>
          <a:p>
            <a:pPr marL="285750" indent="-285750">
              <a:buFont typeface="Arial" panose="020B0604020202020204" pitchFamily="34" charset="0"/>
              <a:buChar char="•"/>
            </a:pPr>
            <a:r>
              <a:rPr lang="en-US" sz="1200" dirty="0"/>
              <a:t>He was elected to his local council (Monmouthshire County Council) in 1928</a:t>
            </a:r>
          </a:p>
          <a:p>
            <a:pPr marL="285750" indent="-285750">
              <a:buFont typeface="Arial" panose="020B0604020202020204" pitchFamily="34" charset="0"/>
              <a:buChar char="•"/>
            </a:pPr>
            <a:r>
              <a:rPr lang="en-US" sz="1200" dirty="0"/>
              <a:t>Soon after he was elected as a Member of Parliament </a:t>
            </a:r>
          </a:p>
          <a:p>
            <a:pPr marL="285750" indent="-285750">
              <a:buFont typeface="Arial" panose="020B0604020202020204" pitchFamily="34" charset="0"/>
              <a:buChar char="•"/>
            </a:pPr>
            <a:r>
              <a:rPr lang="en-US" sz="1200" dirty="0"/>
              <a:t>After the war ended in 1945 he was given the job of Minister for Health. He argued: </a:t>
            </a:r>
          </a:p>
          <a:p>
            <a:pPr marL="285750" indent="-285750">
              <a:buFont typeface="Arial" panose="020B0604020202020204" pitchFamily="34" charset="0"/>
              <a:buChar char="•"/>
            </a:pPr>
            <a:endParaRPr lang="en-US" sz="1200" dirty="0"/>
          </a:p>
          <a:p>
            <a:r>
              <a:rPr lang="en-US" sz="1200" dirty="0"/>
              <a:t>“ No society can legitimately call itself civilized if a sick person is denied medical aid because of a lack of means.”</a:t>
            </a:r>
          </a:p>
          <a:p>
            <a:endParaRPr lang="en-US" sz="1200" dirty="0"/>
          </a:p>
          <a:p>
            <a:pPr marL="285750" indent="-285750">
              <a:buFont typeface="Arial" panose="020B0604020202020204" pitchFamily="34" charset="0"/>
              <a:buChar char="•"/>
            </a:pPr>
            <a:r>
              <a:rPr lang="en-US" sz="1200" dirty="0"/>
              <a:t>He was inspired by the Tredegar Medical Aid Society, and set up the National Health Service. He said:</a:t>
            </a:r>
          </a:p>
          <a:p>
            <a:pPr marL="285750" indent="-285750">
              <a:buFont typeface="Arial" panose="020B0604020202020204" pitchFamily="34" charset="0"/>
              <a:buChar char="•"/>
            </a:pPr>
            <a:endParaRPr lang="en-US" sz="1200" dirty="0"/>
          </a:p>
          <a:p>
            <a:r>
              <a:rPr lang="en-US" sz="1200" dirty="0"/>
              <a:t>“All I am doing is extending to the entire population of Britain the benefits we had in Tredegar for a generation or more. We are going to Tredegar-</a:t>
            </a:r>
            <a:r>
              <a:rPr lang="en-US" sz="1200" dirty="0" err="1"/>
              <a:t>ise</a:t>
            </a:r>
            <a:r>
              <a:rPr lang="en-US" sz="1200" dirty="0"/>
              <a:t> you.”</a:t>
            </a:r>
          </a:p>
          <a:p>
            <a:endParaRPr lang="en-US" sz="1200" dirty="0"/>
          </a:p>
          <a:p>
            <a:pPr marL="285750" indent="-285750">
              <a:buFont typeface="Arial" panose="020B0604020202020204" pitchFamily="34" charset="0"/>
              <a:buChar char="•"/>
            </a:pPr>
            <a:r>
              <a:rPr lang="en-US" sz="1200" dirty="0"/>
              <a:t>The NHS was established on the 5</a:t>
            </a:r>
            <a:r>
              <a:rPr lang="en-US" sz="1200" baseline="30000" dirty="0"/>
              <a:t>th</a:t>
            </a:r>
            <a:r>
              <a:rPr lang="en-US" sz="1200" dirty="0"/>
              <a:t> July 1948 by the </a:t>
            </a:r>
          </a:p>
          <a:p>
            <a:endParaRPr lang="en-US" sz="1200" dirty="0"/>
          </a:p>
          <a:p>
            <a:pPr marL="285750" indent="-285750">
              <a:buFont typeface="Arial" panose="020B0604020202020204" pitchFamily="34" charset="0"/>
              <a:buChar char="•"/>
            </a:pPr>
            <a:r>
              <a:rPr lang="en-US" sz="1200" dirty="0"/>
              <a:t>The NHS was paid through taxing particularly the rich. </a:t>
            </a:r>
          </a:p>
          <a:p>
            <a:endParaRPr lang="en-US" sz="1200"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r>
              <a:rPr lang="en-US" dirty="0"/>
              <a:t> </a:t>
            </a:r>
          </a:p>
        </p:txBody>
      </p:sp>
      <p:pic>
        <p:nvPicPr>
          <p:cNvPr id="12292" name="Picture 4">
            <a:extLst>
              <a:ext uri="{FF2B5EF4-FFF2-40B4-BE49-F238E27FC236}">
                <a16:creationId xmlns:a16="http://schemas.microsoft.com/office/drawing/2014/main" id="{2D7EEBD8-70C3-AD15-51F6-7697219C92A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22259" y="250032"/>
            <a:ext cx="1424494" cy="1893093"/>
          </a:xfrm>
          <a:prstGeom prst="rect">
            <a:avLst/>
          </a:prstGeom>
          <a:noFill/>
          <a:extLst>
            <a:ext uri="{909E8E84-426E-40DD-AFC4-6F175D3DCCD1}">
              <a14:hiddenFill xmlns:a14="http://schemas.microsoft.com/office/drawing/2010/main">
                <a:solidFill>
                  <a:srgbClr val="FFFFFF"/>
                </a:solidFill>
              </a14:hiddenFill>
            </a:ext>
          </a:extLst>
        </p:spPr>
      </p:pic>
      <p:pic>
        <p:nvPicPr>
          <p:cNvPr id="12294" name="Picture 6" descr="Proud relatives of NHS founder Nye Bevan issue heartfelt message over Tory  cuts - Mirror Online">
            <a:extLst>
              <a:ext uri="{FF2B5EF4-FFF2-40B4-BE49-F238E27FC236}">
                <a16:creationId xmlns:a16="http://schemas.microsoft.com/office/drawing/2014/main" id="{D30B4FF5-0462-6DA4-655E-B0D48463BD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58279" y="2386012"/>
            <a:ext cx="3237248" cy="2400301"/>
          </a:xfrm>
          <a:prstGeom prst="rect">
            <a:avLst/>
          </a:prstGeom>
          <a:noFill/>
          <a:extLst>
            <a:ext uri="{909E8E84-426E-40DD-AFC4-6F175D3DCCD1}">
              <a14:hiddenFill xmlns:a14="http://schemas.microsoft.com/office/drawing/2010/main">
                <a:solidFill>
                  <a:srgbClr val="FFFFFF"/>
                </a:solidFill>
              </a14:hiddenFill>
            </a:ext>
          </a:extLst>
        </p:spPr>
      </p:pic>
      <p:pic>
        <p:nvPicPr>
          <p:cNvPr id="12296" name="Picture 8" descr="Aneurin Bevan - BGHF">
            <a:extLst>
              <a:ext uri="{FF2B5EF4-FFF2-40B4-BE49-F238E27FC236}">
                <a16:creationId xmlns:a16="http://schemas.microsoft.com/office/drawing/2014/main" id="{BB76208D-40EF-5E3F-4A05-2B9F3014CE5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52297" y="250032"/>
            <a:ext cx="1893094" cy="18930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6003525"/>
      </p:ext>
    </p:extLst>
  </p:cSld>
  <p:clrMapOvr>
    <a:masterClrMapping/>
  </p:clrMapOvr>
</p:sld>
</file>

<file path=ppt/theme/theme1.xml><?xml version="1.0" encoding="utf-8"?>
<a:theme xmlns:a="http://schemas.openxmlformats.org/drawingml/2006/main" name="Facet">
  <a:themeElements>
    <a:clrScheme name="Red Orange">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325BD479971DA46B05935AD375C82D0" ma:contentTypeVersion="2" ma:contentTypeDescription="Create a new document." ma:contentTypeScope="" ma:versionID="c4626236a54fb845cbc6e857e87681b9">
  <xsd:schema xmlns:xsd="http://www.w3.org/2001/XMLSchema" xmlns:xs="http://www.w3.org/2001/XMLSchema" xmlns:p="http://schemas.microsoft.com/office/2006/metadata/properties" xmlns:ns2="fce7a9e1-74ee-42b1-99cf-03ada715589e" targetNamespace="http://schemas.microsoft.com/office/2006/metadata/properties" ma:root="true" ma:fieldsID="6d083accbaa5e9eab78f982fef00256c" ns2:_="">
    <xsd:import namespace="fce7a9e1-74ee-42b1-99cf-03ada715589e"/>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ce7a9e1-74ee-42b1-99cf-03ada715589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506AF11-CFA4-49ED-AECB-9D7B0B42E06A}"/>
</file>

<file path=customXml/itemProps2.xml><?xml version="1.0" encoding="utf-8"?>
<ds:datastoreItem xmlns:ds="http://schemas.openxmlformats.org/officeDocument/2006/customXml" ds:itemID="{C4FD66A3-03D6-475E-89E8-075CAD1487D5}"/>
</file>

<file path=customXml/itemProps3.xml><?xml version="1.0" encoding="utf-8"?>
<ds:datastoreItem xmlns:ds="http://schemas.openxmlformats.org/officeDocument/2006/customXml" ds:itemID="{6A4DB584-75A9-4341-BE2D-BC2308A01AE4}"/>
</file>

<file path=docProps/app.xml><?xml version="1.0" encoding="utf-8"?>
<Properties xmlns="http://schemas.openxmlformats.org/officeDocument/2006/extended-properties" xmlns:vt="http://schemas.openxmlformats.org/officeDocument/2006/docPropsVTypes">
  <Template>Facet</Template>
  <TotalTime>0</TotalTime>
  <Words>4131</Words>
  <Application>Microsoft Office PowerPoint</Application>
  <PresentationFormat>On-screen Show (16:9)</PresentationFormat>
  <Paragraphs>391</Paragraphs>
  <Slides>32</Slides>
  <Notes>15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32</vt:i4>
      </vt:variant>
    </vt:vector>
  </HeadingPairs>
  <TitlesOfParts>
    <vt:vector size="36" baseType="lpstr">
      <vt:lpstr>Arial</vt:lpstr>
      <vt:lpstr>Trebuchet MS</vt:lpstr>
      <vt:lpstr>Wingdings 3</vt:lpstr>
      <vt:lpstr>Facet</vt:lpstr>
      <vt:lpstr>Lesson 1:  What is Health?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How might your mental health affect your health and wellbeing?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Confusing the purpose of the medical relationship in Law</dc:title>
  <dc:creator>Matthew Watkins</dc:creator>
  <cp:lastModifiedBy>Matthew Watkins</cp:lastModifiedBy>
  <cp:revision>17</cp:revision>
  <dcterms:modified xsi:type="dcterms:W3CDTF">2022-08-24T01:57:25Z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0x0101003325BD479971DA46B05935AD375C82D0</vt:lpwstr>
  </property>
</Properties>
</file>