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61" r:id="rId4"/>
    <p:sldId id="262" r:id="rId5"/>
    <p:sldId id="263" r:id="rId6"/>
    <p:sldId id="270" r:id="rId7"/>
    <p:sldId id="266" r:id="rId8"/>
    <p:sldId id="268" r:id="rId9"/>
    <p:sldId id="26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84626" autoAdjust="0"/>
  </p:normalViewPr>
  <p:slideViewPr>
    <p:cSldViewPr snapToGrid="0">
      <p:cViewPr>
        <p:scale>
          <a:sx n="63" d="100"/>
          <a:sy n="63" d="100"/>
        </p:scale>
        <p:origin x="33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541DA8-0FE7-4A46-9822-3108156521C7}" type="datetimeFigureOut">
              <a:rPr lang="en-GB" smtClean="0"/>
              <a:t>03/10/2022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91572B-8066-49D6-97B2-52541B8674A2}" type="slidenum">
              <a:rPr lang="en-GB" smtClean="0"/>
              <a:t>‹#›</a:t>
            </a:fld>
            <a:endParaRPr lang="en-GB"/>
          </a:p>
        </p:txBody>
      </p:sp>
    </p:spTree>
    <p:extLst>
      <p:ext uri="{BB962C8B-B14F-4D97-AF65-F5344CB8AC3E}">
        <p14:creationId xmlns:p14="http://schemas.microsoft.com/office/powerpoint/2010/main" val="1903716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myself / ourselves and the focus issue.</a:t>
            </a:r>
          </a:p>
        </p:txBody>
      </p:sp>
      <p:sp>
        <p:nvSpPr>
          <p:cNvPr id="4" name="Slide Number Placeholder 3"/>
          <p:cNvSpPr>
            <a:spLocks noGrp="1"/>
          </p:cNvSpPr>
          <p:nvPr>
            <p:ph type="sldNum" sz="quarter" idx="5"/>
          </p:nvPr>
        </p:nvSpPr>
        <p:spPr/>
        <p:txBody>
          <a:bodyPr/>
          <a:lstStyle/>
          <a:p>
            <a:fld id="{E491572B-8066-49D6-97B2-52541B8674A2}" type="slidenum">
              <a:rPr lang="en-GB" smtClean="0"/>
              <a:t>1</a:t>
            </a:fld>
            <a:endParaRPr lang="en-GB"/>
          </a:p>
        </p:txBody>
      </p:sp>
    </p:spTree>
    <p:extLst>
      <p:ext uri="{BB962C8B-B14F-4D97-AF65-F5344CB8AC3E}">
        <p14:creationId xmlns:p14="http://schemas.microsoft.com/office/powerpoint/2010/main" val="2305926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will do this Concept Acquisition activity to identify the main concept that underpins this lesson: donation.</a:t>
            </a:r>
          </a:p>
          <a:p>
            <a:r>
              <a:rPr lang="en-GB" dirty="0"/>
              <a:t>Learners will need to be told that first three of the pictures illustrate the concept in different contexts – by looking for the connection between the pictures learners will develop an understanding of the concept. The fourth picture shows a non-example of the concept which should allow learners to confirm their definition of the concept.</a:t>
            </a:r>
          </a:p>
          <a:p>
            <a:r>
              <a:rPr lang="en-GB" dirty="0"/>
              <a:t>It is likely that learners will suggest “giving” or “helping” which is fine – the teacher can then introduce the term donation to make the learners’ definition more sophisticated. </a:t>
            </a:r>
          </a:p>
          <a:p>
            <a:endParaRPr lang="en-GB" dirty="0"/>
          </a:p>
        </p:txBody>
      </p:sp>
      <p:sp>
        <p:nvSpPr>
          <p:cNvPr id="4" name="Slide Number Placeholder 3"/>
          <p:cNvSpPr>
            <a:spLocks noGrp="1"/>
          </p:cNvSpPr>
          <p:nvPr>
            <p:ph type="sldNum" sz="quarter" idx="5"/>
          </p:nvPr>
        </p:nvSpPr>
        <p:spPr/>
        <p:txBody>
          <a:bodyPr/>
          <a:lstStyle/>
          <a:p>
            <a:fld id="{E491572B-8066-49D6-97B2-52541B8674A2}" type="slidenum">
              <a:rPr lang="en-GB" smtClean="0"/>
              <a:t>2</a:t>
            </a:fld>
            <a:endParaRPr lang="en-GB"/>
          </a:p>
        </p:txBody>
      </p:sp>
    </p:spTree>
    <p:extLst>
      <p:ext uri="{BB962C8B-B14F-4D97-AF65-F5344CB8AC3E}">
        <p14:creationId xmlns:p14="http://schemas.microsoft.com/office/powerpoint/2010/main" val="2204502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central issue of this unit, the ethics of organ donation, hinges on the concept of consent which is based on free choice. This individual writing task will engage learners with this concept too. Only short responses are required and they will not be “marked”. Learners will be invited to share their thinking with a partner and to raise any issues with the session facilitator if they want to. The only group feedback which is required is to question 1: any further feedback will be at the instigation of learners.</a:t>
            </a:r>
          </a:p>
        </p:txBody>
      </p:sp>
      <p:sp>
        <p:nvSpPr>
          <p:cNvPr id="4" name="Slide Number Placeholder 3"/>
          <p:cNvSpPr>
            <a:spLocks noGrp="1"/>
          </p:cNvSpPr>
          <p:nvPr>
            <p:ph type="sldNum" sz="quarter" idx="5"/>
          </p:nvPr>
        </p:nvSpPr>
        <p:spPr/>
        <p:txBody>
          <a:bodyPr/>
          <a:lstStyle/>
          <a:p>
            <a:fld id="{E491572B-8066-49D6-97B2-52541B8674A2}" type="slidenum">
              <a:rPr lang="en-GB" smtClean="0"/>
              <a:t>3</a:t>
            </a:fld>
            <a:endParaRPr lang="en-GB"/>
          </a:p>
        </p:txBody>
      </p:sp>
    </p:spTree>
    <p:extLst>
      <p:ext uri="{BB962C8B-B14F-4D97-AF65-F5344CB8AC3E}">
        <p14:creationId xmlns:p14="http://schemas.microsoft.com/office/powerpoint/2010/main" val="602611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this image as a stimulus learners will be asked to connect the concepts we are exploring in this unit (donation and free choice): learners must bear in mind that the context of our learning is Health.</a:t>
            </a:r>
          </a:p>
          <a:p>
            <a:r>
              <a:rPr lang="en-GB" dirty="0"/>
              <a:t>At this point a discussion can be generated around what Organ Donation means and which organs can be donated. Learners’ thinking can be checked against the diagram above</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Heart, Lungs, Liver, Pancreas, Small Bowel, Kidney (from deceased donors)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Kidney’s, Part of your liver, Bones, bone marrow, and tissues such as: placenta, cord blood, amniotic membrane (from living donors)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To conclude their thinking on this slide learners should be asked to consider the relationship </a:t>
            </a:r>
            <a:r>
              <a:rPr lang="en-GB" sz="1800">
                <a:effectLst/>
                <a:latin typeface="Calibri" panose="020F0502020204030204" pitchFamily="34" charset="0"/>
                <a:ea typeface="Calibri" panose="020F0502020204030204" pitchFamily="34" charset="0"/>
                <a:cs typeface="Times New Roman" panose="02020603050405020304" pitchFamily="18" charset="0"/>
              </a:rPr>
              <a:t>between organ donation and </a:t>
            </a:r>
            <a:r>
              <a:rPr lang="en-GB" sz="1800" dirty="0">
                <a:effectLst/>
                <a:latin typeface="Calibri" panose="020F0502020204030204" pitchFamily="34" charset="0"/>
                <a:ea typeface="Calibri" panose="020F0502020204030204" pitchFamily="34" charset="0"/>
                <a:cs typeface="Times New Roman" panose="02020603050405020304" pitchFamily="18" charset="0"/>
              </a:rPr>
              <a:t>free choice (referred to from now on as consent) is in this issue. Again, a discussion can be held. </a:t>
            </a:r>
          </a:p>
          <a:p>
            <a:endParaRPr lang="en-GB" dirty="0"/>
          </a:p>
        </p:txBody>
      </p:sp>
      <p:sp>
        <p:nvSpPr>
          <p:cNvPr id="4" name="Slide Number Placeholder 3"/>
          <p:cNvSpPr>
            <a:spLocks noGrp="1"/>
          </p:cNvSpPr>
          <p:nvPr>
            <p:ph type="sldNum" sz="quarter" idx="5"/>
          </p:nvPr>
        </p:nvSpPr>
        <p:spPr/>
        <p:txBody>
          <a:bodyPr/>
          <a:lstStyle/>
          <a:p>
            <a:fld id="{E491572B-8066-49D6-97B2-52541B8674A2}" type="slidenum">
              <a:rPr lang="en-GB" smtClean="0"/>
              <a:t>4</a:t>
            </a:fld>
            <a:endParaRPr lang="en-GB"/>
          </a:p>
        </p:txBody>
      </p:sp>
    </p:spTree>
    <p:extLst>
      <p:ext uri="{BB962C8B-B14F-4D97-AF65-F5344CB8AC3E}">
        <p14:creationId xmlns:p14="http://schemas.microsoft.com/office/powerpoint/2010/main" val="2809462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account on this page to make learners aware that </a:t>
            </a:r>
            <a:r>
              <a:rPr lang="en-GB" sz="1800" dirty="0">
                <a:effectLst/>
                <a:latin typeface="Times New Roman" panose="02020603050405020304" pitchFamily="18" charset="0"/>
              </a:rPr>
              <a:t>a</a:t>
            </a:r>
            <a:r>
              <a:rPr lang="en-GB" sz="1800" dirty="0">
                <a:effectLst/>
                <a:latin typeface="Times New Roman" panose="02020603050405020304" pitchFamily="18" charset="0"/>
                <a:ea typeface="Calibri" panose="020F0502020204030204" pitchFamily="34" charset="0"/>
              </a:rPr>
              <a:t>nyone could require a donation: it is not linked to sex, gender, race, religion, or sexuality, weight, fitness and/or lifestyle.</a:t>
            </a:r>
          </a:p>
          <a:p>
            <a:r>
              <a:rPr lang="en-GB" sz="1800" dirty="0">
                <a:effectLst/>
                <a:latin typeface="Times New Roman" panose="02020603050405020304" pitchFamily="18" charset="0"/>
              </a:rPr>
              <a:t>Learners should be asked to think of reasons why someone might need an organ donation.</a:t>
            </a:r>
            <a:endParaRPr lang="en-GB" dirty="0"/>
          </a:p>
        </p:txBody>
      </p:sp>
      <p:sp>
        <p:nvSpPr>
          <p:cNvPr id="4" name="Slide Number Placeholder 3"/>
          <p:cNvSpPr>
            <a:spLocks noGrp="1"/>
          </p:cNvSpPr>
          <p:nvPr>
            <p:ph type="sldNum" sz="quarter" idx="5"/>
          </p:nvPr>
        </p:nvSpPr>
        <p:spPr/>
        <p:txBody>
          <a:bodyPr/>
          <a:lstStyle/>
          <a:p>
            <a:fld id="{E491572B-8066-49D6-97B2-52541B8674A2}" type="slidenum">
              <a:rPr lang="en-GB" smtClean="0"/>
              <a:t>5</a:t>
            </a:fld>
            <a:endParaRPr lang="en-GB"/>
          </a:p>
        </p:txBody>
      </p:sp>
    </p:spTree>
    <p:extLst>
      <p:ext uri="{BB962C8B-B14F-4D97-AF65-F5344CB8AC3E}">
        <p14:creationId xmlns:p14="http://schemas.microsoft.com/office/powerpoint/2010/main" val="3083765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need an organ transplant is it helpful to be Welsh? Learners will use the statistics on the slide to explain their answer (teacher should feed in one source of information at a time and ask learners to form and opinion, reflect on it and modify it if necessary using the statistics to support their viewpoints).</a:t>
            </a:r>
          </a:p>
          <a:p>
            <a:pPr marL="228600" indent="-228600">
              <a:buAutoNum type="arabicPeriod"/>
            </a:pPr>
            <a:r>
              <a:rPr lang="en-GB" dirty="0"/>
              <a:t>Infographic shows the range of transplants available in Wales in 2017. 233 people needed a transplant – what % got one? Is this data concerning or reassuring?</a:t>
            </a:r>
          </a:p>
          <a:p>
            <a:pPr marL="228600" indent="-228600">
              <a:buAutoNum type="arabicPeriod"/>
            </a:pPr>
            <a:r>
              <a:rPr lang="en-GB" dirty="0"/>
              <a:t>The Pie Charts (ignore the blue and black wedges!) show (in figures) the number of potential donors referred for organ donation and above the chart the % of consent given: is this data concerning or reassuring?</a:t>
            </a:r>
          </a:p>
          <a:p>
            <a:pPr marL="228600" indent="-228600">
              <a:buAutoNum type="arabicPeriod"/>
            </a:pPr>
            <a:r>
              <a:rPr lang="en-GB" dirty="0"/>
              <a:t>Data from 2020-21 (most up to date available): is this data concerning or reassuring?</a:t>
            </a:r>
          </a:p>
          <a:p>
            <a:r>
              <a:rPr lang="en-GB" dirty="0"/>
              <a:t>Learners should be asked why they think the proportion of people getting transplants is so much higher in Wales? Are people in Wales more generous, more caring, more moral than in the rest of the UK? Or is there another explanation?</a:t>
            </a:r>
          </a:p>
        </p:txBody>
      </p:sp>
      <p:sp>
        <p:nvSpPr>
          <p:cNvPr id="4" name="Slide Number Placeholder 3"/>
          <p:cNvSpPr>
            <a:spLocks noGrp="1"/>
          </p:cNvSpPr>
          <p:nvPr>
            <p:ph type="sldNum" sz="quarter" idx="5"/>
          </p:nvPr>
        </p:nvSpPr>
        <p:spPr/>
        <p:txBody>
          <a:bodyPr/>
          <a:lstStyle/>
          <a:p>
            <a:fld id="{E491572B-8066-49D6-97B2-52541B8674A2}" type="slidenum">
              <a:rPr lang="en-GB" smtClean="0"/>
              <a:t>6</a:t>
            </a:fld>
            <a:endParaRPr lang="en-GB"/>
          </a:p>
        </p:txBody>
      </p:sp>
    </p:spTree>
    <p:extLst>
      <p:ext uri="{BB962C8B-B14F-4D97-AF65-F5344CB8AC3E}">
        <p14:creationId xmlns:p14="http://schemas.microsoft.com/office/powerpoint/2010/main" val="1843689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should be informed that across the world there are different models used for indicating consent for organ donation. Before displaying them, learners should be given the opportunity to identify different ways of gaining consent. Whether they think of all of them or not learners should have the different models explained and then asked to consider how ethical each model is:</a:t>
            </a:r>
          </a:p>
          <a:p>
            <a:pPr marL="228600" indent="-228600">
              <a:buAutoNum type="arabicPeriod"/>
            </a:pPr>
            <a:r>
              <a:rPr lang="en-GB" dirty="0"/>
              <a:t>Individuals have to state that they want to donate their organs: often families have the right to veto.</a:t>
            </a:r>
          </a:p>
          <a:p>
            <a:pPr marL="228600" indent="-228600">
              <a:buAutoNum type="arabicPeriod"/>
            </a:pPr>
            <a:r>
              <a:rPr lang="en-GB" dirty="0"/>
              <a:t>Everyone has to make a choice whether to donate or not and declare that choice in an official form.</a:t>
            </a:r>
          </a:p>
          <a:p>
            <a:pPr marL="228600" indent="-228600">
              <a:buAutoNum type="arabicPeriod"/>
            </a:pPr>
            <a:r>
              <a:rPr lang="en-GB" dirty="0"/>
              <a:t>Consent is presumed unless the individual states in an official form that they do not want to donate; families usually have the right to veto.</a:t>
            </a:r>
          </a:p>
          <a:p>
            <a:pPr marL="228600" indent="-228600">
              <a:buAutoNum type="arabicPeriod"/>
            </a:pPr>
            <a:r>
              <a:rPr lang="en-GB" dirty="0"/>
              <a:t>The family or a nominated representative would make the decision whether or not to donate</a:t>
            </a:r>
          </a:p>
          <a:p>
            <a:pPr marL="228600" indent="-228600">
              <a:buAutoNum type="arabicPeriod"/>
            </a:pPr>
            <a:r>
              <a:rPr lang="en-GB" dirty="0"/>
              <a:t>The government controls bodies after death and takes whatever is required: family and individuals’ wishes are irrelevant.</a:t>
            </a:r>
          </a:p>
          <a:p>
            <a:pPr marL="0" indent="0">
              <a:buNone/>
            </a:pPr>
            <a:r>
              <a:rPr lang="en-GB" dirty="0"/>
              <a:t>Walk, Talk, Chalk task: Place 5 pieces of poster paper on the walls at different parts of the room (1 for each model: divide paper into 2 columns – ethical, unethical)</a:t>
            </a:r>
          </a:p>
          <a:p>
            <a:pPr marL="0" indent="0">
              <a:buNone/>
            </a:pPr>
            <a:r>
              <a:rPr lang="en-GB" dirty="0"/>
              <a:t>Learners are assigned to a model to begin the task. Using post-its, they write comments explaining why they think it’s ethical or unethical. They then move to the others and place comments in either column stating their opinions of the model. Finally, they return to their assigned model, </a:t>
            </a:r>
            <a:r>
              <a:rPr lang="en-GB" dirty="0" err="1"/>
              <a:t>sythensise</a:t>
            </a:r>
            <a:r>
              <a:rPr lang="en-GB" dirty="0"/>
              <a:t> the comments on it and feedback to the class on the views expressed.</a:t>
            </a:r>
          </a:p>
          <a:p>
            <a:pPr marL="0" indent="0">
              <a:buNone/>
            </a:pPr>
            <a:r>
              <a:rPr lang="en-GB" dirty="0"/>
              <a:t>Finally, learners write a brief response to the summative question. Learners should aim to use terms such as ethical, unethical, moral, values, free choice/consent etc. This activity will demonstrate learner </a:t>
            </a:r>
            <a:r>
              <a:rPr lang="en-GB" b="1" dirty="0"/>
              <a:t>understanding</a:t>
            </a:r>
            <a:r>
              <a:rPr lang="en-GB" dirty="0"/>
              <a:t> of the concepts of this lesson and the previous one.</a:t>
            </a:r>
          </a:p>
          <a:p>
            <a:pPr marL="0" indent="0">
              <a:buNone/>
            </a:pPr>
            <a:r>
              <a:rPr lang="en-GB" dirty="0"/>
              <a:t>Learner should then be informed that Wales uses the model of Deemed Consent which has led to an increase of donors and an increase in transplant operations.</a:t>
            </a:r>
          </a:p>
          <a:p>
            <a:pPr marL="0" indent="0">
              <a:buNone/>
            </a:pPr>
            <a:endParaRPr lang="en-GB" dirty="0"/>
          </a:p>
        </p:txBody>
      </p:sp>
      <p:sp>
        <p:nvSpPr>
          <p:cNvPr id="4" name="Slide Number Placeholder 3"/>
          <p:cNvSpPr>
            <a:spLocks noGrp="1"/>
          </p:cNvSpPr>
          <p:nvPr>
            <p:ph type="sldNum" sz="quarter" idx="5"/>
          </p:nvPr>
        </p:nvSpPr>
        <p:spPr/>
        <p:txBody>
          <a:bodyPr/>
          <a:lstStyle/>
          <a:p>
            <a:fld id="{E491572B-8066-49D6-97B2-52541B8674A2}" type="slidenum">
              <a:rPr lang="en-GB" smtClean="0"/>
              <a:t>7</a:t>
            </a:fld>
            <a:endParaRPr lang="en-GB"/>
          </a:p>
        </p:txBody>
      </p:sp>
    </p:spTree>
    <p:extLst>
      <p:ext uri="{BB962C8B-B14F-4D97-AF65-F5344CB8AC3E}">
        <p14:creationId xmlns:p14="http://schemas.microsoft.com/office/powerpoint/2010/main" val="3348334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both raise awareness of </a:t>
            </a:r>
            <a:r>
              <a:rPr lang="en-GB" dirty="0" err="1"/>
              <a:t>Wales’</a:t>
            </a:r>
            <a:r>
              <a:rPr lang="en-GB" dirty="0"/>
              <a:t> position in relation to other countries in the world, and to allow learners of diverse national, ethnic and cultural backgrounds to explore practices in a country of specific interest, learners are invited to do some independent learning outside the classroom and build their knowledge and understanding of the choices of other countries. Feedback will be sought in the next lesson.</a:t>
            </a:r>
          </a:p>
        </p:txBody>
      </p:sp>
      <p:sp>
        <p:nvSpPr>
          <p:cNvPr id="4" name="Slide Number Placeholder 3"/>
          <p:cNvSpPr>
            <a:spLocks noGrp="1"/>
          </p:cNvSpPr>
          <p:nvPr>
            <p:ph type="sldNum" sz="quarter" idx="5"/>
          </p:nvPr>
        </p:nvSpPr>
        <p:spPr/>
        <p:txBody>
          <a:bodyPr/>
          <a:lstStyle/>
          <a:p>
            <a:fld id="{E491572B-8066-49D6-97B2-52541B8674A2}" type="slidenum">
              <a:rPr lang="en-GB" smtClean="0"/>
              <a:t>8</a:t>
            </a:fld>
            <a:endParaRPr lang="en-GB"/>
          </a:p>
        </p:txBody>
      </p:sp>
    </p:spTree>
    <p:extLst>
      <p:ext uri="{BB962C8B-B14F-4D97-AF65-F5344CB8AC3E}">
        <p14:creationId xmlns:p14="http://schemas.microsoft.com/office/powerpoint/2010/main" val="3393672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conclude this session learners will be made aware of how the law affects them directly.</a:t>
            </a:r>
          </a:p>
        </p:txBody>
      </p:sp>
      <p:sp>
        <p:nvSpPr>
          <p:cNvPr id="4" name="Slide Number Placeholder 3"/>
          <p:cNvSpPr>
            <a:spLocks noGrp="1"/>
          </p:cNvSpPr>
          <p:nvPr>
            <p:ph type="sldNum" sz="quarter" idx="5"/>
          </p:nvPr>
        </p:nvSpPr>
        <p:spPr/>
        <p:txBody>
          <a:bodyPr/>
          <a:lstStyle/>
          <a:p>
            <a:fld id="{E491572B-8066-49D6-97B2-52541B8674A2}" type="slidenum">
              <a:rPr lang="en-GB" smtClean="0"/>
              <a:t>9</a:t>
            </a:fld>
            <a:endParaRPr lang="en-GB"/>
          </a:p>
        </p:txBody>
      </p:sp>
    </p:spTree>
    <p:extLst>
      <p:ext uri="{BB962C8B-B14F-4D97-AF65-F5344CB8AC3E}">
        <p14:creationId xmlns:p14="http://schemas.microsoft.com/office/powerpoint/2010/main" val="3664030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8C84A-E0CD-DA99-94FE-44A5581791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A16E4AF-BBBD-2D8B-7DD0-E9410CEB32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1D6C8C3-2603-E363-1584-35326972F634}"/>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AB6AEA61-D959-7C26-D82D-D43436BC84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A43ED2-85CD-2454-1490-5CBA1D9A19B1}"/>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26434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11C61-72AF-89EE-1834-D100C01A1B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12508-72D8-86D6-02BB-EC684ADA15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586D77-2F68-82DE-ADB5-8C1147DA887B}"/>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AE574826-A560-65B5-F6EB-363776717B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8CBEBA-BC27-E570-1F0C-F8298499E9FA}"/>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24090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2F352B-D50D-DACE-F536-A5551443E0F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14486C8-CEEC-3E17-01B2-C4822C50E1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FBE9CF-7FC1-DC4D-AA1B-073F3464A2C3}"/>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73509B69-BADA-659E-4F8B-F2249FF116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3FA941-9971-8A81-F66E-F0A4D3DA713C}"/>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2413562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410B8-4455-2BC9-381F-1ACE4BE745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6F3D97-0A40-6344-B78A-20798A51E8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3C2414-9320-6E56-08CB-DAE49691A5F1}"/>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6B8483BA-3004-7267-0513-3130E6C047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429F0E-F3E4-9A1F-EDAE-A1AC272C96D4}"/>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068329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B6BFF-3557-6283-ED99-C735C0B2A9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C05949A-5631-DE5F-26BB-216E3489A2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05A638-B45B-96E5-0878-BE34F8EA8D77}"/>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4C9058CF-5AAB-845A-2132-8CC876F31A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F96F65-76EB-3D65-26FF-9B86FF00862F}"/>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2487377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08231-70C5-8B7A-5766-F1A0DDACAFA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D60194E-FA27-A35F-41E5-DD244C9A6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508C01-2B1E-5947-E0F4-9CA038AEE2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8148A31-D2D6-9CA8-D605-045DE4772019}"/>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6" name="Footer Placeholder 5">
            <a:extLst>
              <a:ext uri="{FF2B5EF4-FFF2-40B4-BE49-F238E27FC236}">
                <a16:creationId xmlns:a16="http://schemas.microsoft.com/office/drawing/2014/main" id="{C9D12B30-E0EE-180C-7ABB-6E98EFD1E3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512C89-5CD0-6554-072E-7F72693D90CF}"/>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3600614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54F02-77CF-18E0-2F0E-3B5592CEEB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4FFA7E2-5D02-C931-6E5B-EC17BAFC1E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AF7689-C6E2-EF48-6A8F-E14CF49F3C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9D3D512-7AAB-9CD8-61AB-9CDE68F95C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F7E547-5EA7-64AF-0F5E-96DBE644ED5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86E2C9B-138B-D516-F69A-879833B7B981}"/>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8" name="Footer Placeholder 7">
            <a:extLst>
              <a:ext uri="{FF2B5EF4-FFF2-40B4-BE49-F238E27FC236}">
                <a16:creationId xmlns:a16="http://schemas.microsoft.com/office/drawing/2014/main" id="{8DAF7BA0-001F-BD52-EF1E-4F5EAC0311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71794E-1D8E-5CC8-128E-6F88A63BA6F0}"/>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812570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37272-7918-483F-4D84-70F10A10A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EA27C1C-580E-3D85-DD65-F95A3AEC6B03}"/>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4" name="Footer Placeholder 3">
            <a:extLst>
              <a:ext uri="{FF2B5EF4-FFF2-40B4-BE49-F238E27FC236}">
                <a16:creationId xmlns:a16="http://schemas.microsoft.com/office/drawing/2014/main" id="{542BB337-DAEB-8337-8741-FF8976046E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B3D8A2D-A502-A1A2-91C7-64B037438C4B}"/>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61946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FE3FA4-E89A-4AC4-DFCA-00E54977A867}"/>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3" name="Footer Placeholder 2">
            <a:extLst>
              <a:ext uri="{FF2B5EF4-FFF2-40B4-BE49-F238E27FC236}">
                <a16:creationId xmlns:a16="http://schemas.microsoft.com/office/drawing/2014/main" id="{92CFC223-67A8-C567-62F9-D5AEF02CCE0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1839B1C-DD59-91F6-891F-87DD53C68159}"/>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3897028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A8390-5FA8-A938-769C-4F38B2844E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FD6F2C4-7730-3C07-8DA6-BDF19710B3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FF20AE-5505-2652-E317-7FB31B1D39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F24497-8840-9FA4-48AA-2ECE6566F6CC}"/>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6" name="Footer Placeholder 5">
            <a:extLst>
              <a:ext uri="{FF2B5EF4-FFF2-40B4-BE49-F238E27FC236}">
                <a16:creationId xmlns:a16="http://schemas.microsoft.com/office/drawing/2014/main" id="{63EB39AC-708E-9A2E-33A5-497C127246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1687AB-F339-CFB9-049D-48FD4540497A}"/>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479485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D66A0-EBEB-F6C1-1BEA-ADD76DBB4D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12023F3-6BE3-06B3-8CDD-7EB262C5F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DBCD5BE-34E5-B759-F148-4865252FE6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546451-3948-F883-5C42-0EC66F82E927}"/>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6" name="Footer Placeholder 5">
            <a:extLst>
              <a:ext uri="{FF2B5EF4-FFF2-40B4-BE49-F238E27FC236}">
                <a16:creationId xmlns:a16="http://schemas.microsoft.com/office/drawing/2014/main" id="{5CCA1F5B-F66A-22EC-5575-3683C84025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08AF28-6529-B908-A071-48A365117A97}"/>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731268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0AC12F-7496-411F-97FC-C32D08CD48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5F296E-7809-149C-6B57-CAB2E91EE3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A4E836-F2BE-CF64-A1D8-BFF9FB31A3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1EC07DB5-1DE0-15CE-717B-17E8540444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292ED82-D1BA-9D7B-4EE1-993315720B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CAC04-B263-4EED-ABDD-B90085296065}" type="slidenum">
              <a:rPr lang="en-GB" smtClean="0"/>
              <a:t>‹#›</a:t>
            </a:fld>
            <a:endParaRPr lang="en-GB"/>
          </a:p>
        </p:txBody>
      </p:sp>
    </p:spTree>
    <p:extLst>
      <p:ext uri="{BB962C8B-B14F-4D97-AF65-F5344CB8AC3E}">
        <p14:creationId xmlns:p14="http://schemas.microsoft.com/office/powerpoint/2010/main" val="115922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4FE5A5-9711-A415-0A9C-765BD39A6E77}"/>
              </a:ext>
            </a:extLst>
          </p:cNvPr>
          <p:cNvSpPr>
            <a:spLocks noGrp="1"/>
          </p:cNvSpPr>
          <p:nvPr>
            <p:ph type="ctrTitle"/>
          </p:nvPr>
        </p:nvSpPr>
        <p:spPr>
          <a:xfrm>
            <a:off x="890338" y="640080"/>
            <a:ext cx="3734014" cy="3566160"/>
          </a:xfrm>
        </p:spPr>
        <p:txBody>
          <a:bodyPr anchor="b">
            <a:normAutofit/>
          </a:bodyPr>
          <a:lstStyle/>
          <a:p>
            <a:pPr algn="l"/>
            <a:r>
              <a:rPr lang="en-GB" sz="5400"/>
              <a:t>Health Law + Ethics</a:t>
            </a:r>
          </a:p>
        </p:txBody>
      </p:sp>
      <p:sp>
        <p:nvSpPr>
          <p:cNvPr id="3" name="Subtitle 2">
            <a:extLst>
              <a:ext uri="{FF2B5EF4-FFF2-40B4-BE49-F238E27FC236}">
                <a16:creationId xmlns:a16="http://schemas.microsoft.com/office/drawing/2014/main" id="{3F96A4D2-C9BC-2FC4-65E8-48C5AAA4CC49}"/>
              </a:ext>
            </a:extLst>
          </p:cNvPr>
          <p:cNvSpPr>
            <a:spLocks noGrp="1"/>
          </p:cNvSpPr>
          <p:nvPr>
            <p:ph type="subTitle" idx="1"/>
          </p:nvPr>
        </p:nvSpPr>
        <p:spPr>
          <a:xfrm>
            <a:off x="890339" y="4636008"/>
            <a:ext cx="3734014" cy="1572768"/>
          </a:xfrm>
        </p:spPr>
        <p:txBody>
          <a:bodyPr>
            <a:normAutofit/>
          </a:bodyPr>
          <a:lstStyle/>
          <a:p>
            <a:pPr algn="l"/>
            <a:r>
              <a:rPr lang="en-GB" dirty="0"/>
              <a:t>Cardiff University +</a:t>
            </a:r>
          </a:p>
          <a:p>
            <a:pPr algn="l"/>
            <a:r>
              <a:rPr lang="en-GB" dirty="0"/>
              <a:t>Cardiff Curriculum Team</a:t>
            </a:r>
          </a:p>
        </p:txBody>
      </p:sp>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tones balancing on a wood">
            <a:extLst>
              <a:ext uri="{FF2B5EF4-FFF2-40B4-BE49-F238E27FC236}">
                <a16:creationId xmlns:a16="http://schemas.microsoft.com/office/drawing/2014/main" id="{8896783B-DB3D-524F-0B5A-CB5DCA167D0B}"/>
              </a:ext>
            </a:extLst>
          </p:cNvPr>
          <p:cNvPicPr>
            <a:picLocks noChangeAspect="1"/>
          </p:cNvPicPr>
          <p:nvPr/>
        </p:nvPicPr>
        <p:blipFill rotWithShape="1">
          <a:blip r:embed="rId3"/>
          <a:srcRect l="29013" r="10554"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37500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0EEB-07F1-876F-0E9C-5703371BD426}"/>
              </a:ext>
            </a:extLst>
          </p:cNvPr>
          <p:cNvSpPr>
            <a:spLocks noGrp="1"/>
          </p:cNvSpPr>
          <p:nvPr>
            <p:ph type="title"/>
          </p:nvPr>
        </p:nvSpPr>
        <p:spPr/>
        <p:txBody>
          <a:bodyPr/>
          <a:lstStyle/>
          <a:p>
            <a:r>
              <a:rPr lang="en-GB" dirty="0"/>
              <a:t>Four Corner Thinking</a:t>
            </a:r>
          </a:p>
        </p:txBody>
      </p:sp>
      <p:cxnSp>
        <p:nvCxnSpPr>
          <p:cNvPr id="4" name="Straight Connector 3">
            <a:extLst>
              <a:ext uri="{FF2B5EF4-FFF2-40B4-BE49-F238E27FC236}">
                <a16:creationId xmlns:a16="http://schemas.microsoft.com/office/drawing/2014/main" id="{486CD2BB-EC00-AA6D-CDA0-BC77E0B4421D}"/>
              </a:ext>
            </a:extLst>
          </p:cNvPr>
          <p:cNvCxnSpPr>
            <a:cxnSpLocks/>
          </p:cNvCxnSpPr>
          <p:nvPr/>
        </p:nvCxnSpPr>
        <p:spPr>
          <a:xfrm>
            <a:off x="6090142" y="2428486"/>
            <a:ext cx="5858" cy="36274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BA11BC2-3F15-B623-5F7A-EDFD687D4EA5}"/>
              </a:ext>
            </a:extLst>
          </p:cNvPr>
          <p:cNvCxnSpPr>
            <a:cxnSpLocks/>
          </p:cNvCxnSpPr>
          <p:nvPr/>
        </p:nvCxnSpPr>
        <p:spPr>
          <a:xfrm flipH="1">
            <a:off x="1075174" y="4143404"/>
            <a:ext cx="100584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0699BAB-7B8B-B3EB-B39E-D56E6FFB3345}"/>
              </a:ext>
            </a:extLst>
          </p:cNvPr>
          <p:cNvSpPr/>
          <p:nvPr/>
        </p:nvSpPr>
        <p:spPr>
          <a:xfrm>
            <a:off x="5053346" y="3662341"/>
            <a:ext cx="2095943" cy="96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links these pictures?</a:t>
            </a:r>
          </a:p>
        </p:txBody>
      </p:sp>
      <p:pic>
        <p:nvPicPr>
          <p:cNvPr id="1026" name="Picture 2" descr="How to Know the Difference Between Selfishness and Strength | Dr. Jonice  Webb">
            <a:extLst>
              <a:ext uri="{FF2B5EF4-FFF2-40B4-BE49-F238E27FC236}">
                <a16:creationId xmlns:a16="http://schemas.microsoft.com/office/drawing/2014/main" id="{5BA04DF6-3681-24D9-1E84-722C53E471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0072" y="4268862"/>
            <a:ext cx="3787389" cy="178707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ood Bank Myths - St John the Evangelist, Upper Norwood">
            <a:extLst>
              <a:ext uri="{FF2B5EF4-FFF2-40B4-BE49-F238E27FC236}">
                <a16:creationId xmlns:a16="http://schemas.microsoft.com/office/drawing/2014/main" id="{21137554-D9B6-B569-4AC3-BA954A919D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2399" y="1676895"/>
            <a:ext cx="3520164" cy="234105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aritable Donation Definition">
            <a:extLst>
              <a:ext uri="{FF2B5EF4-FFF2-40B4-BE49-F238E27FC236}">
                <a16:creationId xmlns:a16="http://schemas.microsoft.com/office/drawing/2014/main" id="{4EB0F6EF-0250-3358-CA5C-644AB70726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2399" y="4295122"/>
            <a:ext cx="3584399" cy="23895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silhouette&#10;&#10;Description automatically generated">
            <a:extLst>
              <a:ext uri="{FF2B5EF4-FFF2-40B4-BE49-F238E27FC236}">
                <a16:creationId xmlns:a16="http://schemas.microsoft.com/office/drawing/2014/main" id="{040758C9-651E-ACCD-8FEA-51C5B824365B}"/>
              </a:ext>
            </a:extLst>
          </p:cNvPr>
          <p:cNvPicPr>
            <a:picLocks noChangeAspect="1"/>
          </p:cNvPicPr>
          <p:nvPr/>
        </p:nvPicPr>
        <p:blipFill rotWithShape="1">
          <a:blip r:embed="rId6">
            <a:extLst>
              <a:ext uri="{28A0092B-C50C-407E-A947-70E740481C1C}">
                <a14:useLocalDpi xmlns:a14="http://schemas.microsoft.com/office/drawing/2010/main" val="0"/>
              </a:ext>
            </a:extLst>
          </a:blip>
          <a:srcRect l="17889" t="11685" r="9222" b="17406"/>
          <a:stretch/>
        </p:blipFill>
        <p:spPr>
          <a:xfrm>
            <a:off x="7323579" y="1569974"/>
            <a:ext cx="3774590" cy="2447973"/>
          </a:xfrm>
          <a:prstGeom prst="rect">
            <a:avLst/>
          </a:prstGeom>
        </p:spPr>
      </p:pic>
    </p:spTree>
    <p:extLst>
      <p:ext uri="{BB962C8B-B14F-4D97-AF65-F5344CB8AC3E}">
        <p14:creationId xmlns:p14="http://schemas.microsoft.com/office/powerpoint/2010/main" val="1200896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0"/>
                                        </p:tgtEl>
                                        <p:attrNameLst>
                                          <p:attrName>style.visibility</p:attrName>
                                        </p:attrNameLst>
                                      </p:cBhvr>
                                      <p:to>
                                        <p:strVal val="visible"/>
                                      </p:to>
                                    </p:set>
                                    <p:animEffect transition="in" filter="fade">
                                      <p:cBhvr>
                                        <p:cTn id="17" dur="500"/>
                                        <p:tgtEl>
                                          <p:spTgt spid="10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B6BB-AD05-24D4-2273-41D2C0C5BD4E}"/>
              </a:ext>
            </a:extLst>
          </p:cNvPr>
          <p:cNvSpPr>
            <a:spLocks noGrp="1"/>
          </p:cNvSpPr>
          <p:nvPr>
            <p:ph type="title"/>
          </p:nvPr>
        </p:nvSpPr>
        <p:spPr/>
        <p:txBody>
          <a:bodyPr/>
          <a:lstStyle/>
          <a:p>
            <a:r>
              <a:rPr lang="en-GB" dirty="0"/>
              <a:t>Individual Journaling</a:t>
            </a:r>
          </a:p>
        </p:txBody>
      </p:sp>
      <p:sp>
        <p:nvSpPr>
          <p:cNvPr id="6" name="Content Placeholder 2">
            <a:extLst>
              <a:ext uri="{FF2B5EF4-FFF2-40B4-BE49-F238E27FC236}">
                <a16:creationId xmlns:a16="http://schemas.microsoft.com/office/drawing/2014/main" id="{5DF9C53D-279A-C2DE-F359-116B9DBF2BD9}"/>
              </a:ext>
            </a:extLst>
          </p:cNvPr>
          <p:cNvSpPr>
            <a:spLocks noGrp="1"/>
          </p:cNvSpPr>
          <p:nvPr>
            <p:ph idx="1"/>
          </p:nvPr>
        </p:nvSpPr>
        <p:spPr>
          <a:xfrm>
            <a:off x="838200" y="1825624"/>
            <a:ext cx="10515600" cy="3307207"/>
          </a:xfrm>
        </p:spPr>
        <p:txBody>
          <a:bodyPr>
            <a:normAutofit/>
          </a:bodyPr>
          <a:lstStyle/>
          <a:p>
            <a:pPr marL="0" indent="0">
              <a:buNone/>
            </a:pPr>
            <a:r>
              <a:rPr lang="en-GB" sz="3600" dirty="0">
                <a:solidFill>
                  <a:srgbClr val="FF0000"/>
                </a:solidFill>
              </a:rPr>
              <a:t>Free choice:</a:t>
            </a:r>
            <a:endParaRPr lang="en-GB" dirty="0"/>
          </a:p>
          <a:p>
            <a:pPr marL="514350" indent="-514350">
              <a:buFont typeface="+mj-lt"/>
              <a:buAutoNum type="arabicPeriod"/>
            </a:pPr>
            <a:r>
              <a:rPr lang="en-GB" dirty="0"/>
              <a:t>What does this term mean to you?</a:t>
            </a:r>
          </a:p>
          <a:p>
            <a:pPr marL="514350" indent="-514350">
              <a:buFont typeface="+mj-lt"/>
              <a:buAutoNum type="arabicPeriod"/>
            </a:pPr>
            <a:r>
              <a:rPr lang="en-GB" dirty="0"/>
              <a:t>Why is it important to have free choice?</a:t>
            </a:r>
          </a:p>
          <a:p>
            <a:pPr marL="514350" indent="-514350">
              <a:buFont typeface="+mj-lt"/>
              <a:buAutoNum type="arabicPeriod"/>
            </a:pPr>
            <a:r>
              <a:rPr lang="en-GB" dirty="0"/>
              <a:t>When have you had free choice denied to you and how did it feel?</a:t>
            </a:r>
          </a:p>
          <a:p>
            <a:pPr marL="514350" indent="-514350">
              <a:buFont typeface="+mj-lt"/>
              <a:buAutoNum type="arabicPeriod"/>
            </a:pPr>
            <a:r>
              <a:rPr lang="en-GB" dirty="0"/>
              <a:t>Who do you know of in your community, country or around the world is denied free choice?</a:t>
            </a:r>
          </a:p>
        </p:txBody>
      </p:sp>
    </p:spTree>
    <p:extLst>
      <p:ext uri="{BB962C8B-B14F-4D97-AF65-F5344CB8AC3E}">
        <p14:creationId xmlns:p14="http://schemas.microsoft.com/office/powerpoint/2010/main" val="3055929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B6BB-AD05-24D4-2273-41D2C0C5BD4E}"/>
              </a:ext>
            </a:extLst>
          </p:cNvPr>
          <p:cNvSpPr>
            <a:spLocks noGrp="1"/>
          </p:cNvSpPr>
          <p:nvPr>
            <p:ph type="title"/>
          </p:nvPr>
        </p:nvSpPr>
        <p:spPr/>
        <p:txBody>
          <a:bodyPr/>
          <a:lstStyle/>
          <a:p>
            <a:r>
              <a:rPr lang="en-GB" dirty="0"/>
              <a:t>Connecting Concepts</a:t>
            </a:r>
          </a:p>
        </p:txBody>
      </p:sp>
      <p:pic>
        <p:nvPicPr>
          <p:cNvPr id="2050" name="Picture 2" descr="Organ transplants: why so many people are put off donating">
            <a:extLst>
              <a:ext uri="{FF2B5EF4-FFF2-40B4-BE49-F238E27FC236}">
                <a16:creationId xmlns:a16="http://schemas.microsoft.com/office/drawing/2014/main" id="{6DE7572C-8FFE-C7A6-1712-B6FFCABCAB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458472"/>
            <a:ext cx="10515600" cy="517975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Organ Donation Facts and Statistics | Donor Network West">
            <a:extLst>
              <a:ext uri="{FF2B5EF4-FFF2-40B4-BE49-F238E27FC236}">
                <a16:creationId xmlns:a16="http://schemas.microsoft.com/office/drawing/2014/main" id="{7F69075C-27C7-6110-969E-73AA55493A4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9672" y="1458471"/>
            <a:ext cx="8532656" cy="5179755"/>
          </a:xfrm>
          <a:prstGeom prst="rect">
            <a:avLst/>
          </a:prstGeom>
          <a:noFill/>
          <a:ln>
            <a:noFill/>
          </a:ln>
        </p:spPr>
      </p:pic>
    </p:spTree>
    <p:extLst>
      <p:ext uri="{BB962C8B-B14F-4D97-AF65-F5344CB8AC3E}">
        <p14:creationId xmlns:p14="http://schemas.microsoft.com/office/powerpoint/2010/main" val="100082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050"/>
                                        </p:tgtEl>
                                      </p:cBhvr>
                                    </p:animEffect>
                                    <p:set>
                                      <p:cBhvr>
                                        <p:cTn id="7" dur="1" fill="hold">
                                          <p:stCondLst>
                                            <p:cond delay="499"/>
                                          </p:stCondLst>
                                        </p:cTn>
                                        <p:tgtEl>
                                          <p:spTgt spid="205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8B476-102C-C8F0-1273-246E11CC37BB}"/>
              </a:ext>
            </a:extLst>
          </p:cNvPr>
          <p:cNvSpPr>
            <a:spLocks noGrp="1"/>
          </p:cNvSpPr>
          <p:nvPr>
            <p:ph type="title"/>
          </p:nvPr>
        </p:nvSpPr>
        <p:spPr/>
        <p:txBody>
          <a:bodyPr/>
          <a:lstStyle/>
          <a:p>
            <a:r>
              <a:rPr lang="en-GB" dirty="0"/>
              <a:t>Who might need an Organ Donation</a:t>
            </a:r>
          </a:p>
        </p:txBody>
      </p:sp>
      <p:sp>
        <p:nvSpPr>
          <p:cNvPr id="15" name="TextBox 14">
            <a:extLst>
              <a:ext uri="{FF2B5EF4-FFF2-40B4-BE49-F238E27FC236}">
                <a16:creationId xmlns:a16="http://schemas.microsoft.com/office/drawing/2014/main" id="{66A67E00-2C54-06BF-D4EC-1A20213E503B}"/>
              </a:ext>
            </a:extLst>
          </p:cNvPr>
          <p:cNvSpPr txBox="1"/>
          <p:nvPr/>
        </p:nvSpPr>
        <p:spPr>
          <a:xfrm>
            <a:off x="957072" y="1838775"/>
            <a:ext cx="10277856" cy="3839256"/>
          </a:xfrm>
          <a:prstGeom prst="rect">
            <a:avLst/>
          </a:prstGeom>
          <a:noFill/>
        </p:spPr>
        <p:txBody>
          <a:bodyPr wrap="square">
            <a:spAutoFit/>
          </a:bodyPr>
          <a:lstStyle/>
          <a:p>
            <a:pPr algn="just">
              <a:lnSpc>
                <a:spcPct val="107000"/>
              </a:lnSpc>
              <a:spcAft>
                <a:spcPts val="800"/>
              </a:spcAft>
            </a:pP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Ben is 14, he plays football with his friends every Saturday. One day, when playing football, he had trouble breathing. He fell down, and suffered a cardiac arrest. Luckily, the school pitch, on which he was playing, had a defibrillator. Ben was taken straight to his local hospital. He was diagnosed with the rare condition of (Hypertrophic Obstructive) Cardiomyopathy. Ben and his family were very surprised.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The doctor explained that this condition affected the hearts of young and fit athletes. It makes it difficult for the heart to pump blood around the body. She explained that Ben’s heart operated like that of an 80 year old. The doctor explained that this was a condition that professional athletes suffered. For example, the ex-Bolton Wanders star Fabrice </a:t>
            </a:r>
            <a:r>
              <a:rPr lang="en-GB" sz="1800" i="1" dirty="0" err="1">
                <a:effectLst/>
                <a:latin typeface="Times New Roman" panose="02020603050405020304" pitchFamily="18" charset="0"/>
                <a:ea typeface="Calibri" panose="020F0502020204030204" pitchFamily="34" charset="0"/>
                <a:cs typeface="Times New Roman" panose="02020603050405020304" pitchFamily="18" charset="0"/>
              </a:rPr>
              <a:t>Muamba</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 (2012), or more recently Danish Striker Christian Eriksen, who collapsed on the pitch during a 2021 European Championship match against Finland. Researchers at Imperial College’s National Heart and Lung Institute found that 35 young people dies each week due to sudden cardiac arrest. Ben was lucky to be alive.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However, Ben now needs a heart transplant. However, he will have to be placed on the transplant waiting list.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937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EE060-21EA-7624-3DFF-BDE8F1ED5A04}"/>
              </a:ext>
            </a:extLst>
          </p:cNvPr>
          <p:cNvSpPr>
            <a:spLocks noGrp="1"/>
          </p:cNvSpPr>
          <p:nvPr>
            <p:ph type="title"/>
          </p:nvPr>
        </p:nvSpPr>
        <p:spPr/>
        <p:txBody>
          <a:bodyPr/>
          <a:lstStyle/>
          <a:p>
            <a:r>
              <a:rPr lang="en-GB" dirty="0"/>
              <a:t>Are the Welsh good donors?</a:t>
            </a:r>
          </a:p>
        </p:txBody>
      </p:sp>
      <p:pic>
        <p:nvPicPr>
          <p:cNvPr id="3" name="Picture 2">
            <a:extLst>
              <a:ext uri="{FF2B5EF4-FFF2-40B4-BE49-F238E27FC236}">
                <a16:creationId xmlns:a16="http://schemas.microsoft.com/office/drawing/2014/main" id="{3213E040-099D-570D-E722-C272E9631F1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9022" y="1827657"/>
            <a:ext cx="6030595" cy="3105150"/>
          </a:xfrm>
          <a:prstGeom prst="rect">
            <a:avLst/>
          </a:prstGeom>
          <a:noFill/>
          <a:ln>
            <a:noFill/>
          </a:ln>
        </p:spPr>
      </p:pic>
      <p:pic>
        <p:nvPicPr>
          <p:cNvPr id="4" name="Picture 3">
            <a:extLst>
              <a:ext uri="{FF2B5EF4-FFF2-40B4-BE49-F238E27FC236}">
                <a16:creationId xmlns:a16="http://schemas.microsoft.com/office/drawing/2014/main" id="{8D0C4E31-DAB7-B6AB-D6EE-947F62568FC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51229" y="5056632"/>
            <a:ext cx="6266180" cy="1752600"/>
          </a:xfrm>
          <a:prstGeom prst="rect">
            <a:avLst/>
          </a:prstGeom>
          <a:noFill/>
          <a:ln>
            <a:noFill/>
          </a:ln>
        </p:spPr>
      </p:pic>
      <p:sp>
        <p:nvSpPr>
          <p:cNvPr id="5" name="Content Placeholder 2">
            <a:extLst>
              <a:ext uri="{FF2B5EF4-FFF2-40B4-BE49-F238E27FC236}">
                <a16:creationId xmlns:a16="http://schemas.microsoft.com/office/drawing/2014/main" id="{FFBA76E9-5245-0A18-2F08-CD664B5D81AE}"/>
              </a:ext>
            </a:extLst>
          </p:cNvPr>
          <p:cNvSpPr txBox="1">
            <a:spLocks/>
          </p:cNvSpPr>
          <p:nvPr/>
        </p:nvSpPr>
        <p:spPr>
          <a:xfrm>
            <a:off x="7522464" y="1825625"/>
            <a:ext cx="4315968"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In </a:t>
            </a:r>
            <a:r>
              <a:rPr lang="en-GB" dirty="0">
                <a:solidFill>
                  <a:srgbClr val="FF0000"/>
                </a:solidFill>
              </a:rPr>
              <a:t>Wales</a:t>
            </a:r>
            <a:r>
              <a:rPr lang="en-GB" dirty="0"/>
              <a:t>:</a:t>
            </a:r>
          </a:p>
          <a:p>
            <a:pPr marL="0" indent="0">
              <a:buNone/>
            </a:pPr>
            <a:r>
              <a:rPr lang="en-GB" dirty="0">
                <a:solidFill>
                  <a:srgbClr val="FF0000"/>
                </a:solidFill>
              </a:rPr>
              <a:t>226</a:t>
            </a:r>
            <a:r>
              <a:rPr lang="en-GB" dirty="0"/>
              <a:t> patients needed an organ transplant last year</a:t>
            </a:r>
          </a:p>
          <a:p>
            <a:pPr marL="0" indent="0">
              <a:buNone/>
            </a:pPr>
            <a:r>
              <a:rPr lang="en-GB" dirty="0">
                <a:solidFill>
                  <a:srgbClr val="FF0000"/>
                </a:solidFill>
              </a:rPr>
              <a:t>173</a:t>
            </a:r>
            <a:r>
              <a:rPr lang="en-GB" dirty="0"/>
              <a:t> patients had one</a:t>
            </a:r>
          </a:p>
          <a:p>
            <a:pPr marL="0" indent="0">
              <a:buNone/>
            </a:pPr>
            <a:endParaRPr lang="en-GB" dirty="0"/>
          </a:p>
          <a:p>
            <a:pPr marL="0" indent="0">
              <a:buNone/>
            </a:pPr>
            <a:r>
              <a:rPr lang="en-GB" dirty="0"/>
              <a:t>Across the </a:t>
            </a:r>
            <a:r>
              <a:rPr lang="en-GB" dirty="0">
                <a:solidFill>
                  <a:srgbClr val="00B050"/>
                </a:solidFill>
              </a:rPr>
              <a:t>UK</a:t>
            </a:r>
            <a:r>
              <a:rPr lang="en-GB" dirty="0"/>
              <a:t>:</a:t>
            </a:r>
          </a:p>
          <a:p>
            <a:pPr marL="0" indent="0">
              <a:buNone/>
            </a:pPr>
            <a:r>
              <a:rPr lang="en-GB" dirty="0">
                <a:solidFill>
                  <a:srgbClr val="00B050"/>
                </a:solidFill>
              </a:rPr>
              <a:t>6338</a:t>
            </a:r>
            <a:r>
              <a:rPr lang="en-GB" dirty="0"/>
              <a:t> patients needed a transplant</a:t>
            </a:r>
          </a:p>
          <a:p>
            <a:pPr marL="0" indent="0">
              <a:buNone/>
            </a:pPr>
            <a:r>
              <a:rPr lang="en-GB" dirty="0">
                <a:solidFill>
                  <a:srgbClr val="00B050"/>
                </a:solidFill>
              </a:rPr>
              <a:t>3391</a:t>
            </a:r>
            <a:r>
              <a:rPr lang="en-GB" dirty="0"/>
              <a:t> patients had one</a:t>
            </a:r>
          </a:p>
        </p:txBody>
      </p:sp>
    </p:spTree>
    <p:extLst>
      <p:ext uri="{BB962C8B-B14F-4D97-AF65-F5344CB8AC3E}">
        <p14:creationId xmlns:p14="http://schemas.microsoft.com/office/powerpoint/2010/main" val="2525487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fade">
                                      <p:cBhvr>
                                        <p:cTn id="17" dur="500"/>
                                        <p:tgtEl>
                                          <p:spTgt spid="5">
                                            <p:txEl>
                                              <p:pRg st="0" end="0"/>
                                            </p:txEl>
                                          </p:spTgt>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fade">
                                      <p:cBhvr>
                                        <p:cTn id="26" dur="500"/>
                                        <p:tgtEl>
                                          <p:spTgt spid="5">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Effect transition="in" filter="fade">
                                      <p:cBhvr>
                                        <p:cTn id="31" dur="500"/>
                                        <p:tgtEl>
                                          <p:spTgt spid="5">
                                            <p:txEl>
                                              <p:pRg st="4" end="4"/>
                                            </p:txEl>
                                          </p:spTgt>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500"/>
                                        <p:tgtEl>
                                          <p:spTgt spid="5">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txEl>
                                              <p:pRg st="6" end="6"/>
                                            </p:txEl>
                                          </p:spTgt>
                                        </p:tgtEl>
                                        <p:attrNameLst>
                                          <p:attrName>style.visibility</p:attrName>
                                        </p:attrNameLst>
                                      </p:cBhvr>
                                      <p:to>
                                        <p:strVal val="visible"/>
                                      </p:to>
                                    </p:set>
                                    <p:animEffect transition="in" filter="fade">
                                      <p:cBhvr>
                                        <p:cTn id="40"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6DD7F-F4EC-39FD-6491-4483C128961D}"/>
              </a:ext>
            </a:extLst>
          </p:cNvPr>
          <p:cNvSpPr>
            <a:spLocks noGrp="1"/>
          </p:cNvSpPr>
          <p:nvPr>
            <p:ph type="title"/>
          </p:nvPr>
        </p:nvSpPr>
        <p:spPr/>
        <p:txBody>
          <a:bodyPr/>
          <a:lstStyle/>
          <a:p>
            <a:r>
              <a:rPr lang="en-GB" dirty="0"/>
              <a:t>Organ donation consent models</a:t>
            </a:r>
          </a:p>
        </p:txBody>
      </p:sp>
      <p:sp>
        <p:nvSpPr>
          <p:cNvPr id="3" name="Content Placeholder 2">
            <a:extLst>
              <a:ext uri="{FF2B5EF4-FFF2-40B4-BE49-F238E27FC236}">
                <a16:creationId xmlns:a16="http://schemas.microsoft.com/office/drawing/2014/main" id="{1167494E-AEC9-FFB9-CC22-6E233052636A}"/>
              </a:ext>
            </a:extLst>
          </p:cNvPr>
          <p:cNvSpPr>
            <a:spLocks noGrp="1"/>
          </p:cNvSpPr>
          <p:nvPr>
            <p:ph idx="1"/>
          </p:nvPr>
        </p:nvSpPr>
        <p:spPr>
          <a:xfrm>
            <a:off x="838200" y="1825624"/>
            <a:ext cx="10515600" cy="4538599"/>
          </a:xfrm>
        </p:spPr>
        <p:txBody>
          <a:bodyPr/>
          <a:lstStyle/>
          <a:p>
            <a:pPr marL="514350" indent="-514350">
              <a:buFont typeface="+mj-lt"/>
              <a:buAutoNum type="arabicPeriod"/>
            </a:pPr>
            <a:r>
              <a:rPr lang="en-GB" dirty="0"/>
              <a:t>Expressed Consent </a:t>
            </a:r>
          </a:p>
          <a:p>
            <a:pPr marL="514350" indent="-514350">
              <a:buFont typeface="+mj-lt"/>
              <a:buAutoNum type="arabicPeriod"/>
            </a:pPr>
            <a:r>
              <a:rPr lang="en-GB" dirty="0"/>
              <a:t>Mandatory Choice</a:t>
            </a:r>
          </a:p>
          <a:p>
            <a:pPr marL="514350" indent="-514350">
              <a:buFont typeface="+mj-lt"/>
              <a:buAutoNum type="arabicPeriod"/>
            </a:pPr>
            <a:r>
              <a:rPr lang="en-GB" dirty="0"/>
              <a:t>Presumed Consent</a:t>
            </a:r>
          </a:p>
          <a:p>
            <a:pPr marL="514350" indent="-514350">
              <a:buFont typeface="+mj-lt"/>
              <a:buAutoNum type="arabicPeriod"/>
            </a:pPr>
            <a:r>
              <a:rPr lang="en-GB" dirty="0"/>
              <a:t>Relational Consent</a:t>
            </a:r>
          </a:p>
          <a:p>
            <a:pPr marL="514350" indent="-514350">
              <a:buFont typeface="+mj-lt"/>
              <a:buAutoNum type="arabicPeriod"/>
            </a:pPr>
            <a:r>
              <a:rPr lang="en-GB" dirty="0"/>
              <a:t>No consent</a:t>
            </a:r>
          </a:p>
          <a:p>
            <a:pPr marL="0" indent="0">
              <a:buNone/>
            </a:pPr>
            <a:endParaRPr lang="en-GB" dirty="0"/>
          </a:p>
          <a:p>
            <a:pPr marL="0" indent="0">
              <a:buNone/>
            </a:pPr>
            <a:r>
              <a:rPr lang="en-GB" dirty="0"/>
              <a:t>Task: Walk, Talk and Chalk</a:t>
            </a:r>
          </a:p>
          <a:p>
            <a:pPr marL="0" indent="0">
              <a:buNone/>
            </a:pPr>
            <a:r>
              <a:rPr lang="en-GB" dirty="0"/>
              <a:t>Which model do you hope Wales has and why?</a:t>
            </a:r>
          </a:p>
        </p:txBody>
      </p:sp>
    </p:spTree>
    <p:extLst>
      <p:ext uri="{BB962C8B-B14F-4D97-AF65-F5344CB8AC3E}">
        <p14:creationId xmlns:p14="http://schemas.microsoft.com/office/powerpoint/2010/main" val="1172099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54682-301E-518D-9005-A4D1A5A7DA9C}"/>
              </a:ext>
            </a:extLst>
          </p:cNvPr>
          <p:cNvSpPr>
            <a:spLocks noGrp="1"/>
          </p:cNvSpPr>
          <p:nvPr>
            <p:ph type="title"/>
          </p:nvPr>
        </p:nvSpPr>
        <p:spPr/>
        <p:txBody>
          <a:bodyPr/>
          <a:lstStyle/>
          <a:p>
            <a:r>
              <a:rPr lang="en-GB" dirty="0"/>
              <a:t>Is Wales typical?</a:t>
            </a:r>
          </a:p>
        </p:txBody>
      </p:sp>
      <p:sp>
        <p:nvSpPr>
          <p:cNvPr id="3" name="Content Placeholder 2">
            <a:extLst>
              <a:ext uri="{FF2B5EF4-FFF2-40B4-BE49-F238E27FC236}">
                <a16:creationId xmlns:a16="http://schemas.microsoft.com/office/drawing/2014/main" id="{B5F84B0A-CA2D-765A-6A12-A841046EC0AB}"/>
              </a:ext>
            </a:extLst>
          </p:cNvPr>
          <p:cNvSpPr>
            <a:spLocks noGrp="1"/>
          </p:cNvSpPr>
          <p:nvPr>
            <p:ph idx="1"/>
          </p:nvPr>
        </p:nvSpPr>
        <p:spPr>
          <a:xfrm>
            <a:off x="838200" y="1825625"/>
            <a:ext cx="10841736" cy="4465447"/>
          </a:xfrm>
        </p:spPr>
        <p:txBody>
          <a:bodyPr/>
          <a:lstStyle/>
          <a:p>
            <a:pPr marL="0" indent="0">
              <a:buNone/>
            </a:pPr>
            <a:r>
              <a:rPr lang="en-GB" b="1" dirty="0"/>
              <a:t>Independent learning task</a:t>
            </a:r>
            <a:r>
              <a:rPr lang="en-GB" dirty="0"/>
              <a:t>:</a:t>
            </a:r>
          </a:p>
          <a:p>
            <a:pPr marL="0" indent="0">
              <a:buNone/>
            </a:pPr>
            <a:endParaRPr lang="en-GB" dirty="0"/>
          </a:p>
          <a:p>
            <a:pPr marL="0" indent="0">
              <a:buNone/>
            </a:pPr>
            <a:r>
              <a:rPr lang="en-GB" dirty="0"/>
              <a:t>Some of you may be unhappy with </a:t>
            </a:r>
            <a:r>
              <a:rPr lang="en-GB" dirty="0" err="1"/>
              <a:t>Wales’</a:t>
            </a:r>
            <a:r>
              <a:rPr lang="en-GB" dirty="0"/>
              <a:t> choice.</a:t>
            </a:r>
          </a:p>
          <a:p>
            <a:pPr marL="0" indent="0">
              <a:buNone/>
            </a:pPr>
            <a:r>
              <a:rPr lang="en-GB" dirty="0"/>
              <a:t>Others may be interested to know what the model is in another country.</a:t>
            </a:r>
          </a:p>
          <a:p>
            <a:pPr marL="0" indent="0">
              <a:buNone/>
            </a:pPr>
            <a:r>
              <a:rPr lang="en-GB" b="1" dirty="0">
                <a:solidFill>
                  <a:schemeClr val="accent6">
                    <a:lumMod val="75000"/>
                  </a:schemeClr>
                </a:solidFill>
              </a:rPr>
              <a:t>Select a country </a:t>
            </a:r>
            <a:r>
              <a:rPr lang="en-GB" dirty="0"/>
              <a:t>other than Wales and </a:t>
            </a:r>
            <a:r>
              <a:rPr lang="en-GB" b="1" dirty="0">
                <a:solidFill>
                  <a:schemeClr val="accent6">
                    <a:lumMod val="75000"/>
                  </a:schemeClr>
                </a:solidFill>
              </a:rPr>
              <a:t>find out what their model of consent is</a:t>
            </a:r>
            <a:r>
              <a:rPr lang="en-GB" dirty="0"/>
              <a:t>. Bring this knowledge to the class for the next lesson.</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922841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7F02F-0BF8-34F7-67B4-E04939477511}"/>
              </a:ext>
            </a:extLst>
          </p:cNvPr>
          <p:cNvSpPr>
            <a:spLocks noGrp="1"/>
          </p:cNvSpPr>
          <p:nvPr>
            <p:ph type="title"/>
          </p:nvPr>
        </p:nvSpPr>
        <p:spPr/>
        <p:txBody>
          <a:bodyPr/>
          <a:lstStyle/>
          <a:p>
            <a:r>
              <a:rPr lang="en-GB" dirty="0"/>
              <a:t>How does this affect you?</a:t>
            </a:r>
          </a:p>
        </p:txBody>
      </p:sp>
      <p:sp>
        <p:nvSpPr>
          <p:cNvPr id="3" name="Content Placeholder 2">
            <a:extLst>
              <a:ext uri="{FF2B5EF4-FFF2-40B4-BE49-F238E27FC236}">
                <a16:creationId xmlns:a16="http://schemas.microsoft.com/office/drawing/2014/main" id="{86842140-81D1-8F47-D97E-6437892E6CCC}"/>
              </a:ext>
            </a:extLst>
          </p:cNvPr>
          <p:cNvSpPr>
            <a:spLocks noGrp="1"/>
          </p:cNvSpPr>
          <p:nvPr>
            <p:ph idx="1"/>
          </p:nvPr>
        </p:nvSpPr>
        <p:spPr>
          <a:xfrm>
            <a:off x="838200" y="1951831"/>
            <a:ext cx="10515600" cy="4614195"/>
          </a:xfrm>
        </p:spPr>
        <p:txBody>
          <a:bodyPr>
            <a:normAutofit fontScale="92500" lnSpcReduction="20000"/>
          </a:bodyPr>
          <a:lstStyle/>
          <a:p>
            <a:pPr>
              <a:lnSpc>
                <a:spcPct val="107000"/>
              </a:lnSpc>
            </a:pPr>
            <a:r>
              <a:rPr lang="en-GB" b="1" dirty="0">
                <a:solidFill>
                  <a:schemeClr val="accent6">
                    <a:lumMod val="75000"/>
                  </a:schemeClr>
                </a:solidFill>
                <a:effectLst/>
                <a:ea typeface="Calibri" panose="020F0502020204030204" pitchFamily="34" charset="0"/>
                <a:cs typeface="Times New Roman" panose="02020603050405020304" pitchFamily="18" charset="0"/>
              </a:rPr>
              <a:t>Sign the Organ Donation Register to opt-in</a:t>
            </a:r>
            <a:r>
              <a:rPr lang="en-GB" dirty="0">
                <a:effectLst/>
                <a:ea typeface="Calibri" panose="020F0502020204030204" pitchFamily="34" charset="0"/>
                <a:cs typeface="Times New Roman" panose="02020603050405020304" pitchFamily="18" charset="0"/>
              </a:rPr>
              <a:t>: you can do this </a:t>
            </a:r>
            <a:r>
              <a:rPr lang="en-GB" b="1" dirty="0">
                <a:solidFill>
                  <a:schemeClr val="accent6">
                    <a:lumMod val="75000"/>
                  </a:schemeClr>
                </a:solidFill>
                <a:effectLst/>
                <a:ea typeface="Calibri" panose="020F0502020204030204" pitchFamily="34" charset="0"/>
                <a:cs typeface="Times New Roman" panose="02020603050405020304" pitchFamily="18" charset="0"/>
              </a:rPr>
              <a:t>with the consent of your parents</a:t>
            </a:r>
          </a:p>
          <a:p>
            <a:pPr>
              <a:lnSpc>
                <a:spcPct val="107000"/>
              </a:lnSpc>
            </a:pPr>
            <a:r>
              <a:rPr lang="en-GB" b="1" dirty="0">
                <a:solidFill>
                  <a:schemeClr val="accent6">
                    <a:lumMod val="75000"/>
                  </a:schemeClr>
                </a:solidFill>
                <a:ea typeface="Calibri" panose="020F0502020204030204" pitchFamily="34" charset="0"/>
                <a:cs typeface="Times New Roman" panose="02020603050405020304" pitchFamily="18" charset="0"/>
              </a:rPr>
              <a:t>Over 18s</a:t>
            </a:r>
            <a:r>
              <a:rPr lang="en-GB" dirty="0">
                <a:ea typeface="Calibri" panose="020F0502020204030204" pitchFamily="34" charset="0"/>
                <a:cs typeface="Times New Roman" panose="02020603050405020304" pitchFamily="18" charset="0"/>
              </a:rPr>
              <a:t>, who have lived in Wales for 12 months, don’t have to do anything - </a:t>
            </a:r>
            <a:r>
              <a:rPr lang="en-GB" b="1" dirty="0">
                <a:solidFill>
                  <a:schemeClr val="accent6">
                    <a:lumMod val="75000"/>
                  </a:schemeClr>
                </a:solidFill>
                <a:ea typeface="Calibri" panose="020F0502020204030204" pitchFamily="34" charset="0"/>
                <a:cs typeface="Times New Roman" panose="02020603050405020304" pitchFamily="18" charset="0"/>
              </a:rPr>
              <a:t>consent is presumed </a:t>
            </a:r>
          </a:p>
          <a:p>
            <a:pPr>
              <a:lnSpc>
                <a:spcPct val="107000"/>
              </a:lnSpc>
            </a:pPr>
            <a:r>
              <a:rPr lang="en-GB" b="1" dirty="0">
                <a:solidFill>
                  <a:schemeClr val="accent6">
                    <a:lumMod val="75000"/>
                  </a:schemeClr>
                </a:solidFill>
                <a:ea typeface="Calibri" panose="020F0502020204030204" pitchFamily="34" charset="0"/>
                <a:cs typeface="Times New Roman" panose="02020603050405020304" pitchFamily="18" charset="0"/>
              </a:rPr>
              <a:t>Sign</a:t>
            </a:r>
            <a:r>
              <a:rPr lang="en-GB" dirty="0">
                <a:ea typeface="Calibri" panose="020F0502020204030204" pitchFamily="34" charset="0"/>
                <a:cs typeface="Times New Roman" panose="02020603050405020304" pitchFamily="18" charset="0"/>
              </a:rPr>
              <a:t> the Organ Donation Register </a:t>
            </a:r>
            <a:r>
              <a:rPr lang="en-GB" b="1" dirty="0">
                <a:solidFill>
                  <a:schemeClr val="accent6">
                    <a:lumMod val="75000"/>
                  </a:schemeClr>
                </a:solidFill>
                <a:ea typeface="Calibri" panose="020F0502020204030204" pitchFamily="34" charset="0"/>
                <a:cs typeface="Times New Roman" panose="02020603050405020304" pitchFamily="18" charset="0"/>
              </a:rPr>
              <a:t>to opt-out</a:t>
            </a:r>
            <a:r>
              <a:rPr lang="en-GB" b="1" dirty="0">
                <a:solidFill>
                  <a:schemeClr val="accent6">
                    <a:lumMod val="75000"/>
                  </a:schemeClr>
                </a:solidFill>
                <a:effectLst/>
                <a:ea typeface="Calibri" panose="020F0502020204030204" pitchFamily="34" charset="0"/>
                <a:cs typeface="Times New Roman" panose="02020603050405020304" pitchFamily="18" charset="0"/>
              </a:rPr>
              <a:t> </a:t>
            </a:r>
          </a:p>
          <a:p>
            <a:pPr>
              <a:lnSpc>
                <a:spcPct val="107000"/>
              </a:lnSpc>
            </a:pPr>
            <a:endParaRPr lang="en-GB" dirty="0">
              <a:effectLst/>
              <a:ea typeface="Calibri" panose="020F0502020204030204" pitchFamily="34" charset="0"/>
              <a:cs typeface="Times New Roman" panose="02020603050405020304" pitchFamily="18" charset="0"/>
            </a:endParaRPr>
          </a:p>
          <a:p>
            <a:pPr>
              <a:lnSpc>
                <a:spcPct val="107000"/>
              </a:lnSpc>
            </a:pPr>
            <a:r>
              <a:rPr lang="en-GB" b="1" dirty="0">
                <a:solidFill>
                  <a:schemeClr val="accent6">
                    <a:lumMod val="75000"/>
                  </a:schemeClr>
                </a:solidFill>
                <a:effectLst/>
                <a:ea typeface="Calibri" panose="020F0502020204030204" pitchFamily="34" charset="0"/>
                <a:cs typeface="Times New Roman" panose="02020603050405020304" pitchFamily="18" charset="0"/>
              </a:rPr>
              <a:t>Talk to your family </a:t>
            </a:r>
            <a:r>
              <a:rPr lang="en-GB" dirty="0">
                <a:effectLst/>
                <a:ea typeface="Calibri" panose="020F0502020204030204" pitchFamily="34" charset="0"/>
                <a:cs typeface="Times New Roman" panose="02020603050405020304" pitchFamily="18" charset="0"/>
              </a:rPr>
              <a:t>about your decision: </a:t>
            </a:r>
            <a:r>
              <a:rPr lang="en-GB" b="1" dirty="0">
                <a:solidFill>
                  <a:schemeClr val="accent6">
                    <a:lumMod val="75000"/>
                  </a:schemeClr>
                </a:solidFill>
                <a:effectLst/>
                <a:ea typeface="Calibri" panose="020F0502020204030204" pitchFamily="34" charset="0"/>
                <a:cs typeface="Times New Roman" panose="02020603050405020304" pitchFamily="18" charset="0"/>
              </a:rPr>
              <a:t>they can veto </a:t>
            </a:r>
            <a:r>
              <a:rPr lang="en-GB" dirty="0">
                <a:effectLst/>
                <a:ea typeface="Calibri" panose="020F0502020204030204" pitchFamily="34" charset="0"/>
                <a:cs typeface="Times New Roman" panose="02020603050405020304" pitchFamily="18" charset="0"/>
              </a:rPr>
              <a:t>your choice </a:t>
            </a:r>
          </a:p>
          <a:p>
            <a:pPr>
              <a:lnSpc>
                <a:spcPct val="107000"/>
              </a:lnSpc>
            </a:pPr>
            <a:r>
              <a:rPr lang="en-GB" dirty="0">
                <a:effectLst/>
                <a:ea typeface="Calibri" panose="020F0502020204030204" pitchFamily="34" charset="0"/>
                <a:cs typeface="Times New Roman" panose="02020603050405020304" pitchFamily="18" charset="0"/>
              </a:rPr>
              <a:t>You can appoint up to 2 people to deal with the issue of consent or refusal</a:t>
            </a:r>
          </a:p>
          <a:p>
            <a:pPr>
              <a:lnSpc>
                <a:spcPct val="107000"/>
              </a:lnSpc>
            </a:pPr>
            <a:r>
              <a:rPr lang="en-GB" dirty="0">
                <a:effectLst/>
                <a:ea typeface="Calibri" panose="020F0502020204030204" pitchFamily="34" charset="0"/>
                <a:cs typeface="Times New Roman" panose="02020603050405020304" pitchFamily="18" charset="0"/>
              </a:rPr>
              <a:t>An under 18 is able to legally consent or refuse donation if it’s clear that they understand the decision.</a:t>
            </a:r>
          </a:p>
          <a:p>
            <a:pPr marL="0" indent="0">
              <a:buNone/>
            </a:pPr>
            <a:endParaRPr lang="en-GB" dirty="0"/>
          </a:p>
        </p:txBody>
      </p:sp>
      <p:pic>
        <p:nvPicPr>
          <p:cNvPr id="4" name="Picture 3">
            <a:extLst>
              <a:ext uri="{FF2B5EF4-FFF2-40B4-BE49-F238E27FC236}">
                <a16:creationId xmlns:a16="http://schemas.microsoft.com/office/drawing/2014/main" id="{2B19636E-63A8-0FE1-7805-353F31194C8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36878" y="103981"/>
            <a:ext cx="2662336" cy="1721644"/>
          </a:xfrm>
          <a:prstGeom prst="rect">
            <a:avLst/>
          </a:prstGeom>
          <a:noFill/>
        </p:spPr>
      </p:pic>
    </p:spTree>
    <p:extLst>
      <p:ext uri="{BB962C8B-B14F-4D97-AF65-F5344CB8AC3E}">
        <p14:creationId xmlns:p14="http://schemas.microsoft.com/office/powerpoint/2010/main" val="791191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7FBE037-34E3-4664-B8D2-D17E007A77F7}"/>
</file>

<file path=customXml/itemProps2.xml><?xml version="1.0" encoding="utf-8"?>
<ds:datastoreItem xmlns:ds="http://schemas.openxmlformats.org/officeDocument/2006/customXml" ds:itemID="{A3D19039-B4B2-4876-85A4-7D911CB4593F}"/>
</file>

<file path=customXml/itemProps3.xml><?xml version="1.0" encoding="utf-8"?>
<ds:datastoreItem xmlns:ds="http://schemas.openxmlformats.org/officeDocument/2006/customXml" ds:itemID="{1D8B1915-0FC3-4641-9CA2-A6F5FC730BB5}"/>
</file>

<file path=docProps/app.xml><?xml version="1.0" encoding="utf-8"?>
<Properties xmlns="http://schemas.openxmlformats.org/officeDocument/2006/extended-properties" xmlns:vt="http://schemas.openxmlformats.org/officeDocument/2006/docPropsVTypes">
  <TotalTime>4457</TotalTime>
  <Words>1615</Words>
  <Application>Microsoft Office PowerPoint</Application>
  <PresentationFormat>Widescreen</PresentationFormat>
  <Paragraphs>85</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Health Law + Ethics</vt:lpstr>
      <vt:lpstr>Four Corner Thinking</vt:lpstr>
      <vt:lpstr>Individual Journaling</vt:lpstr>
      <vt:lpstr>Connecting Concepts</vt:lpstr>
      <vt:lpstr>Who might need an Organ Donation</vt:lpstr>
      <vt:lpstr>Are the Welsh good donors?</vt:lpstr>
      <vt:lpstr>Organ donation consent models</vt:lpstr>
      <vt:lpstr>Is Wales typical?</vt:lpstr>
      <vt:lpstr>How does this affect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Law + Ethics</dc:title>
  <dc:creator>Jeff Cole</dc:creator>
  <cp:lastModifiedBy>Jeff Cole</cp:lastModifiedBy>
  <cp:revision>12</cp:revision>
  <dcterms:created xsi:type="dcterms:W3CDTF">2022-07-09T17:09:08Z</dcterms:created>
  <dcterms:modified xsi:type="dcterms:W3CDTF">2022-10-03T10:21:34Z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