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slideMasters/slideMaster1.xml" ContentType="application/vnd.openxmlformats-officedocument.presentationml.slideMaster+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0" r:id="rId3"/>
    <p:sldId id="261" r:id="rId4"/>
    <p:sldId id="263" r:id="rId5"/>
    <p:sldId id="262" r:id="rId6"/>
    <p:sldId id="265" r:id="rId7"/>
    <p:sldId id="267" r:id="rId8"/>
    <p:sldId id="266" r:id="rId9"/>
    <p:sldId id="268" r:id="rId10"/>
    <p:sldId id="26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84626" autoAdjust="0"/>
  </p:normalViewPr>
  <p:slideViewPr>
    <p:cSldViewPr snapToGrid="0">
      <p:cViewPr varScale="1">
        <p:scale>
          <a:sx n="63" d="100"/>
          <a:sy n="63" d="100"/>
        </p:scale>
        <p:origin x="33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541DA8-0FE7-4A46-9822-3108156521C7}" type="datetimeFigureOut">
              <a:rPr lang="en-GB" smtClean="0"/>
              <a:t>03/10/2022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91572B-8066-49D6-97B2-52541B8674A2}" type="slidenum">
              <a:rPr lang="en-GB" smtClean="0"/>
              <a:t>‹#›</a:t>
            </a:fld>
            <a:endParaRPr lang="en-GB"/>
          </a:p>
        </p:txBody>
      </p:sp>
    </p:spTree>
    <p:extLst>
      <p:ext uri="{BB962C8B-B14F-4D97-AF65-F5344CB8AC3E}">
        <p14:creationId xmlns:p14="http://schemas.microsoft.com/office/powerpoint/2010/main" val="1903716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myself / ourselves and the focus issue.</a:t>
            </a:r>
          </a:p>
        </p:txBody>
      </p:sp>
      <p:sp>
        <p:nvSpPr>
          <p:cNvPr id="4" name="Slide Number Placeholder 3"/>
          <p:cNvSpPr>
            <a:spLocks noGrp="1"/>
          </p:cNvSpPr>
          <p:nvPr>
            <p:ph type="sldNum" sz="quarter" idx="5"/>
          </p:nvPr>
        </p:nvSpPr>
        <p:spPr/>
        <p:txBody>
          <a:bodyPr/>
          <a:lstStyle/>
          <a:p>
            <a:fld id="{E491572B-8066-49D6-97B2-52541B8674A2}" type="slidenum">
              <a:rPr lang="en-GB" smtClean="0"/>
              <a:t>1</a:t>
            </a:fld>
            <a:endParaRPr lang="en-GB"/>
          </a:p>
        </p:txBody>
      </p:sp>
    </p:spTree>
    <p:extLst>
      <p:ext uri="{BB962C8B-B14F-4D97-AF65-F5344CB8AC3E}">
        <p14:creationId xmlns:p14="http://schemas.microsoft.com/office/powerpoint/2010/main" val="2305926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conclude this introductory session learners will engage with a Take A Stand activity – they move to a place in the room to indicate their opinion and then discuss their opinion with someone with the opposite viewpoint. This activity will demonstrate the learners’ </a:t>
            </a:r>
            <a:r>
              <a:rPr lang="en-GB" b="1" dirty="0"/>
              <a:t>understanding</a:t>
            </a:r>
            <a:r>
              <a:rPr lang="en-GB" dirty="0"/>
              <a:t> of the concepts of morals, values and ethics as it asks them to consider the </a:t>
            </a:r>
            <a:r>
              <a:rPr lang="en-GB" b="1" dirty="0"/>
              <a:t>relationship</a:t>
            </a:r>
            <a:r>
              <a:rPr lang="en-GB" dirty="0"/>
              <a:t> between the concepts.</a:t>
            </a:r>
          </a:p>
        </p:txBody>
      </p:sp>
      <p:sp>
        <p:nvSpPr>
          <p:cNvPr id="4" name="Slide Number Placeholder 3"/>
          <p:cNvSpPr>
            <a:spLocks noGrp="1"/>
          </p:cNvSpPr>
          <p:nvPr>
            <p:ph type="sldNum" sz="quarter" idx="5"/>
          </p:nvPr>
        </p:nvSpPr>
        <p:spPr/>
        <p:txBody>
          <a:bodyPr/>
          <a:lstStyle/>
          <a:p>
            <a:fld id="{E491572B-8066-49D6-97B2-52541B8674A2}" type="slidenum">
              <a:rPr lang="en-GB" smtClean="0"/>
              <a:t>10</a:t>
            </a:fld>
            <a:endParaRPr lang="en-GB"/>
          </a:p>
        </p:txBody>
      </p:sp>
    </p:spTree>
    <p:extLst>
      <p:ext uri="{BB962C8B-B14F-4D97-AF65-F5344CB8AC3E}">
        <p14:creationId xmlns:p14="http://schemas.microsoft.com/office/powerpoint/2010/main" val="3664030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should already be confident with what ‘Health’ and ‘Law’ mean but what is their understanding of “ethics”? Many may have come across the term and have some understanding of it which we should access and build upon. This activity will facilitate some discussion around the term. No “right answer” will be given at this point as all are appropriate starting points. </a:t>
            </a:r>
          </a:p>
        </p:txBody>
      </p:sp>
      <p:sp>
        <p:nvSpPr>
          <p:cNvPr id="4" name="Slide Number Placeholder 3"/>
          <p:cNvSpPr>
            <a:spLocks noGrp="1"/>
          </p:cNvSpPr>
          <p:nvPr>
            <p:ph type="sldNum" sz="quarter" idx="5"/>
          </p:nvPr>
        </p:nvSpPr>
        <p:spPr/>
        <p:txBody>
          <a:bodyPr/>
          <a:lstStyle/>
          <a:p>
            <a:fld id="{E491572B-8066-49D6-97B2-52541B8674A2}" type="slidenum">
              <a:rPr lang="en-GB" smtClean="0"/>
              <a:t>2</a:t>
            </a:fld>
            <a:endParaRPr lang="en-GB"/>
          </a:p>
        </p:txBody>
      </p:sp>
    </p:spTree>
    <p:extLst>
      <p:ext uri="{BB962C8B-B14F-4D97-AF65-F5344CB8AC3E}">
        <p14:creationId xmlns:p14="http://schemas.microsoft.com/office/powerpoint/2010/main" val="2204502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need to understand that learning in these modules will be done differently to the traditional approach which most pupils get in school. This cartoon can be used to explain the traditional approach i.e. the learner isn’t independent and doesn’t know what to do until a teacher comes along to direct them, but the teacher is focussed on getting the learner to pass some kind of test and so the learner doesn’t find the experience as rewarding as they should (they’re on a beach and all they get to do is collect some shells / pebbles and then take a test!!!)</a:t>
            </a:r>
          </a:p>
        </p:txBody>
      </p:sp>
      <p:sp>
        <p:nvSpPr>
          <p:cNvPr id="4" name="Slide Number Placeholder 3"/>
          <p:cNvSpPr>
            <a:spLocks noGrp="1"/>
          </p:cNvSpPr>
          <p:nvPr>
            <p:ph type="sldNum" sz="quarter" idx="5"/>
          </p:nvPr>
        </p:nvSpPr>
        <p:spPr/>
        <p:txBody>
          <a:bodyPr/>
          <a:lstStyle/>
          <a:p>
            <a:fld id="{E491572B-8066-49D6-97B2-52541B8674A2}" type="slidenum">
              <a:rPr lang="en-GB" smtClean="0"/>
              <a:t>3</a:t>
            </a:fld>
            <a:endParaRPr lang="en-GB"/>
          </a:p>
        </p:txBody>
      </p:sp>
    </p:spTree>
    <p:extLst>
      <p:ext uri="{BB962C8B-B14F-4D97-AF65-F5344CB8AC3E}">
        <p14:creationId xmlns:p14="http://schemas.microsoft.com/office/powerpoint/2010/main" val="602611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embed learners understanding of how things will be different this infographic shows how a teacher would traditionally plan their learning, It’s a linear approach where the focus is on factual knowledge that has to accessed in a particular order so that learners are prepared for an assessment.</a:t>
            </a:r>
          </a:p>
        </p:txBody>
      </p:sp>
      <p:sp>
        <p:nvSpPr>
          <p:cNvPr id="4" name="Slide Number Placeholder 3"/>
          <p:cNvSpPr>
            <a:spLocks noGrp="1"/>
          </p:cNvSpPr>
          <p:nvPr>
            <p:ph type="sldNum" sz="quarter" idx="5"/>
          </p:nvPr>
        </p:nvSpPr>
        <p:spPr/>
        <p:txBody>
          <a:bodyPr/>
          <a:lstStyle/>
          <a:p>
            <a:fld id="{E491572B-8066-49D6-97B2-52541B8674A2}" type="slidenum">
              <a:rPr lang="en-GB" smtClean="0"/>
              <a:t>4</a:t>
            </a:fld>
            <a:endParaRPr lang="en-GB"/>
          </a:p>
        </p:txBody>
      </p:sp>
    </p:spTree>
    <p:extLst>
      <p:ext uri="{BB962C8B-B14F-4D97-AF65-F5344CB8AC3E}">
        <p14:creationId xmlns:p14="http://schemas.microsoft.com/office/powerpoint/2010/main" val="3083765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the other hand we are going to take an approach that looks more like this. The learners will be invited to use this cartoon as a stimulus to explain how they think learning with us in these modules will be different to the traditional approach.</a:t>
            </a:r>
          </a:p>
        </p:txBody>
      </p:sp>
      <p:sp>
        <p:nvSpPr>
          <p:cNvPr id="4" name="Slide Number Placeholder 3"/>
          <p:cNvSpPr>
            <a:spLocks noGrp="1"/>
          </p:cNvSpPr>
          <p:nvPr>
            <p:ph type="sldNum" sz="quarter" idx="5"/>
          </p:nvPr>
        </p:nvSpPr>
        <p:spPr/>
        <p:txBody>
          <a:bodyPr/>
          <a:lstStyle/>
          <a:p>
            <a:fld id="{E491572B-8066-49D6-97B2-52541B8674A2}" type="slidenum">
              <a:rPr lang="en-GB" smtClean="0"/>
              <a:t>5</a:t>
            </a:fld>
            <a:endParaRPr lang="en-GB"/>
          </a:p>
        </p:txBody>
      </p:sp>
    </p:spTree>
    <p:extLst>
      <p:ext uri="{BB962C8B-B14F-4D97-AF65-F5344CB8AC3E}">
        <p14:creationId xmlns:p14="http://schemas.microsoft.com/office/powerpoint/2010/main" val="2809462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will be invited to choose 5 values from this list that describe the person they want to be (I will work with learners to clarify any that (a) learner(s) do not understand). Feedback will be invited from willing participants on their top 2. Learners should then be told that if these values truly matter to them they will underpin their decisions and actions.</a:t>
            </a:r>
          </a:p>
        </p:txBody>
      </p:sp>
      <p:sp>
        <p:nvSpPr>
          <p:cNvPr id="4" name="Slide Number Placeholder 3"/>
          <p:cNvSpPr>
            <a:spLocks noGrp="1"/>
          </p:cNvSpPr>
          <p:nvPr>
            <p:ph type="sldNum" sz="quarter" idx="5"/>
          </p:nvPr>
        </p:nvSpPr>
        <p:spPr/>
        <p:txBody>
          <a:bodyPr/>
          <a:lstStyle/>
          <a:p>
            <a:fld id="{E491572B-8066-49D6-97B2-52541B8674A2}" type="slidenum">
              <a:rPr lang="en-GB" smtClean="0"/>
              <a:t>6</a:t>
            </a:fld>
            <a:endParaRPr lang="en-GB"/>
          </a:p>
        </p:txBody>
      </p:sp>
    </p:spTree>
    <p:extLst>
      <p:ext uri="{BB962C8B-B14F-4D97-AF65-F5344CB8AC3E}">
        <p14:creationId xmlns:p14="http://schemas.microsoft.com/office/powerpoint/2010/main" val="3635029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will then be introduced to Morals to build on their understanding of the role of Values in their lives.</a:t>
            </a:r>
          </a:p>
        </p:txBody>
      </p:sp>
      <p:sp>
        <p:nvSpPr>
          <p:cNvPr id="4" name="Slide Number Placeholder 3"/>
          <p:cNvSpPr>
            <a:spLocks noGrp="1"/>
          </p:cNvSpPr>
          <p:nvPr>
            <p:ph type="sldNum" sz="quarter" idx="5"/>
          </p:nvPr>
        </p:nvSpPr>
        <p:spPr/>
        <p:txBody>
          <a:bodyPr/>
          <a:lstStyle/>
          <a:p>
            <a:fld id="{E491572B-8066-49D6-97B2-52541B8674A2}" type="slidenum">
              <a:rPr lang="en-GB" smtClean="0"/>
              <a:t>7</a:t>
            </a:fld>
            <a:endParaRPr lang="en-GB"/>
          </a:p>
        </p:txBody>
      </p:sp>
    </p:spTree>
    <p:extLst>
      <p:ext uri="{BB962C8B-B14F-4D97-AF65-F5344CB8AC3E}">
        <p14:creationId xmlns:p14="http://schemas.microsoft.com/office/powerpoint/2010/main" val="37232904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will then be placed in a series of moral dilemmas and asked to respond and explain their thinking:</a:t>
            </a:r>
          </a:p>
          <a:p>
            <a:pPr marL="228600" indent="-228600">
              <a:buAutoNum type="arabicPeriod"/>
            </a:pPr>
            <a:r>
              <a:rPr lang="en-GB" dirty="0"/>
              <a:t>Your friend is going on a date with someone they REALLY like, and so they are very nervous about it. They ask if you like what they’re wearing. They look awful. If you don’t tell them they are unlikely to impress their date, but if you do tell them you’ll destroy their confidence.</a:t>
            </a:r>
          </a:p>
          <a:p>
            <a:pPr marL="228600" indent="-228600">
              <a:buAutoNum type="arabicPeriod"/>
            </a:pPr>
            <a:r>
              <a:rPr lang="en-GB" dirty="0"/>
              <a:t>You see your friend’s other half flirting with someone else. If you tell your friend their relationship might end but if you don’t you’re keeping something important from them. (variations: what if they were kissing? – what if it was your brother or sister’s other half?)</a:t>
            </a:r>
          </a:p>
          <a:p>
            <a:pPr marL="228600" indent="-228600">
              <a:buAutoNum type="arabicPeriod"/>
            </a:pPr>
            <a:r>
              <a:rPr lang="en-GB" dirty="0"/>
              <a:t>You need an A from your next test or your grades for the year will be low and your parents will be mad. You find the teacher’s answer sheet... (variation – what if your friend needed the A grade? What if the punishment for cheating was expulsion?)</a:t>
            </a:r>
          </a:p>
          <a:p>
            <a:pPr marL="228600" indent="-228600">
              <a:buAutoNum type="arabicPeriod"/>
            </a:pPr>
            <a:r>
              <a:rPr lang="en-GB" dirty="0"/>
              <a:t>You are buying your dream home with your partner. They are looking at a different part of the house when the estate agent mentions that there are rumours that the house is haunted. You think ghosts are a load of rubbish but your partner believes and is afraid of ghosts – do you tell your partner and risk them not buying the house of your dreams, or keep the estate agents’ comment to yourself? </a:t>
            </a:r>
          </a:p>
        </p:txBody>
      </p:sp>
      <p:sp>
        <p:nvSpPr>
          <p:cNvPr id="4" name="Slide Number Placeholder 3"/>
          <p:cNvSpPr>
            <a:spLocks noGrp="1"/>
          </p:cNvSpPr>
          <p:nvPr>
            <p:ph type="sldNum" sz="quarter" idx="5"/>
          </p:nvPr>
        </p:nvSpPr>
        <p:spPr/>
        <p:txBody>
          <a:bodyPr/>
          <a:lstStyle/>
          <a:p>
            <a:fld id="{E491572B-8066-49D6-97B2-52541B8674A2}" type="slidenum">
              <a:rPr lang="en-GB" smtClean="0"/>
              <a:t>8</a:t>
            </a:fld>
            <a:endParaRPr lang="en-GB"/>
          </a:p>
        </p:txBody>
      </p:sp>
    </p:spTree>
    <p:extLst>
      <p:ext uri="{BB962C8B-B14F-4D97-AF65-F5344CB8AC3E}">
        <p14:creationId xmlns:p14="http://schemas.microsoft.com/office/powerpoint/2010/main" val="3348334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finally learners will engage with the concept of ethics using 2 contexts to acquire an understanding and then be invited to transfer that understanding to 2 other contexts.</a:t>
            </a:r>
          </a:p>
        </p:txBody>
      </p:sp>
      <p:sp>
        <p:nvSpPr>
          <p:cNvPr id="4" name="Slide Number Placeholder 3"/>
          <p:cNvSpPr>
            <a:spLocks noGrp="1"/>
          </p:cNvSpPr>
          <p:nvPr>
            <p:ph type="sldNum" sz="quarter" idx="5"/>
          </p:nvPr>
        </p:nvSpPr>
        <p:spPr/>
        <p:txBody>
          <a:bodyPr/>
          <a:lstStyle/>
          <a:p>
            <a:fld id="{E491572B-8066-49D6-97B2-52541B8674A2}" type="slidenum">
              <a:rPr lang="en-GB" smtClean="0"/>
              <a:t>9</a:t>
            </a:fld>
            <a:endParaRPr lang="en-GB"/>
          </a:p>
        </p:txBody>
      </p:sp>
    </p:spTree>
    <p:extLst>
      <p:ext uri="{BB962C8B-B14F-4D97-AF65-F5344CB8AC3E}">
        <p14:creationId xmlns:p14="http://schemas.microsoft.com/office/powerpoint/2010/main" val="3393672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8C84A-E0CD-DA99-94FE-44A5581791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A16E4AF-BBBD-2D8B-7DD0-E9410CEB32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1D6C8C3-2603-E363-1584-35326972F634}"/>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AB6AEA61-D959-7C26-D82D-D43436BC84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A43ED2-85CD-2454-1490-5CBA1D9A19B1}"/>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264342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11C61-72AF-89EE-1834-D100C01A1B7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12508-72D8-86D6-02BB-EC684ADA15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F586D77-2F68-82DE-ADB5-8C1147DA887B}"/>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AE574826-A560-65B5-F6EB-363776717B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8CBEBA-BC27-E570-1F0C-F8298499E9FA}"/>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240904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2F352B-D50D-DACE-F536-A5551443E0F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14486C8-CEEC-3E17-01B2-C4822C50E1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0FBE9CF-7FC1-DC4D-AA1B-073F3464A2C3}"/>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73509B69-BADA-659E-4F8B-F2249FF116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63FA941-9971-8A81-F66E-F0A4D3DA713C}"/>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2413562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410B8-4455-2BC9-381F-1ACE4BE745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B6F3D97-0A40-6344-B78A-20798A51E8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3C2414-9320-6E56-08CB-DAE49691A5F1}"/>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6B8483BA-3004-7267-0513-3130E6C047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429F0E-F3E4-9A1F-EDAE-A1AC272C96D4}"/>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068329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B6BFF-3557-6283-ED99-C735C0B2A9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C05949A-5631-DE5F-26BB-216E3489A2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05A638-B45B-96E5-0878-BE34F8EA8D77}"/>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4C9058CF-5AAB-845A-2132-8CC876F31A1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F96F65-76EB-3D65-26FF-9B86FF00862F}"/>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2487377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08231-70C5-8B7A-5766-F1A0DDACAFA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D60194E-FA27-A35F-41E5-DD244C9A64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F508C01-2B1E-5947-E0F4-9CA038AEE22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8148A31-D2D6-9CA8-D605-045DE4772019}"/>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6" name="Footer Placeholder 5">
            <a:extLst>
              <a:ext uri="{FF2B5EF4-FFF2-40B4-BE49-F238E27FC236}">
                <a16:creationId xmlns:a16="http://schemas.microsoft.com/office/drawing/2014/main" id="{C9D12B30-E0EE-180C-7ABB-6E98EFD1E3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512C89-5CD0-6554-072E-7F72693D90CF}"/>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3600614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54F02-77CF-18E0-2F0E-3B5592CEEB2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4FFA7E2-5D02-C931-6E5B-EC17BAFC1E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AF7689-C6E2-EF48-6A8F-E14CF49F3C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9D3D512-7AAB-9CD8-61AB-9CDE68F95C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F7E547-5EA7-64AF-0F5E-96DBE644ED5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86E2C9B-138B-D516-F69A-879833B7B981}"/>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8" name="Footer Placeholder 7">
            <a:extLst>
              <a:ext uri="{FF2B5EF4-FFF2-40B4-BE49-F238E27FC236}">
                <a16:creationId xmlns:a16="http://schemas.microsoft.com/office/drawing/2014/main" id="{8DAF7BA0-001F-BD52-EF1E-4F5EAC0311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E71794E-1D8E-5CC8-128E-6F88A63BA6F0}"/>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812570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37272-7918-483F-4D84-70F10A10ADB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EA27C1C-580E-3D85-DD65-F95A3AEC6B03}"/>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4" name="Footer Placeholder 3">
            <a:extLst>
              <a:ext uri="{FF2B5EF4-FFF2-40B4-BE49-F238E27FC236}">
                <a16:creationId xmlns:a16="http://schemas.microsoft.com/office/drawing/2014/main" id="{542BB337-DAEB-8337-8741-FF8976046EF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B3D8A2D-A502-A1A2-91C7-64B037438C4B}"/>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61946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FE3FA4-E89A-4AC4-DFCA-00E54977A867}"/>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3" name="Footer Placeholder 2">
            <a:extLst>
              <a:ext uri="{FF2B5EF4-FFF2-40B4-BE49-F238E27FC236}">
                <a16:creationId xmlns:a16="http://schemas.microsoft.com/office/drawing/2014/main" id="{92CFC223-67A8-C567-62F9-D5AEF02CCE0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1839B1C-DD59-91F6-891F-87DD53C68159}"/>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3897028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A8390-5FA8-A938-769C-4F38B2844E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FD6F2C4-7730-3C07-8DA6-BDF19710B3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8FF20AE-5505-2652-E317-7FB31B1D39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F24497-8840-9FA4-48AA-2ECE6566F6CC}"/>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6" name="Footer Placeholder 5">
            <a:extLst>
              <a:ext uri="{FF2B5EF4-FFF2-40B4-BE49-F238E27FC236}">
                <a16:creationId xmlns:a16="http://schemas.microsoft.com/office/drawing/2014/main" id="{63EB39AC-708E-9A2E-33A5-497C1272465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1687AB-F339-CFB9-049D-48FD4540497A}"/>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479485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D66A0-EBEB-F6C1-1BEA-ADD76DBB4D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12023F3-6BE3-06B3-8CDD-7EB262C5F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DBCD5BE-34E5-B759-F148-4865252FE6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546451-3948-F883-5C42-0EC66F82E927}"/>
              </a:ext>
            </a:extLst>
          </p:cNvPr>
          <p:cNvSpPr>
            <a:spLocks noGrp="1"/>
          </p:cNvSpPr>
          <p:nvPr>
            <p:ph type="dt" sz="half" idx="10"/>
          </p:nvPr>
        </p:nvSpPr>
        <p:spPr/>
        <p:txBody>
          <a:bodyPr/>
          <a:lstStyle/>
          <a:p>
            <a:fld id="{39CD6B5D-D34B-4680-9ED9-F254C99C2981}" type="datetimeFigureOut">
              <a:rPr lang="en-GB" smtClean="0"/>
              <a:t>03/10/2022</a:t>
            </a:fld>
            <a:endParaRPr lang="en-GB"/>
          </a:p>
        </p:txBody>
      </p:sp>
      <p:sp>
        <p:nvSpPr>
          <p:cNvPr id="6" name="Footer Placeholder 5">
            <a:extLst>
              <a:ext uri="{FF2B5EF4-FFF2-40B4-BE49-F238E27FC236}">
                <a16:creationId xmlns:a16="http://schemas.microsoft.com/office/drawing/2014/main" id="{5CCA1F5B-F66A-22EC-5575-3683C84025C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008AF28-6529-B908-A071-48A365117A97}"/>
              </a:ext>
            </a:extLst>
          </p:cNvPr>
          <p:cNvSpPr>
            <a:spLocks noGrp="1"/>
          </p:cNvSpPr>
          <p:nvPr>
            <p:ph type="sldNum" sz="quarter" idx="12"/>
          </p:nvPr>
        </p:nvSpPr>
        <p:spPr/>
        <p:txBody>
          <a:bodyPr/>
          <a:lstStyle/>
          <a:p>
            <a:fld id="{8DECAC04-B263-4EED-ABDD-B90085296065}" type="slidenum">
              <a:rPr lang="en-GB" smtClean="0"/>
              <a:t>‹#›</a:t>
            </a:fld>
            <a:endParaRPr lang="en-GB"/>
          </a:p>
        </p:txBody>
      </p:sp>
    </p:spTree>
    <p:extLst>
      <p:ext uri="{BB962C8B-B14F-4D97-AF65-F5344CB8AC3E}">
        <p14:creationId xmlns:p14="http://schemas.microsoft.com/office/powerpoint/2010/main" val="1731268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0AC12F-7496-411F-97FC-C32D08CD48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F5F296E-7809-149C-6B57-CAB2E91EE3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A4E836-F2BE-CF64-A1D8-BFF9FB31A3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CD6B5D-D34B-4680-9ED9-F254C99C2981}" type="datetimeFigureOut">
              <a:rPr lang="en-GB" smtClean="0"/>
              <a:t>03/10/2022</a:t>
            </a:fld>
            <a:endParaRPr lang="en-GB"/>
          </a:p>
        </p:txBody>
      </p:sp>
      <p:sp>
        <p:nvSpPr>
          <p:cNvPr id="5" name="Footer Placeholder 4">
            <a:extLst>
              <a:ext uri="{FF2B5EF4-FFF2-40B4-BE49-F238E27FC236}">
                <a16:creationId xmlns:a16="http://schemas.microsoft.com/office/drawing/2014/main" id="{1EC07DB5-1DE0-15CE-717B-17E8540444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292ED82-D1BA-9D7B-4EE1-993315720B8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ECAC04-B263-4EED-ABDD-B90085296065}" type="slidenum">
              <a:rPr lang="en-GB" smtClean="0"/>
              <a:t>‹#›</a:t>
            </a:fld>
            <a:endParaRPr lang="en-GB"/>
          </a:p>
        </p:txBody>
      </p:sp>
    </p:spTree>
    <p:extLst>
      <p:ext uri="{BB962C8B-B14F-4D97-AF65-F5344CB8AC3E}">
        <p14:creationId xmlns:p14="http://schemas.microsoft.com/office/powerpoint/2010/main" val="115922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4FE5A5-9711-A415-0A9C-765BD39A6E77}"/>
              </a:ext>
            </a:extLst>
          </p:cNvPr>
          <p:cNvSpPr>
            <a:spLocks noGrp="1"/>
          </p:cNvSpPr>
          <p:nvPr>
            <p:ph type="ctrTitle"/>
          </p:nvPr>
        </p:nvSpPr>
        <p:spPr>
          <a:xfrm>
            <a:off x="890338" y="640080"/>
            <a:ext cx="3734014" cy="3566160"/>
          </a:xfrm>
        </p:spPr>
        <p:txBody>
          <a:bodyPr anchor="b">
            <a:normAutofit/>
          </a:bodyPr>
          <a:lstStyle/>
          <a:p>
            <a:pPr algn="l"/>
            <a:r>
              <a:rPr lang="en-GB" sz="5400"/>
              <a:t>Health Law + Ethics</a:t>
            </a:r>
          </a:p>
        </p:txBody>
      </p:sp>
      <p:sp>
        <p:nvSpPr>
          <p:cNvPr id="3" name="Subtitle 2">
            <a:extLst>
              <a:ext uri="{FF2B5EF4-FFF2-40B4-BE49-F238E27FC236}">
                <a16:creationId xmlns:a16="http://schemas.microsoft.com/office/drawing/2014/main" id="{3F96A4D2-C9BC-2FC4-65E8-48C5AAA4CC49}"/>
              </a:ext>
            </a:extLst>
          </p:cNvPr>
          <p:cNvSpPr>
            <a:spLocks noGrp="1"/>
          </p:cNvSpPr>
          <p:nvPr>
            <p:ph type="subTitle" idx="1"/>
          </p:nvPr>
        </p:nvSpPr>
        <p:spPr>
          <a:xfrm>
            <a:off x="890339" y="4636008"/>
            <a:ext cx="3734014" cy="1572768"/>
          </a:xfrm>
        </p:spPr>
        <p:txBody>
          <a:bodyPr>
            <a:normAutofit/>
          </a:bodyPr>
          <a:lstStyle/>
          <a:p>
            <a:pPr algn="l"/>
            <a:r>
              <a:rPr lang="en-GB" dirty="0"/>
              <a:t>Cardiff University +</a:t>
            </a:r>
          </a:p>
          <a:p>
            <a:pPr algn="l"/>
            <a:r>
              <a:rPr lang="en-GB" dirty="0"/>
              <a:t>Cardiff Curriculum Team</a:t>
            </a:r>
          </a:p>
        </p:txBody>
      </p:sp>
      <p:sp>
        <p:nvSpPr>
          <p:cNvPr id="11"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Stones balancing on a wood">
            <a:extLst>
              <a:ext uri="{FF2B5EF4-FFF2-40B4-BE49-F238E27FC236}">
                <a16:creationId xmlns:a16="http://schemas.microsoft.com/office/drawing/2014/main" id="{8896783B-DB3D-524F-0B5A-CB5DCA167D0B}"/>
              </a:ext>
            </a:extLst>
          </p:cNvPr>
          <p:cNvPicPr>
            <a:picLocks noChangeAspect="1"/>
          </p:cNvPicPr>
          <p:nvPr/>
        </p:nvPicPr>
        <p:blipFill rotWithShape="1">
          <a:blip r:embed="rId3"/>
          <a:srcRect l="29013" r="10554"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375006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7F02F-0BF8-34F7-67B4-E04939477511}"/>
              </a:ext>
            </a:extLst>
          </p:cNvPr>
          <p:cNvSpPr>
            <a:spLocks noGrp="1"/>
          </p:cNvSpPr>
          <p:nvPr>
            <p:ph type="title"/>
          </p:nvPr>
        </p:nvSpPr>
        <p:spPr/>
        <p:txBody>
          <a:bodyPr/>
          <a:lstStyle/>
          <a:p>
            <a:r>
              <a:rPr lang="en-GB" dirty="0"/>
              <a:t>Take a stand, divide and slide</a:t>
            </a:r>
          </a:p>
        </p:txBody>
      </p:sp>
      <p:sp>
        <p:nvSpPr>
          <p:cNvPr id="3" name="Content Placeholder 2">
            <a:extLst>
              <a:ext uri="{FF2B5EF4-FFF2-40B4-BE49-F238E27FC236}">
                <a16:creationId xmlns:a16="http://schemas.microsoft.com/office/drawing/2014/main" id="{86842140-81D1-8F47-D97E-6437892E6CCC}"/>
              </a:ext>
            </a:extLst>
          </p:cNvPr>
          <p:cNvSpPr>
            <a:spLocks noGrp="1"/>
          </p:cNvSpPr>
          <p:nvPr>
            <p:ph idx="1"/>
          </p:nvPr>
        </p:nvSpPr>
        <p:spPr/>
        <p:txBody>
          <a:bodyPr/>
          <a:lstStyle/>
          <a:p>
            <a:pPr marL="0" indent="0">
              <a:buNone/>
            </a:pPr>
            <a:endParaRPr lang="en-GB" dirty="0"/>
          </a:p>
          <a:p>
            <a:pPr marL="0" indent="0">
              <a:buNone/>
            </a:pPr>
            <a:r>
              <a:rPr lang="en-GB" sz="3200" dirty="0">
                <a:solidFill>
                  <a:srgbClr val="FF0000"/>
                </a:solidFill>
              </a:rPr>
              <a:t>“You don’t have to be moral to be ethical.”</a:t>
            </a:r>
          </a:p>
          <a:p>
            <a:pPr marL="0" indent="0">
              <a:buNone/>
            </a:pPr>
            <a:r>
              <a:rPr lang="en-GB" dirty="0"/>
              <a:t>Do you agree?</a:t>
            </a:r>
          </a:p>
        </p:txBody>
      </p:sp>
    </p:spTree>
    <p:extLst>
      <p:ext uri="{BB962C8B-B14F-4D97-AF65-F5344CB8AC3E}">
        <p14:creationId xmlns:p14="http://schemas.microsoft.com/office/powerpoint/2010/main" val="791191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B0EEB-07F1-876F-0E9C-5703371BD426}"/>
              </a:ext>
            </a:extLst>
          </p:cNvPr>
          <p:cNvSpPr>
            <a:spLocks noGrp="1"/>
          </p:cNvSpPr>
          <p:nvPr>
            <p:ph type="title"/>
          </p:nvPr>
        </p:nvSpPr>
        <p:spPr/>
        <p:txBody>
          <a:bodyPr/>
          <a:lstStyle/>
          <a:p>
            <a:r>
              <a:rPr lang="en-GB" dirty="0"/>
              <a:t>Four Corner Thinking</a:t>
            </a:r>
          </a:p>
        </p:txBody>
      </p:sp>
      <p:cxnSp>
        <p:nvCxnSpPr>
          <p:cNvPr id="4" name="Straight Connector 3">
            <a:extLst>
              <a:ext uri="{FF2B5EF4-FFF2-40B4-BE49-F238E27FC236}">
                <a16:creationId xmlns:a16="http://schemas.microsoft.com/office/drawing/2014/main" id="{486CD2BB-EC00-AA6D-CDA0-BC77E0B4421D}"/>
              </a:ext>
            </a:extLst>
          </p:cNvPr>
          <p:cNvCxnSpPr>
            <a:cxnSpLocks/>
          </p:cNvCxnSpPr>
          <p:nvPr/>
        </p:nvCxnSpPr>
        <p:spPr>
          <a:xfrm>
            <a:off x="6090142" y="1989574"/>
            <a:ext cx="5858" cy="362745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BA11BC2-3F15-B623-5F7A-EDFD687D4EA5}"/>
              </a:ext>
            </a:extLst>
          </p:cNvPr>
          <p:cNvCxnSpPr>
            <a:cxnSpLocks/>
          </p:cNvCxnSpPr>
          <p:nvPr/>
        </p:nvCxnSpPr>
        <p:spPr>
          <a:xfrm flipH="1">
            <a:off x="1075174" y="3704492"/>
            <a:ext cx="100584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40699BAB-7B8B-B3EB-B39E-D56E6FFB3345}"/>
              </a:ext>
            </a:extLst>
          </p:cNvPr>
          <p:cNvSpPr/>
          <p:nvPr/>
        </p:nvSpPr>
        <p:spPr>
          <a:xfrm>
            <a:off x="5196665" y="3223429"/>
            <a:ext cx="1781936" cy="962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What are “Ethics”?</a:t>
            </a:r>
          </a:p>
        </p:txBody>
      </p:sp>
      <p:sp>
        <p:nvSpPr>
          <p:cNvPr id="15" name="TextBox 14">
            <a:extLst>
              <a:ext uri="{FF2B5EF4-FFF2-40B4-BE49-F238E27FC236}">
                <a16:creationId xmlns:a16="http://schemas.microsoft.com/office/drawing/2014/main" id="{4AD9BF48-2236-22EA-4993-672CEF0BC20E}"/>
              </a:ext>
            </a:extLst>
          </p:cNvPr>
          <p:cNvSpPr txBox="1"/>
          <p:nvPr/>
        </p:nvSpPr>
        <p:spPr>
          <a:xfrm>
            <a:off x="1652949" y="2512924"/>
            <a:ext cx="2731483" cy="461665"/>
          </a:xfrm>
          <a:prstGeom prst="rect">
            <a:avLst/>
          </a:prstGeom>
          <a:noFill/>
        </p:spPr>
        <p:txBody>
          <a:bodyPr wrap="square" rtlCol="0">
            <a:spAutoFit/>
          </a:bodyPr>
          <a:lstStyle/>
          <a:p>
            <a:pPr marL="269875" indent="-269875"/>
            <a:r>
              <a:rPr lang="en-GB" sz="2400" dirty="0"/>
              <a:t>A: morals</a:t>
            </a:r>
          </a:p>
        </p:txBody>
      </p:sp>
      <p:sp>
        <p:nvSpPr>
          <p:cNvPr id="16" name="TextBox 15">
            <a:extLst>
              <a:ext uri="{FF2B5EF4-FFF2-40B4-BE49-F238E27FC236}">
                <a16:creationId xmlns:a16="http://schemas.microsoft.com/office/drawing/2014/main" id="{FE129E99-62C9-2E6F-22CE-810251F2161D}"/>
              </a:ext>
            </a:extLst>
          </p:cNvPr>
          <p:cNvSpPr txBox="1"/>
          <p:nvPr/>
        </p:nvSpPr>
        <p:spPr>
          <a:xfrm>
            <a:off x="7462571" y="2512924"/>
            <a:ext cx="3540947" cy="461665"/>
          </a:xfrm>
          <a:prstGeom prst="rect">
            <a:avLst/>
          </a:prstGeom>
          <a:noFill/>
        </p:spPr>
        <p:txBody>
          <a:bodyPr wrap="square" rtlCol="0">
            <a:spAutoFit/>
          </a:bodyPr>
          <a:lstStyle/>
          <a:p>
            <a:pPr marL="269875" indent="-269875"/>
            <a:r>
              <a:rPr lang="en-GB" sz="2400" dirty="0"/>
              <a:t>B: actions based on values</a:t>
            </a:r>
          </a:p>
        </p:txBody>
      </p:sp>
      <p:sp>
        <p:nvSpPr>
          <p:cNvPr id="17" name="TextBox 16">
            <a:extLst>
              <a:ext uri="{FF2B5EF4-FFF2-40B4-BE49-F238E27FC236}">
                <a16:creationId xmlns:a16="http://schemas.microsoft.com/office/drawing/2014/main" id="{6AFCB7EA-77F1-8033-D64A-79FCE71159D3}"/>
              </a:ext>
            </a:extLst>
          </p:cNvPr>
          <p:cNvSpPr txBox="1"/>
          <p:nvPr/>
        </p:nvSpPr>
        <p:spPr>
          <a:xfrm>
            <a:off x="1652948" y="4634801"/>
            <a:ext cx="3139460" cy="461665"/>
          </a:xfrm>
          <a:prstGeom prst="rect">
            <a:avLst/>
          </a:prstGeom>
          <a:noFill/>
        </p:spPr>
        <p:txBody>
          <a:bodyPr wrap="square" rtlCol="0">
            <a:spAutoFit/>
          </a:bodyPr>
          <a:lstStyle/>
          <a:p>
            <a:pPr marL="269875" indent="-269875"/>
            <a:r>
              <a:rPr lang="en-GB" sz="2400" dirty="0"/>
              <a:t>C: the right things to do</a:t>
            </a:r>
          </a:p>
        </p:txBody>
      </p:sp>
      <p:sp>
        <p:nvSpPr>
          <p:cNvPr id="18" name="TextBox 17">
            <a:extLst>
              <a:ext uri="{FF2B5EF4-FFF2-40B4-BE49-F238E27FC236}">
                <a16:creationId xmlns:a16="http://schemas.microsoft.com/office/drawing/2014/main" id="{A644272F-14F8-841C-B706-E5D9EF4AB710}"/>
              </a:ext>
            </a:extLst>
          </p:cNvPr>
          <p:cNvSpPr txBox="1"/>
          <p:nvPr/>
        </p:nvSpPr>
        <p:spPr>
          <a:xfrm>
            <a:off x="7462570" y="4634801"/>
            <a:ext cx="3665146" cy="830997"/>
          </a:xfrm>
          <a:prstGeom prst="rect">
            <a:avLst/>
          </a:prstGeom>
          <a:noFill/>
        </p:spPr>
        <p:txBody>
          <a:bodyPr wrap="square" rtlCol="0">
            <a:spAutoFit/>
          </a:bodyPr>
          <a:lstStyle/>
          <a:p>
            <a:pPr marL="269875" indent="-269875"/>
            <a:r>
              <a:rPr lang="en-GB" sz="2400" dirty="0"/>
              <a:t>D: rules to get people to do appropriate things</a:t>
            </a:r>
          </a:p>
        </p:txBody>
      </p:sp>
    </p:spTree>
    <p:extLst>
      <p:ext uri="{BB962C8B-B14F-4D97-AF65-F5344CB8AC3E}">
        <p14:creationId xmlns:p14="http://schemas.microsoft.com/office/powerpoint/2010/main" val="1200896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xEl>
                                              <p:pRg st="0" end="0"/>
                                            </p:txEl>
                                          </p:spTgt>
                                        </p:tgtEl>
                                        <p:attrNameLst>
                                          <p:attrName>style.visibility</p:attrName>
                                        </p:attrNameLst>
                                      </p:cBhvr>
                                      <p:to>
                                        <p:strVal val="visible"/>
                                      </p:to>
                                    </p:set>
                                    <p:animEffect transition="in" filter="fade">
                                      <p:cBhvr>
                                        <p:cTn id="22"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6B6BB-AD05-24D4-2273-41D2C0C5BD4E}"/>
              </a:ext>
            </a:extLst>
          </p:cNvPr>
          <p:cNvSpPr>
            <a:spLocks noGrp="1"/>
          </p:cNvSpPr>
          <p:nvPr>
            <p:ph type="title"/>
          </p:nvPr>
        </p:nvSpPr>
        <p:spPr/>
        <p:txBody>
          <a:bodyPr/>
          <a:lstStyle/>
          <a:p>
            <a:r>
              <a:rPr lang="en-GB" dirty="0"/>
              <a:t>Working in a different way</a:t>
            </a:r>
          </a:p>
        </p:txBody>
      </p:sp>
      <p:pic>
        <p:nvPicPr>
          <p:cNvPr id="5" name="Picture 4">
            <a:extLst>
              <a:ext uri="{FF2B5EF4-FFF2-40B4-BE49-F238E27FC236}">
                <a16:creationId xmlns:a16="http://schemas.microsoft.com/office/drawing/2014/main" id="{3726515E-21FF-3B9A-1CE2-E319B89F7200}"/>
              </a:ext>
            </a:extLst>
          </p:cNvPr>
          <p:cNvPicPr>
            <a:picLocks noChangeAspect="1"/>
          </p:cNvPicPr>
          <p:nvPr/>
        </p:nvPicPr>
        <p:blipFill>
          <a:blip r:embed="rId3"/>
          <a:stretch>
            <a:fillRect/>
          </a:stretch>
        </p:blipFill>
        <p:spPr>
          <a:xfrm>
            <a:off x="1028365" y="2026267"/>
            <a:ext cx="2816804" cy="4457939"/>
          </a:xfrm>
          <a:prstGeom prst="rect">
            <a:avLst/>
          </a:prstGeom>
          <a:ln w="19050">
            <a:solidFill>
              <a:schemeClr val="bg1">
                <a:lumMod val="50000"/>
              </a:schemeClr>
            </a:solidFill>
          </a:ln>
        </p:spPr>
      </p:pic>
      <p:pic>
        <p:nvPicPr>
          <p:cNvPr id="7" name="Picture 6">
            <a:extLst>
              <a:ext uri="{FF2B5EF4-FFF2-40B4-BE49-F238E27FC236}">
                <a16:creationId xmlns:a16="http://schemas.microsoft.com/office/drawing/2014/main" id="{594A6426-A799-3D8F-B204-0CB7B22ABE5B}"/>
              </a:ext>
            </a:extLst>
          </p:cNvPr>
          <p:cNvPicPr>
            <a:picLocks noChangeAspect="1"/>
          </p:cNvPicPr>
          <p:nvPr/>
        </p:nvPicPr>
        <p:blipFill>
          <a:blip r:embed="rId4"/>
          <a:stretch>
            <a:fillRect/>
          </a:stretch>
        </p:blipFill>
        <p:spPr>
          <a:xfrm>
            <a:off x="4354224" y="2017598"/>
            <a:ext cx="3147456" cy="4466608"/>
          </a:xfrm>
          <a:prstGeom prst="rect">
            <a:avLst/>
          </a:prstGeom>
          <a:ln w="12700">
            <a:solidFill>
              <a:schemeClr val="bg1">
                <a:lumMod val="50000"/>
              </a:schemeClr>
            </a:solidFill>
          </a:ln>
        </p:spPr>
      </p:pic>
      <p:pic>
        <p:nvPicPr>
          <p:cNvPr id="9" name="Picture 8">
            <a:extLst>
              <a:ext uri="{FF2B5EF4-FFF2-40B4-BE49-F238E27FC236}">
                <a16:creationId xmlns:a16="http://schemas.microsoft.com/office/drawing/2014/main" id="{3C598E3D-5E03-25D0-9B19-4110C4ABBE94}"/>
              </a:ext>
            </a:extLst>
          </p:cNvPr>
          <p:cNvPicPr>
            <a:picLocks noChangeAspect="1"/>
          </p:cNvPicPr>
          <p:nvPr/>
        </p:nvPicPr>
        <p:blipFill>
          <a:blip r:embed="rId5"/>
          <a:stretch>
            <a:fillRect/>
          </a:stretch>
        </p:blipFill>
        <p:spPr>
          <a:xfrm>
            <a:off x="8010735" y="2017598"/>
            <a:ext cx="3152900" cy="4466608"/>
          </a:xfrm>
          <a:prstGeom prst="rect">
            <a:avLst/>
          </a:prstGeom>
          <a:ln w="12700">
            <a:solidFill>
              <a:schemeClr val="bg1">
                <a:lumMod val="50000"/>
              </a:schemeClr>
            </a:solidFill>
          </a:ln>
        </p:spPr>
      </p:pic>
    </p:spTree>
    <p:extLst>
      <p:ext uri="{BB962C8B-B14F-4D97-AF65-F5344CB8AC3E}">
        <p14:creationId xmlns:p14="http://schemas.microsoft.com/office/powerpoint/2010/main" val="3055929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8B476-102C-C8F0-1273-246E11CC37BB}"/>
              </a:ext>
            </a:extLst>
          </p:cNvPr>
          <p:cNvSpPr>
            <a:spLocks noGrp="1"/>
          </p:cNvSpPr>
          <p:nvPr>
            <p:ph type="title"/>
          </p:nvPr>
        </p:nvSpPr>
        <p:spPr/>
        <p:txBody>
          <a:bodyPr/>
          <a:lstStyle/>
          <a:p>
            <a:r>
              <a:rPr lang="en-GB" dirty="0"/>
              <a:t>Working in a different way</a:t>
            </a:r>
          </a:p>
        </p:txBody>
      </p:sp>
      <p:sp>
        <p:nvSpPr>
          <p:cNvPr id="3" name="Content Placeholder 2">
            <a:extLst>
              <a:ext uri="{FF2B5EF4-FFF2-40B4-BE49-F238E27FC236}">
                <a16:creationId xmlns:a16="http://schemas.microsoft.com/office/drawing/2014/main" id="{863B6452-51D1-03BF-4895-BF5596456986}"/>
              </a:ext>
            </a:extLst>
          </p:cNvPr>
          <p:cNvSpPr>
            <a:spLocks noGrp="1"/>
          </p:cNvSpPr>
          <p:nvPr>
            <p:ph idx="1"/>
          </p:nvPr>
        </p:nvSpPr>
        <p:spPr>
          <a:xfrm>
            <a:off x="838200" y="1825625"/>
            <a:ext cx="10515600" cy="2605698"/>
          </a:xfrm>
        </p:spPr>
        <p:txBody>
          <a:bodyPr/>
          <a:lstStyle/>
          <a:p>
            <a:pPr marL="0" indent="0">
              <a:buNone/>
            </a:pPr>
            <a:r>
              <a:rPr lang="en-GB" dirty="0"/>
              <a:t>Traditional approach:</a:t>
            </a:r>
          </a:p>
          <a:p>
            <a:pPr marL="514350" indent="-514350">
              <a:buFont typeface="+mj-lt"/>
              <a:buAutoNum type="arabicPeriod"/>
            </a:pPr>
            <a:r>
              <a:rPr lang="en-GB" dirty="0"/>
              <a:t>What do political parties believe about Health?</a:t>
            </a:r>
          </a:p>
          <a:p>
            <a:pPr marL="514350" indent="-514350">
              <a:buFont typeface="+mj-lt"/>
              <a:buAutoNum type="arabicPeriod"/>
            </a:pPr>
            <a:r>
              <a:rPr lang="en-GB" dirty="0"/>
              <a:t>What is the law around specific health issues?</a:t>
            </a:r>
          </a:p>
          <a:p>
            <a:pPr marL="514350" indent="-514350">
              <a:buFont typeface="+mj-lt"/>
              <a:buAutoNum type="arabicPeriod"/>
            </a:pPr>
            <a:r>
              <a:rPr lang="en-GB" dirty="0"/>
              <a:t>How does health law get made?</a:t>
            </a:r>
          </a:p>
          <a:p>
            <a:pPr marL="514350" indent="-514350">
              <a:buFont typeface="+mj-lt"/>
              <a:buAutoNum type="arabicPeriod"/>
            </a:pPr>
            <a:r>
              <a:rPr lang="en-GB" dirty="0"/>
              <a:t>How do UK health laws compare to those of other countries?</a:t>
            </a:r>
          </a:p>
        </p:txBody>
      </p:sp>
      <p:cxnSp>
        <p:nvCxnSpPr>
          <p:cNvPr id="6" name="Straight Arrow Connector 5">
            <a:extLst>
              <a:ext uri="{FF2B5EF4-FFF2-40B4-BE49-F238E27FC236}">
                <a16:creationId xmlns:a16="http://schemas.microsoft.com/office/drawing/2014/main" id="{C95D7778-49AA-7E6A-AE83-627CC4CD2F2E}"/>
              </a:ext>
            </a:extLst>
          </p:cNvPr>
          <p:cNvCxnSpPr/>
          <p:nvPr/>
        </p:nvCxnSpPr>
        <p:spPr>
          <a:xfrm>
            <a:off x="1043354" y="5287108"/>
            <a:ext cx="8663354"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6340CDC-E661-279E-566A-CFE6F2384977}"/>
              </a:ext>
            </a:extLst>
          </p:cNvPr>
          <p:cNvSpPr txBox="1"/>
          <p:nvPr/>
        </p:nvSpPr>
        <p:spPr>
          <a:xfrm>
            <a:off x="838200" y="5461571"/>
            <a:ext cx="527538" cy="584775"/>
          </a:xfrm>
          <a:prstGeom prst="rect">
            <a:avLst/>
          </a:prstGeom>
          <a:noFill/>
        </p:spPr>
        <p:txBody>
          <a:bodyPr wrap="square" rtlCol="0">
            <a:spAutoFit/>
          </a:bodyPr>
          <a:lstStyle/>
          <a:p>
            <a:pPr algn="ctr"/>
            <a:r>
              <a:rPr lang="en-GB" sz="3200" b="1" dirty="0"/>
              <a:t>1</a:t>
            </a:r>
          </a:p>
        </p:txBody>
      </p:sp>
      <p:sp>
        <p:nvSpPr>
          <p:cNvPr id="8" name="TextBox 7">
            <a:extLst>
              <a:ext uri="{FF2B5EF4-FFF2-40B4-BE49-F238E27FC236}">
                <a16:creationId xmlns:a16="http://schemas.microsoft.com/office/drawing/2014/main" id="{834EC621-2A8C-D00B-E3BB-B47DC90BBD6D}"/>
              </a:ext>
            </a:extLst>
          </p:cNvPr>
          <p:cNvSpPr txBox="1"/>
          <p:nvPr/>
        </p:nvSpPr>
        <p:spPr>
          <a:xfrm>
            <a:off x="2954216" y="5474677"/>
            <a:ext cx="527538" cy="584775"/>
          </a:xfrm>
          <a:prstGeom prst="rect">
            <a:avLst/>
          </a:prstGeom>
          <a:noFill/>
        </p:spPr>
        <p:txBody>
          <a:bodyPr wrap="square" rtlCol="0">
            <a:spAutoFit/>
          </a:bodyPr>
          <a:lstStyle/>
          <a:p>
            <a:pPr algn="ctr"/>
            <a:r>
              <a:rPr lang="en-GB" sz="3200" b="1" dirty="0"/>
              <a:t>2</a:t>
            </a:r>
          </a:p>
        </p:txBody>
      </p:sp>
      <p:sp>
        <p:nvSpPr>
          <p:cNvPr id="9" name="TextBox 8">
            <a:extLst>
              <a:ext uri="{FF2B5EF4-FFF2-40B4-BE49-F238E27FC236}">
                <a16:creationId xmlns:a16="http://schemas.microsoft.com/office/drawing/2014/main" id="{05E2D20F-E6FB-18FD-2F74-CC9231EA9616}"/>
              </a:ext>
            </a:extLst>
          </p:cNvPr>
          <p:cNvSpPr txBox="1"/>
          <p:nvPr/>
        </p:nvSpPr>
        <p:spPr>
          <a:xfrm>
            <a:off x="5111262" y="5474676"/>
            <a:ext cx="527538" cy="584775"/>
          </a:xfrm>
          <a:prstGeom prst="rect">
            <a:avLst/>
          </a:prstGeom>
          <a:noFill/>
        </p:spPr>
        <p:txBody>
          <a:bodyPr wrap="square" rtlCol="0">
            <a:spAutoFit/>
          </a:bodyPr>
          <a:lstStyle/>
          <a:p>
            <a:pPr algn="ctr"/>
            <a:r>
              <a:rPr lang="en-GB" sz="3200" b="1" dirty="0"/>
              <a:t>3</a:t>
            </a:r>
          </a:p>
        </p:txBody>
      </p:sp>
      <p:sp>
        <p:nvSpPr>
          <p:cNvPr id="10" name="TextBox 9">
            <a:extLst>
              <a:ext uri="{FF2B5EF4-FFF2-40B4-BE49-F238E27FC236}">
                <a16:creationId xmlns:a16="http://schemas.microsoft.com/office/drawing/2014/main" id="{768D591C-C24C-EBBB-74F6-111C5A6619A5}"/>
              </a:ext>
            </a:extLst>
          </p:cNvPr>
          <p:cNvSpPr txBox="1"/>
          <p:nvPr/>
        </p:nvSpPr>
        <p:spPr>
          <a:xfrm>
            <a:off x="7227278" y="5460191"/>
            <a:ext cx="527538" cy="584775"/>
          </a:xfrm>
          <a:prstGeom prst="rect">
            <a:avLst/>
          </a:prstGeom>
          <a:noFill/>
        </p:spPr>
        <p:txBody>
          <a:bodyPr wrap="square" rtlCol="0">
            <a:spAutoFit/>
          </a:bodyPr>
          <a:lstStyle/>
          <a:p>
            <a:pPr algn="ctr"/>
            <a:r>
              <a:rPr lang="en-GB" sz="3200" b="1" dirty="0"/>
              <a:t>4</a:t>
            </a:r>
          </a:p>
        </p:txBody>
      </p:sp>
      <p:sp>
        <p:nvSpPr>
          <p:cNvPr id="11" name="TextBox 10">
            <a:extLst>
              <a:ext uri="{FF2B5EF4-FFF2-40B4-BE49-F238E27FC236}">
                <a16:creationId xmlns:a16="http://schemas.microsoft.com/office/drawing/2014/main" id="{D7BA5A1E-E43F-CA43-E3C7-248831DB119F}"/>
              </a:ext>
            </a:extLst>
          </p:cNvPr>
          <p:cNvSpPr txBox="1"/>
          <p:nvPr/>
        </p:nvSpPr>
        <p:spPr>
          <a:xfrm>
            <a:off x="8880232" y="5460191"/>
            <a:ext cx="1008183" cy="584775"/>
          </a:xfrm>
          <a:prstGeom prst="rect">
            <a:avLst/>
          </a:prstGeom>
          <a:noFill/>
        </p:spPr>
        <p:txBody>
          <a:bodyPr wrap="square" rtlCol="0">
            <a:spAutoFit/>
          </a:bodyPr>
          <a:lstStyle/>
          <a:p>
            <a:pPr algn="ctr"/>
            <a:r>
              <a:rPr lang="en-GB" sz="3200" b="1" dirty="0"/>
              <a:t>Test</a:t>
            </a:r>
          </a:p>
        </p:txBody>
      </p:sp>
    </p:spTree>
    <p:extLst>
      <p:ext uri="{BB962C8B-B14F-4D97-AF65-F5344CB8AC3E}">
        <p14:creationId xmlns:p14="http://schemas.microsoft.com/office/powerpoint/2010/main" val="27593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75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750"/>
                                        <p:tgtEl>
                                          <p:spTgt spid="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750"/>
                                        <p:tgtEl>
                                          <p:spTgt spid="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750"/>
                                        <p:tgtEl>
                                          <p:spTgt spid="9"/>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750"/>
                                        <p:tgtEl>
                                          <p:spTgt spid="1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P spid="8" grpId="0"/>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6B6BB-AD05-24D4-2273-41D2C0C5BD4E}"/>
              </a:ext>
            </a:extLst>
          </p:cNvPr>
          <p:cNvSpPr>
            <a:spLocks noGrp="1"/>
          </p:cNvSpPr>
          <p:nvPr>
            <p:ph type="title"/>
          </p:nvPr>
        </p:nvSpPr>
        <p:spPr/>
        <p:txBody>
          <a:bodyPr/>
          <a:lstStyle/>
          <a:p>
            <a:r>
              <a:rPr lang="en-GB" dirty="0"/>
              <a:t>Working in a different way</a:t>
            </a:r>
          </a:p>
        </p:txBody>
      </p:sp>
      <p:pic>
        <p:nvPicPr>
          <p:cNvPr id="4" name="Picture 3">
            <a:extLst>
              <a:ext uri="{FF2B5EF4-FFF2-40B4-BE49-F238E27FC236}">
                <a16:creationId xmlns:a16="http://schemas.microsoft.com/office/drawing/2014/main" id="{49E2D3A9-39A0-AF5C-E660-7E30AD1F5E6E}"/>
              </a:ext>
            </a:extLst>
          </p:cNvPr>
          <p:cNvPicPr>
            <a:picLocks noChangeAspect="1"/>
          </p:cNvPicPr>
          <p:nvPr/>
        </p:nvPicPr>
        <p:blipFill>
          <a:blip r:embed="rId3"/>
          <a:stretch>
            <a:fillRect/>
          </a:stretch>
        </p:blipFill>
        <p:spPr>
          <a:xfrm>
            <a:off x="1884562" y="1983184"/>
            <a:ext cx="8422876" cy="4002361"/>
          </a:xfrm>
          <a:prstGeom prst="rect">
            <a:avLst/>
          </a:prstGeom>
        </p:spPr>
      </p:pic>
    </p:spTree>
    <p:extLst>
      <p:ext uri="{BB962C8B-B14F-4D97-AF65-F5344CB8AC3E}">
        <p14:creationId xmlns:p14="http://schemas.microsoft.com/office/powerpoint/2010/main" val="1000826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54682-301E-518D-9005-A4D1A5A7DA9C}"/>
              </a:ext>
            </a:extLst>
          </p:cNvPr>
          <p:cNvSpPr>
            <a:spLocks noGrp="1"/>
          </p:cNvSpPr>
          <p:nvPr>
            <p:ph type="title"/>
          </p:nvPr>
        </p:nvSpPr>
        <p:spPr/>
        <p:txBody>
          <a:bodyPr/>
          <a:lstStyle/>
          <a:p>
            <a:r>
              <a:rPr lang="en-GB" dirty="0"/>
              <a:t>Ethics v Morals v Values</a:t>
            </a:r>
          </a:p>
        </p:txBody>
      </p:sp>
      <p:sp>
        <p:nvSpPr>
          <p:cNvPr id="3" name="Content Placeholder 2">
            <a:extLst>
              <a:ext uri="{FF2B5EF4-FFF2-40B4-BE49-F238E27FC236}">
                <a16:creationId xmlns:a16="http://schemas.microsoft.com/office/drawing/2014/main" id="{B5F84B0A-CA2D-765A-6A12-A841046EC0AB}"/>
              </a:ext>
            </a:extLst>
          </p:cNvPr>
          <p:cNvSpPr>
            <a:spLocks noGrp="1"/>
          </p:cNvSpPr>
          <p:nvPr>
            <p:ph idx="1"/>
          </p:nvPr>
        </p:nvSpPr>
        <p:spPr>
          <a:xfrm>
            <a:off x="838200" y="1825625"/>
            <a:ext cx="10515600" cy="576199"/>
          </a:xfrm>
        </p:spPr>
        <p:txBody>
          <a:bodyPr/>
          <a:lstStyle/>
          <a:p>
            <a:pPr marL="0" indent="0">
              <a:buNone/>
            </a:pPr>
            <a:r>
              <a:rPr lang="en-GB" dirty="0"/>
              <a:t>Values: what make the person we want to be</a:t>
            </a:r>
          </a:p>
          <a:p>
            <a:pPr marL="0" indent="0">
              <a:buNone/>
            </a:pPr>
            <a:endParaRPr lang="en-GB" dirty="0"/>
          </a:p>
          <a:p>
            <a:pPr marL="0" indent="0">
              <a:buNone/>
            </a:pPr>
            <a:endParaRPr lang="en-GB" dirty="0"/>
          </a:p>
        </p:txBody>
      </p:sp>
      <p:graphicFrame>
        <p:nvGraphicFramePr>
          <p:cNvPr id="4" name="Table 4">
            <a:extLst>
              <a:ext uri="{FF2B5EF4-FFF2-40B4-BE49-F238E27FC236}">
                <a16:creationId xmlns:a16="http://schemas.microsoft.com/office/drawing/2014/main" id="{CEE8B15E-BCDB-67FF-03F8-D4A15C6F858A}"/>
              </a:ext>
            </a:extLst>
          </p:cNvPr>
          <p:cNvGraphicFramePr>
            <a:graphicFrameLocks noGrp="1"/>
          </p:cNvGraphicFramePr>
          <p:nvPr>
            <p:extLst>
              <p:ext uri="{D42A27DB-BD31-4B8C-83A1-F6EECF244321}">
                <p14:modId xmlns:p14="http://schemas.microsoft.com/office/powerpoint/2010/main" val="485341347"/>
              </p:ext>
            </p:extLst>
          </p:nvPr>
        </p:nvGraphicFramePr>
        <p:xfrm>
          <a:off x="946912" y="2853266"/>
          <a:ext cx="10172192" cy="2230800"/>
        </p:xfrm>
        <a:graphic>
          <a:graphicData uri="http://schemas.openxmlformats.org/drawingml/2006/table">
            <a:tbl>
              <a:tblPr firstRow="1" bandRow="1">
                <a:tableStyleId>{BC89EF96-8CEA-46FF-86C4-4CE0E7609802}</a:tableStyleId>
              </a:tblPr>
              <a:tblGrid>
                <a:gridCol w="2543048">
                  <a:extLst>
                    <a:ext uri="{9D8B030D-6E8A-4147-A177-3AD203B41FA5}">
                      <a16:colId xmlns:a16="http://schemas.microsoft.com/office/drawing/2014/main" val="3623754823"/>
                    </a:ext>
                  </a:extLst>
                </a:gridCol>
                <a:gridCol w="2543048">
                  <a:extLst>
                    <a:ext uri="{9D8B030D-6E8A-4147-A177-3AD203B41FA5}">
                      <a16:colId xmlns:a16="http://schemas.microsoft.com/office/drawing/2014/main" val="2364618531"/>
                    </a:ext>
                  </a:extLst>
                </a:gridCol>
                <a:gridCol w="2543048">
                  <a:extLst>
                    <a:ext uri="{9D8B030D-6E8A-4147-A177-3AD203B41FA5}">
                      <a16:colId xmlns:a16="http://schemas.microsoft.com/office/drawing/2014/main" val="2447638719"/>
                    </a:ext>
                  </a:extLst>
                </a:gridCol>
                <a:gridCol w="2543048">
                  <a:extLst>
                    <a:ext uri="{9D8B030D-6E8A-4147-A177-3AD203B41FA5}">
                      <a16:colId xmlns:a16="http://schemas.microsoft.com/office/drawing/2014/main" val="3462346483"/>
                    </a:ext>
                  </a:extLst>
                </a:gridCol>
              </a:tblGrid>
              <a:tr h="557700">
                <a:tc>
                  <a:txBody>
                    <a:bodyPr/>
                    <a:lstStyle/>
                    <a:p>
                      <a:r>
                        <a:rPr lang="en-GB" sz="2400" dirty="0"/>
                        <a:t>Kindness</a:t>
                      </a:r>
                    </a:p>
                  </a:txBody>
                  <a:tcPr anchor="ctr"/>
                </a:tc>
                <a:tc>
                  <a:txBody>
                    <a:bodyPr/>
                    <a:lstStyle/>
                    <a:p>
                      <a:r>
                        <a:rPr lang="en-GB" sz="2400" dirty="0"/>
                        <a:t>Loyalty</a:t>
                      </a:r>
                    </a:p>
                  </a:txBody>
                  <a:tcPr anchor="ctr"/>
                </a:tc>
                <a:tc>
                  <a:txBody>
                    <a:bodyPr/>
                    <a:lstStyle/>
                    <a:p>
                      <a:r>
                        <a:rPr lang="en-GB" sz="2400" dirty="0"/>
                        <a:t>Strength</a:t>
                      </a:r>
                    </a:p>
                  </a:txBody>
                  <a:tcPr anchor="ctr"/>
                </a:tc>
                <a:tc>
                  <a:txBody>
                    <a:bodyPr/>
                    <a:lstStyle/>
                    <a:p>
                      <a:r>
                        <a:rPr lang="en-GB" sz="2400" dirty="0"/>
                        <a:t>Honesty</a:t>
                      </a:r>
                    </a:p>
                  </a:txBody>
                  <a:tcPr anchor="ctr"/>
                </a:tc>
                <a:extLst>
                  <a:ext uri="{0D108BD9-81ED-4DB2-BD59-A6C34878D82A}">
                    <a16:rowId xmlns:a16="http://schemas.microsoft.com/office/drawing/2014/main" val="1558390149"/>
                  </a:ext>
                </a:extLst>
              </a:tr>
              <a:tr h="557700">
                <a:tc>
                  <a:txBody>
                    <a:bodyPr/>
                    <a:lstStyle/>
                    <a:p>
                      <a:r>
                        <a:rPr lang="en-GB" sz="2400" b="1" dirty="0"/>
                        <a:t>Integrity</a:t>
                      </a:r>
                    </a:p>
                  </a:txBody>
                  <a:tcPr anchor="ctr"/>
                </a:tc>
                <a:tc>
                  <a:txBody>
                    <a:bodyPr/>
                    <a:lstStyle/>
                    <a:p>
                      <a:r>
                        <a:rPr lang="en-GB" sz="2400" b="1" dirty="0"/>
                        <a:t>Resilience</a:t>
                      </a:r>
                    </a:p>
                  </a:txBody>
                  <a:tcPr anchor="ctr"/>
                </a:tc>
                <a:tc>
                  <a:txBody>
                    <a:bodyPr/>
                    <a:lstStyle/>
                    <a:p>
                      <a:r>
                        <a:rPr lang="en-GB" sz="2400" b="1" dirty="0"/>
                        <a:t>Humility</a:t>
                      </a:r>
                    </a:p>
                  </a:txBody>
                  <a:tcPr anchor="ctr"/>
                </a:tc>
                <a:tc>
                  <a:txBody>
                    <a:bodyPr/>
                    <a:lstStyle/>
                    <a:p>
                      <a:r>
                        <a:rPr lang="en-GB" sz="2400" b="1" dirty="0"/>
                        <a:t>Compassion</a:t>
                      </a:r>
                    </a:p>
                  </a:txBody>
                  <a:tcPr anchor="ctr"/>
                </a:tc>
                <a:extLst>
                  <a:ext uri="{0D108BD9-81ED-4DB2-BD59-A6C34878D82A}">
                    <a16:rowId xmlns:a16="http://schemas.microsoft.com/office/drawing/2014/main" val="1982258777"/>
                  </a:ext>
                </a:extLst>
              </a:tr>
              <a:tr h="557700">
                <a:tc>
                  <a:txBody>
                    <a:bodyPr/>
                    <a:lstStyle/>
                    <a:p>
                      <a:r>
                        <a:rPr lang="en-GB" sz="2400" b="1" dirty="0"/>
                        <a:t>Generosity</a:t>
                      </a:r>
                    </a:p>
                  </a:txBody>
                  <a:tcPr anchor="ctr"/>
                </a:tc>
                <a:tc>
                  <a:txBody>
                    <a:bodyPr/>
                    <a:lstStyle/>
                    <a:p>
                      <a:r>
                        <a:rPr lang="en-GB" sz="2400" b="1" dirty="0"/>
                        <a:t>Selflessness</a:t>
                      </a:r>
                    </a:p>
                  </a:txBody>
                  <a:tcPr anchor="ctr"/>
                </a:tc>
                <a:tc>
                  <a:txBody>
                    <a:bodyPr/>
                    <a:lstStyle/>
                    <a:p>
                      <a:r>
                        <a:rPr lang="en-GB" sz="2400" b="1" dirty="0"/>
                        <a:t>Tolerance</a:t>
                      </a:r>
                    </a:p>
                  </a:txBody>
                  <a:tcPr anchor="ctr"/>
                </a:tc>
                <a:tc>
                  <a:txBody>
                    <a:bodyPr/>
                    <a:lstStyle/>
                    <a:p>
                      <a:r>
                        <a:rPr lang="en-GB" sz="2400" b="1" dirty="0"/>
                        <a:t>Courage</a:t>
                      </a:r>
                    </a:p>
                  </a:txBody>
                  <a:tcPr anchor="ctr"/>
                </a:tc>
                <a:extLst>
                  <a:ext uri="{0D108BD9-81ED-4DB2-BD59-A6C34878D82A}">
                    <a16:rowId xmlns:a16="http://schemas.microsoft.com/office/drawing/2014/main" val="3451423607"/>
                  </a:ext>
                </a:extLst>
              </a:tr>
              <a:tr h="557700">
                <a:tc>
                  <a:txBody>
                    <a:bodyPr/>
                    <a:lstStyle/>
                    <a:p>
                      <a:r>
                        <a:rPr lang="en-GB" sz="2400" b="1" dirty="0"/>
                        <a:t>Determined</a:t>
                      </a:r>
                    </a:p>
                  </a:txBody>
                  <a:tcPr anchor="ctr"/>
                </a:tc>
                <a:tc>
                  <a:txBody>
                    <a:bodyPr/>
                    <a:lstStyle/>
                    <a:p>
                      <a:r>
                        <a:rPr lang="en-GB" sz="2400" b="1" dirty="0"/>
                        <a:t>Trustworthiness</a:t>
                      </a:r>
                    </a:p>
                  </a:txBody>
                  <a:tcPr anchor="ctr"/>
                </a:tc>
                <a:tc>
                  <a:txBody>
                    <a:bodyPr/>
                    <a:lstStyle/>
                    <a:p>
                      <a:r>
                        <a:rPr lang="en-GB" sz="2400" b="1" dirty="0"/>
                        <a:t>Fairness</a:t>
                      </a:r>
                    </a:p>
                  </a:txBody>
                  <a:tcPr anchor="ctr"/>
                </a:tc>
                <a:tc>
                  <a:txBody>
                    <a:bodyPr/>
                    <a:lstStyle/>
                    <a:p>
                      <a:r>
                        <a:rPr lang="en-GB" sz="2400" b="1" dirty="0"/>
                        <a:t>Appreciation</a:t>
                      </a:r>
                    </a:p>
                  </a:txBody>
                  <a:tcPr anchor="ctr"/>
                </a:tc>
                <a:extLst>
                  <a:ext uri="{0D108BD9-81ED-4DB2-BD59-A6C34878D82A}">
                    <a16:rowId xmlns:a16="http://schemas.microsoft.com/office/drawing/2014/main" val="288323583"/>
                  </a:ext>
                </a:extLst>
              </a:tr>
            </a:tbl>
          </a:graphicData>
        </a:graphic>
      </p:graphicFrame>
    </p:spTree>
    <p:extLst>
      <p:ext uri="{BB962C8B-B14F-4D97-AF65-F5344CB8AC3E}">
        <p14:creationId xmlns:p14="http://schemas.microsoft.com/office/powerpoint/2010/main" val="3643179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54682-301E-518D-9005-A4D1A5A7DA9C}"/>
              </a:ext>
            </a:extLst>
          </p:cNvPr>
          <p:cNvSpPr>
            <a:spLocks noGrp="1"/>
          </p:cNvSpPr>
          <p:nvPr>
            <p:ph type="title"/>
          </p:nvPr>
        </p:nvSpPr>
        <p:spPr/>
        <p:txBody>
          <a:bodyPr/>
          <a:lstStyle/>
          <a:p>
            <a:r>
              <a:rPr lang="en-GB" dirty="0"/>
              <a:t>Ethics v Morals v Values</a:t>
            </a:r>
          </a:p>
        </p:txBody>
      </p:sp>
      <p:sp>
        <p:nvSpPr>
          <p:cNvPr id="3" name="Content Placeholder 2">
            <a:extLst>
              <a:ext uri="{FF2B5EF4-FFF2-40B4-BE49-F238E27FC236}">
                <a16:creationId xmlns:a16="http://schemas.microsoft.com/office/drawing/2014/main" id="{B5F84B0A-CA2D-765A-6A12-A841046EC0AB}"/>
              </a:ext>
            </a:extLst>
          </p:cNvPr>
          <p:cNvSpPr>
            <a:spLocks noGrp="1"/>
          </p:cNvSpPr>
          <p:nvPr>
            <p:ph idx="1"/>
          </p:nvPr>
        </p:nvSpPr>
        <p:spPr>
          <a:xfrm>
            <a:off x="838200" y="1825625"/>
            <a:ext cx="10515600" cy="576199"/>
          </a:xfrm>
        </p:spPr>
        <p:txBody>
          <a:bodyPr/>
          <a:lstStyle/>
          <a:p>
            <a:pPr marL="0" indent="0">
              <a:buNone/>
            </a:pPr>
            <a:r>
              <a:rPr lang="en-GB" dirty="0"/>
              <a:t>Morals: what a person believes is right or wrong based on their values</a:t>
            </a:r>
          </a:p>
          <a:p>
            <a:pPr marL="0" indent="0">
              <a:buNone/>
            </a:pPr>
            <a:endParaRPr lang="en-GB" dirty="0"/>
          </a:p>
          <a:p>
            <a:pPr marL="0" indent="0">
              <a:buNone/>
            </a:pPr>
            <a:endParaRPr lang="en-GB" dirty="0"/>
          </a:p>
        </p:txBody>
      </p:sp>
      <p:graphicFrame>
        <p:nvGraphicFramePr>
          <p:cNvPr id="5" name="Table 5">
            <a:extLst>
              <a:ext uri="{FF2B5EF4-FFF2-40B4-BE49-F238E27FC236}">
                <a16:creationId xmlns:a16="http://schemas.microsoft.com/office/drawing/2014/main" id="{F7821F84-FD76-66E8-B870-75AC8579B331}"/>
              </a:ext>
            </a:extLst>
          </p:cNvPr>
          <p:cNvGraphicFramePr>
            <a:graphicFrameLocks noGrp="1"/>
          </p:cNvGraphicFramePr>
          <p:nvPr>
            <p:extLst>
              <p:ext uri="{D42A27DB-BD31-4B8C-83A1-F6EECF244321}">
                <p14:modId xmlns:p14="http://schemas.microsoft.com/office/powerpoint/2010/main" val="4232630930"/>
              </p:ext>
            </p:extLst>
          </p:nvPr>
        </p:nvGraphicFramePr>
        <p:xfrm>
          <a:off x="838200" y="2687320"/>
          <a:ext cx="10709656" cy="1828800"/>
        </p:xfrm>
        <a:graphic>
          <a:graphicData uri="http://schemas.openxmlformats.org/drawingml/2006/table">
            <a:tbl>
              <a:tblPr firstRow="1" bandRow="1">
                <a:tableStyleId>{BC89EF96-8CEA-46FF-86C4-4CE0E7609802}</a:tableStyleId>
              </a:tblPr>
              <a:tblGrid>
                <a:gridCol w="1551432">
                  <a:extLst>
                    <a:ext uri="{9D8B030D-6E8A-4147-A177-3AD203B41FA5}">
                      <a16:colId xmlns:a16="http://schemas.microsoft.com/office/drawing/2014/main" val="3969900924"/>
                    </a:ext>
                  </a:extLst>
                </a:gridCol>
                <a:gridCol w="9158224">
                  <a:extLst>
                    <a:ext uri="{9D8B030D-6E8A-4147-A177-3AD203B41FA5}">
                      <a16:colId xmlns:a16="http://schemas.microsoft.com/office/drawing/2014/main" val="897437249"/>
                    </a:ext>
                  </a:extLst>
                </a:gridCol>
              </a:tblGrid>
              <a:tr h="370840">
                <a:tc>
                  <a:txBody>
                    <a:bodyPr/>
                    <a:lstStyle/>
                    <a:p>
                      <a:r>
                        <a:rPr lang="en-GB" sz="2400" dirty="0"/>
                        <a:t>Honesty</a:t>
                      </a:r>
                    </a:p>
                  </a:txBody>
                  <a:tcPr/>
                </a:tc>
                <a:tc>
                  <a:txBody>
                    <a:bodyPr/>
                    <a:lstStyle/>
                    <a:p>
                      <a:r>
                        <a:rPr lang="en-GB" sz="2400" dirty="0"/>
                        <a:t>Lying is wrong </a:t>
                      </a:r>
                    </a:p>
                  </a:txBody>
                  <a:tcPr/>
                </a:tc>
                <a:extLst>
                  <a:ext uri="{0D108BD9-81ED-4DB2-BD59-A6C34878D82A}">
                    <a16:rowId xmlns:a16="http://schemas.microsoft.com/office/drawing/2014/main" val="1968325967"/>
                  </a:ext>
                </a:extLst>
              </a:tr>
              <a:tr h="370840">
                <a:tc>
                  <a:txBody>
                    <a:bodyPr/>
                    <a:lstStyle/>
                    <a:p>
                      <a:r>
                        <a:rPr lang="en-GB" sz="2400" b="1" dirty="0"/>
                        <a:t>Resilience</a:t>
                      </a:r>
                    </a:p>
                  </a:txBody>
                  <a:tcPr/>
                </a:tc>
                <a:tc>
                  <a:txBody>
                    <a:bodyPr/>
                    <a:lstStyle/>
                    <a:p>
                      <a:r>
                        <a:rPr lang="en-GB" sz="2400" b="1" dirty="0"/>
                        <a:t>Persevering through challenges is right</a:t>
                      </a:r>
                    </a:p>
                  </a:txBody>
                  <a:tcPr/>
                </a:tc>
                <a:extLst>
                  <a:ext uri="{0D108BD9-81ED-4DB2-BD59-A6C34878D82A}">
                    <a16:rowId xmlns:a16="http://schemas.microsoft.com/office/drawing/2014/main" val="1207829585"/>
                  </a:ext>
                </a:extLst>
              </a:tr>
              <a:tr h="370840">
                <a:tc>
                  <a:txBody>
                    <a:bodyPr/>
                    <a:lstStyle/>
                    <a:p>
                      <a:r>
                        <a:rPr lang="en-GB" sz="2400" b="1" dirty="0"/>
                        <a:t>Tolerance</a:t>
                      </a:r>
                    </a:p>
                  </a:txBody>
                  <a:tcPr/>
                </a:tc>
                <a:tc>
                  <a:txBody>
                    <a:bodyPr/>
                    <a:lstStyle/>
                    <a:p>
                      <a:r>
                        <a:rPr lang="en-GB" sz="2400" b="1" dirty="0"/>
                        <a:t>Defend free speech even if you disagree with the speaker</a:t>
                      </a:r>
                    </a:p>
                  </a:txBody>
                  <a:tcPr/>
                </a:tc>
                <a:extLst>
                  <a:ext uri="{0D108BD9-81ED-4DB2-BD59-A6C34878D82A}">
                    <a16:rowId xmlns:a16="http://schemas.microsoft.com/office/drawing/2014/main" val="2224470570"/>
                  </a:ext>
                </a:extLst>
              </a:tr>
              <a:tr h="370840">
                <a:tc>
                  <a:txBody>
                    <a:bodyPr/>
                    <a:lstStyle/>
                    <a:p>
                      <a:r>
                        <a:rPr lang="en-GB" sz="2400" b="1" dirty="0"/>
                        <a:t>Integrity</a:t>
                      </a:r>
                    </a:p>
                  </a:txBody>
                  <a:tcPr/>
                </a:tc>
                <a:tc>
                  <a:txBody>
                    <a:bodyPr/>
                    <a:lstStyle/>
                    <a:p>
                      <a:r>
                        <a:rPr lang="en-GB" sz="2400" b="1" dirty="0"/>
                        <a:t>Keep others’ failings to yourself even if exposing them benefits you</a:t>
                      </a:r>
                    </a:p>
                  </a:txBody>
                  <a:tcPr/>
                </a:tc>
                <a:extLst>
                  <a:ext uri="{0D108BD9-81ED-4DB2-BD59-A6C34878D82A}">
                    <a16:rowId xmlns:a16="http://schemas.microsoft.com/office/drawing/2014/main" val="3839689393"/>
                  </a:ext>
                </a:extLst>
              </a:tr>
            </a:tbl>
          </a:graphicData>
        </a:graphic>
      </p:graphicFrame>
      <p:sp>
        <p:nvSpPr>
          <p:cNvPr id="6" name="Content Placeholder 2">
            <a:extLst>
              <a:ext uri="{FF2B5EF4-FFF2-40B4-BE49-F238E27FC236}">
                <a16:creationId xmlns:a16="http://schemas.microsoft.com/office/drawing/2014/main" id="{A7B307E6-0358-6B35-F0F7-3DD6F53EF9E3}"/>
              </a:ext>
            </a:extLst>
          </p:cNvPr>
          <p:cNvSpPr txBox="1">
            <a:spLocks/>
          </p:cNvSpPr>
          <p:nvPr/>
        </p:nvSpPr>
        <p:spPr>
          <a:xfrm>
            <a:off x="838200" y="4942649"/>
            <a:ext cx="10515600" cy="11411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You might think these are the right way to behave, but there are no laws requiring us to behave like this.</a:t>
            </a:r>
          </a:p>
          <a:p>
            <a:pPr marL="0" indent="0">
              <a:buFont typeface="Arial" panose="020B0604020202020204" pitchFamily="34" charset="0"/>
              <a:buNone/>
            </a:pPr>
            <a:endParaRPr lang="en-GB" dirty="0"/>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527678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6DD7F-F4EC-39FD-6491-4483C128961D}"/>
              </a:ext>
            </a:extLst>
          </p:cNvPr>
          <p:cNvSpPr>
            <a:spLocks noGrp="1"/>
          </p:cNvSpPr>
          <p:nvPr>
            <p:ph type="title"/>
          </p:nvPr>
        </p:nvSpPr>
        <p:spPr/>
        <p:txBody>
          <a:bodyPr/>
          <a:lstStyle/>
          <a:p>
            <a:r>
              <a:rPr lang="en-GB" dirty="0"/>
              <a:t>Moral Dilemmas</a:t>
            </a:r>
          </a:p>
        </p:txBody>
      </p:sp>
      <p:sp>
        <p:nvSpPr>
          <p:cNvPr id="3" name="Content Placeholder 2">
            <a:extLst>
              <a:ext uri="{FF2B5EF4-FFF2-40B4-BE49-F238E27FC236}">
                <a16:creationId xmlns:a16="http://schemas.microsoft.com/office/drawing/2014/main" id="{1167494E-AEC9-FFB9-CC22-6E233052636A}"/>
              </a:ext>
            </a:extLst>
          </p:cNvPr>
          <p:cNvSpPr>
            <a:spLocks noGrp="1"/>
          </p:cNvSpPr>
          <p:nvPr>
            <p:ph idx="1"/>
          </p:nvPr>
        </p:nvSpPr>
        <p:spPr/>
        <p:txBody>
          <a:bodyPr/>
          <a:lstStyle/>
          <a:p>
            <a:pPr marL="514350" indent="-514350">
              <a:buFont typeface="+mj-lt"/>
              <a:buAutoNum type="arabicPeriod"/>
            </a:pPr>
            <a:r>
              <a:rPr lang="en-GB" dirty="0"/>
              <a:t>Your friend is off on a date …</a:t>
            </a:r>
          </a:p>
          <a:p>
            <a:pPr marL="514350" indent="-514350">
              <a:buFont typeface="+mj-lt"/>
              <a:buAutoNum type="arabicPeriod"/>
            </a:pPr>
            <a:r>
              <a:rPr lang="en-GB" dirty="0"/>
              <a:t>You see your friend’s ‘other half’…</a:t>
            </a:r>
          </a:p>
          <a:p>
            <a:pPr marL="514350" indent="-514350">
              <a:buFont typeface="+mj-lt"/>
              <a:buAutoNum type="arabicPeriod"/>
            </a:pPr>
            <a:r>
              <a:rPr lang="en-GB" dirty="0"/>
              <a:t>You need an A from the next test …</a:t>
            </a:r>
          </a:p>
          <a:p>
            <a:pPr marL="514350" indent="-514350">
              <a:buFont typeface="+mj-lt"/>
              <a:buAutoNum type="arabicPeriod"/>
            </a:pPr>
            <a:r>
              <a:rPr lang="en-GB" dirty="0"/>
              <a:t>You’re buying your dream home …</a:t>
            </a:r>
          </a:p>
        </p:txBody>
      </p:sp>
    </p:spTree>
    <p:extLst>
      <p:ext uri="{BB962C8B-B14F-4D97-AF65-F5344CB8AC3E}">
        <p14:creationId xmlns:p14="http://schemas.microsoft.com/office/powerpoint/2010/main" val="1172099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54682-301E-518D-9005-A4D1A5A7DA9C}"/>
              </a:ext>
            </a:extLst>
          </p:cNvPr>
          <p:cNvSpPr>
            <a:spLocks noGrp="1"/>
          </p:cNvSpPr>
          <p:nvPr>
            <p:ph type="title"/>
          </p:nvPr>
        </p:nvSpPr>
        <p:spPr/>
        <p:txBody>
          <a:bodyPr/>
          <a:lstStyle/>
          <a:p>
            <a:r>
              <a:rPr lang="en-GB" dirty="0"/>
              <a:t>Ethics v Morals v Values</a:t>
            </a:r>
          </a:p>
        </p:txBody>
      </p:sp>
      <p:sp>
        <p:nvSpPr>
          <p:cNvPr id="3" name="Content Placeholder 2">
            <a:extLst>
              <a:ext uri="{FF2B5EF4-FFF2-40B4-BE49-F238E27FC236}">
                <a16:creationId xmlns:a16="http://schemas.microsoft.com/office/drawing/2014/main" id="{B5F84B0A-CA2D-765A-6A12-A841046EC0AB}"/>
              </a:ext>
            </a:extLst>
          </p:cNvPr>
          <p:cNvSpPr>
            <a:spLocks noGrp="1"/>
          </p:cNvSpPr>
          <p:nvPr>
            <p:ph idx="1"/>
          </p:nvPr>
        </p:nvSpPr>
        <p:spPr>
          <a:xfrm>
            <a:off x="838200" y="1825625"/>
            <a:ext cx="10515600" cy="576199"/>
          </a:xfrm>
        </p:spPr>
        <p:txBody>
          <a:bodyPr/>
          <a:lstStyle/>
          <a:p>
            <a:pPr marL="0" indent="0">
              <a:buNone/>
            </a:pPr>
            <a:r>
              <a:rPr lang="en-GB" dirty="0"/>
              <a:t>Ethics: a set of rules that encourage required behaviour</a:t>
            </a:r>
          </a:p>
          <a:p>
            <a:pPr marL="0" indent="0">
              <a:buNone/>
            </a:pPr>
            <a:endParaRPr lang="en-GB" dirty="0"/>
          </a:p>
          <a:p>
            <a:pPr marL="0" indent="0">
              <a:buNone/>
            </a:pPr>
            <a:endParaRPr lang="en-GB" dirty="0"/>
          </a:p>
        </p:txBody>
      </p:sp>
      <p:sp>
        <p:nvSpPr>
          <p:cNvPr id="6" name="Content Placeholder 2">
            <a:extLst>
              <a:ext uri="{FF2B5EF4-FFF2-40B4-BE49-F238E27FC236}">
                <a16:creationId xmlns:a16="http://schemas.microsoft.com/office/drawing/2014/main" id="{A7B307E6-0358-6B35-F0F7-3DD6F53EF9E3}"/>
              </a:ext>
            </a:extLst>
          </p:cNvPr>
          <p:cNvSpPr txBox="1">
            <a:spLocks/>
          </p:cNvSpPr>
          <p:nvPr/>
        </p:nvSpPr>
        <p:spPr>
          <a:xfrm>
            <a:off x="838200" y="2858420"/>
            <a:ext cx="10515600" cy="11411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Morals are personal</a:t>
            </a:r>
          </a:p>
          <a:p>
            <a:pPr marL="0" indent="0">
              <a:buNone/>
            </a:pPr>
            <a:r>
              <a:rPr lang="en-GB" dirty="0"/>
              <a:t>Ethics are societal or professional</a:t>
            </a:r>
          </a:p>
          <a:p>
            <a:pPr marL="0" indent="0">
              <a:buFont typeface="Arial" panose="020B0604020202020204" pitchFamily="34" charset="0"/>
              <a:buNone/>
            </a:pPr>
            <a:endParaRPr lang="en-GB" dirty="0"/>
          </a:p>
        </p:txBody>
      </p:sp>
      <p:graphicFrame>
        <p:nvGraphicFramePr>
          <p:cNvPr id="7" name="Table 5">
            <a:extLst>
              <a:ext uri="{FF2B5EF4-FFF2-40B4-BE49-F238E27FC236}">
                <a16:creationId xmlns:a16="http://schemas.microsoft.com/office/drawing/2014/main" id="{585F5F54-1542-8BD5-BB74-0436472EBE95}"/>
              </a:ext>
            </a:extLst>
          </p:cNvPr>
          <p:cNvGraphicFramePr>
            <a:graphicFrameLocks noGrp="1"/>
          </p:cNvGraphicFramePr>
          <p:nvPr>
            <p:extLst>
              <p:ext uri="{D42A27DB-BD31-4B8C-83A1-F6EECF244321}">
                <p14:modId xmlns:p14="http://schemas.microsoft.com/office/powerpoint/2010/main" val="1960788996"/>
              </p:ext>
            </p:extLst>
          </p:nvPr>
        </p:nvGraphicFramePr>
        <p:xfrm>
          <a:off x="923544" y="4138168"/>
          <a:ext cx="10709656" cy="1828800"/>
        </p:xfrm>
        <a:graphic>
          <a:graphicData uri="http://schemas.openxmlformats.org/drawingml/2006/table">
            <a:tbl>
              <a:tblPr firstRow="1" bandRow="1">
                <a:tableStyleId>{BC89EF96-8CEA-46FF-86C4-4CE0E7609802}</a:tableStyleId>
              </a:tblPr>
              <a:tblGrid>
                <a:gridCol w="1551432">
                  <a:extLst>
                    <a:ext uri="{9D8B030D-6E8A-4147-A177-3AD203B41FA5}">
                      <a16:colId xmlns:a16="http://schemas.microsoft.com/office/drawing/2014/main" val="3969900924"/>
                    </a:ext>
                  </a:extLst>
                </a:gridCol>
                <a:gridCol w="9158224">
                  <a:extLst>
                    <a:ext uri="{9D8B030D-6E8A-4147-A177-3AD203B41FA5}">
                      <a16:colId xmlns:a16="http://schemas.microsoft.com/office/drawing/2014/main" val="897437249"/>
                    </a:ext>
                  </a:extLst>
                </a:gridCol>
              </a:tblGrid>
              <a:tr h="370840">
                <a:tc>
                  <a:txBody>
                    <a:bodyPr/>
                    <a:lstStyle/>
                    <a:p>
                      <a:r>
                        <a:rPr lang="en-GB" sz="2400" dirty="0"/>
                        <a:t>Doctors</a:t>
                      </a:r>
                    </a:p>
                  </a:txBody>
                  <a:tcPr/>
                </a:tc>
                <a:tc>
                  <a:txBody>
                    <a:bodyPr/>
                    <a:lstStyle/>
                    <a:p>
                      <a:endParaRPr lang="en-GB" sz="2400" dirty="0"/>
                    </a:p>
                  </a:txBody>
                  <a:tcPr/>
                </a:tc>
                <a:extLst>
                  <a:ext uri="{0D108BD9-81ED-4DB2-BD59-A6C34878D82A}">
                    <a16:rowId xmlns:a16="http://schemas.microsoft.com/office/drawing/2014/main" val="1968325967"/>
                  </a:ext>
                </a:extLst>
              </a:tr>
              <a:tr h="370840">
                <a:tc>
                  <a:txBody>
                    <a:bodyPr/>
                    <a:lstStyle/>
                    <a:p>
                      <a:r>
                        <a:rPr lang="en-GB" sz="2400" b="1" dirty="0"/>
                        <a:t>Teachers</a:t>
                      </a:r>
                    </a:p>
                  </a:txBody>
                  <a:tcPr/>
                </a:tc>
                <a:tc>
                  <a:txBody>
                    <a:bodyPr/>
                    <a:lstStyle/>
                    <a:p>
                      <a:endParaRPr lang="en-GB" sz="2400" b="1" dirty="0"/>
                    </a:p>
                  </a:txBody>
                  <a:tcPr/>
                </a:tc>
                <a:extLst>
                  <a:ext uri="{0D108BD9-81ED-4DB2-BD59-A6C34878D82A}">
                    <a16:rowId xmlns:a16="http://schemas.microsoft.com/office/drawing/2014/main" val="1207829585"/>
                  </a:ext>
                </a:extLst>
              </a:tr>
              <a:tr h="370840">
                <a:tc>
                  <a:txBody>
                    <a:bodyPr/>
                    <a:lstStyle/>
                    <a:p>
                      <a:r>
                        <a:rPr lang="en-GB" sz="2400" b="1" dirty="0"/>
                        <a:t>Police</a:t>
                      </a:r>
                    </a:p>
                  </a:txBody>
                  <a:tcPr/>
                </a:tc>
                <a:tc>
                  <a:txBody>
                    <a:bodyPr/>
                    <a:lstStyle/>
                    <a:p>
                      <a:endParaRPr lang="en-GB" sz="2400" b="1" dirty="0"/>
                    </a:p>
                  </a:txBody>
                  <a:tcPr/>
                </a:tc>
                <a:extLst>
                  <a:ext uri="{0D108BD9-81ED-4DB2-BD59-A6C34878D82A}">
                    <a16:rowId xmlns:a16="http://schemas.microsoft.com/office/drawing/2014/main" val="2224470570"/>
                  </a:ext>
                </a:extLst>
              </a:tr>
              <a:tr h="370840">
                <a:tc>
                  <a:txBody>
                    <a:bodyPr/>
                    <a:lstStyle/>
                    <a:p>
                      <a:r>
                        <a:rPr lang="en-GB" sz="2400" b="1" dirty="0"/>
                        <a:t>Lawyers</a:t>
                      </a:r>
                    </a:p>
                  </a:txBody>
                  <a:tcPr/>
                </a:tc>
                <a:tc>
                  <a:txBody>
                    <a:bodyPr/>
                    <a:lstStyle/>
                    <a:p>
                      <a:endParaRPr lang="en-GB" sz="2400" b="1" dirty="0"/>
                    </a:p>
                  </a:txBody>
                  <a:tcPr/>
                </a:tc>
                <a:extLst>
                  <a:ext uri="{0D108BD9-81ED-4DB2-BD59-A6C34878D82A}">
                    <a16:rowId xmlns:a16="http://schemas.microsoft.com/office/drawing/2014/main" val="3839689393"/>
                  </a:ext>
                </a:extLst>
              </a:tr>
            </a:tbl>
          </a:graphicData>
        </a:graphic>
      </p:graphicFrame>
      <p:graphicFrame>
        <p:nvGraphicFramePr>
          <p:cNvPr id="8" name="Table 5">
            <a:extLst>
              <a:ext uri="{FF2B5EF4-FFF2-40B4-BE49-F238E27FC236}">
                <a16:creationId xmlns:a16="http://schemas.microsoft.com/office/drawing/2014/main" id="{71F6251F-A185-7B1C-B913-F4D812ECBE7E}"/>
              </a:ext>
            </a:extLst>
          </p:cNvPr>
          <p:cNvGraphicFramePr>
            <a:graphicFrameLocks noGrp="1"/>
          </p:cNvGraphicFramePr>
          <p:nvPr>
            <p:extLst>
              <p:ext uri="{D42A27DB-BD31-4B8C-83A1-F6EECF244321}">
                <p14:modId xmlns:p14="http://schemas.microsoft.com/office/powerpoint/2010/main" val="2306395982"/>
              </p:ext>
            </p:extLst>
          </p:nvPr>
        </p:nvGraphicFramePr>
        <p:xfrm>
          <a:off x="923544" y="4138168"/>
          <a:ext cx="10709656" cy="1828800"/>
        </p:xfrm>
        <a:graphic>
          <a:graphicData uri="http://schemas.openxmlformats.org/drawingml/2006/table">
            <a:tbl>
              <a:tblPr firstRow="1" bandRow="1">
                <a:tableStyleId>{BC89EF96-8CEA-46FF-86C4-4CE0E7609802}</a:tableStyleId>
              </a:tblPr>
              <a:tblGrid>
                <a:gridCol w="1551432">
                  <a:extLst>
                    <a:ext uri="{9D8B030D-6E8A-4147-A177-3AD203B41FA5}">
                      <a16:colId xmlns:a16="http://schemas.microsoft.com/office/drawing/2014/main" val="3969900924"/>
                    </a:ext>
                  </a:extLst>
                </a:gridCol>
                <a:gridCol w="9158224">
                  <a:extLst>
                    <a:ext uri="{9D8B030D-6E8A-4147-A177-3AD203B41FA5}">
                      <a16:colId xmlns:a16="http://schemas.microsoft.com/office/drawing/2014/main" val="897437249"/>
                    </a:ext>
                  </a:extLst>
                </a:gridCol>
              </a:tblGrid>
              <a:tr h="370840">
                <a:tc>
                  <a:txBody>
                    <a:bodyPr/>
                    <a:lstStyle/>
                    <a:p>
                      <a:endParaRPr lang="en-GB" sz="2400" dirty="0"/>
                    </a:p>
                  </a:txBody>
                  <a:tcPr/>
                </a:tc>
                <a:tc>
                  <a:txBody>
                    <a:bodyPr/>
                    <a:lstStyle/>
                    <a:p>
                      <a:r>
                        <a:rPr lang="en-GB" sz="2400" dirty="0"/>
                        <a:t>Do no harm</a:t>
                      </a:r>
                    </a:p>
                  </a:txBody>
                  <a:tcPr/>
                </a:tc>
                <a:extLst>
                  <a:ext uri="{0D108BD9-81ED-4DB2-BD59-A6C34878D82A}">
                    <a16:rowId xmlns:a16="http://schemas.microsoft.com/office/drawing/2014/main" val="1968325967"/>
                  </a:ext>
                </a:extLst>
              </a:tr>
              <a:tr h="370840">
                <a:tc>
                  <a:txBody>
                    <a:bodyPr/>
                    <a:lstStyle/>
                    <a:p>
                      <a:endParaRPr lang="en-GB" sz="2400" b="1" dirty="0"/>
                    </a:p>
                  </a:txBody>
                  <a:tcPr/>
                </a:tc>
                <a:tc>
                  <a:txBody>
                    <a:bodyPr/>
                    <a:lstStyle/>
                    <a:p>
                      <a:r>
                        <a:rPr lang="en-GB" sz="2400" b="1" dirty="0"/>
                        <a:t>Promote equality and development</a:t>
                      </a:r>
                    </a:p>
                  </a:txBody>
                  <a:tcPr/>
                </a:tc>
                <a:extLst>
                  <a:ext uri="{0D108BD9-81ED-4DB2-BD59-A6C34878D82A}">
                    <a16:rowId xmlns:a16="http://schemas.microsoft.com/office/drawing/2014/main" val="1207829585"/>
                  </a:ext>
                </a:extLst>
              </a:tr>
              <a:tr h="370840">
                <a:tc>
                  <a:txBody>
                    <a:bodyPr/>
                    <a:lstStyle/>
                    <a:p>
                      <a:endParaRPr lang="en-GB" sz="2400" b="1" dirty="0"/>
                    </a:p>
                  </a:txBody>
                  <a:tcPr/>
                </a:tc>
                <a:tc>
                  <a:txBody>
                    <a:bodyPr/>
                    <a:lstStyle/>
                    <a:p>
                      <a:endParaRPr lang="en-GB" sz="2400" b="1" dirty="0"/>
                    </a:p>
                  </a:txBody>
                  <a:tcPr/>
                </a:tc>
                <a:extLst>
                  <a:ext uri="{0D108BD9-81ED-4DB2-BD59-A6C34878D82A}">
                    <a16:rowId xmlns:a16="http://schemas.microsoft.com/office/drawing/2014/main" val="2224470570"/>
                  </a:ext>
                </a:extLst>
              </a:tr>
              <a:tr h="370840">
                <a:tc>
                  <a:txBody>
                    <a:bodyPr/>
                    <a:lstStyle/>
                    <a:p>
                      <a:endParaRPr lang="en-GB" sz="2400" b="1" dirty="0"/>
                    </a:p>
                  </a:txBody>
                  <a:tcPr/>
                </a:tc>
                <a:tc>
                  <a:txBody>
                    <a:bodyPr/>
                    <a:lstStyle/>
                    <a:p>
                      <a:endParaRPr lang="en-GB" sz="2400" b="1" dirty="0"/>
                    </a:p>
                  </a:txBody>
                  <a:tcPr/>
                </a:tc>
                <a:extLst>
                  <a:ext uri="{0D108BD9-81ED-4DB2-BD59-A6C34878D82A}">
                    <a16:rowId xmlns:a16="http://schemas.microsoft.com/office/drawing/2014/main" val="3839689393"/>
                  </a:ext>
                </a:extLst>
              </a:tr>
            </a:tbl>
          </a:graphicData>
        </a:graphic>
      </p:graphicFrame>
    </p:spTree>
    <p:extLst>
      <p:ext uri="{BB962C8B-B14F-4D97-AF65-F5344CB8AC3E}">
        <p14:creationId xmlns:p14="http://schemas.microsoft.com/office/powerpoint/2010/main" val="2922841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3" ma:contentTypeDescription="Create a new document." ma:contentTypeScope="" ma:versionID="3f2cc0d8e0d83562ebb1c0a136f1ced1">
  <xsd:schema xmlns:xsd="http://www.w3.org/2001/XMLSchema" xmlns:xs="http://www.w3.org/2001/XMLSchema" xmlns:p="http://schemas.microsoft.com/office/2006/metadata/properties" xmlns:ns2="fce7a9e1-74ee-42b1-99cf-03ada715589e" targetNamespace="http://schemas.microsoft.com/office/2006/metadata/properties" ma:root="true" ma:fieldsID="4317a3738faa54cd8b48b830222f5c64" ns2:_="">
    <xsd:import namespace="fce7a9e1-74ee-42b1-99cf-03ada715589e"/>
    <xsd:element name="properties">
      <xsd:complexType>
        <xsd:sequence>
          <xsd:element name="documentManagement">
            <xsd:complexType>
              <xsd:all>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88E1B09-31FD-4379-8DBE-C563E3C0A8BE}"/>
</file>

<file path=customXml/itemProps2.xml><?xml version="1.0" encoding="utf-8"?>
<ds:datastoreItem xmlns:ds="http://schemas.openxmlformats.org/officeDocument/2006/customXml" ds:itemID="{FCB3F6E4-1866-4656-85F0-F56356CA8CBB}"/>
</file>

<file path=customXml/itemProps3.xml><?xml version="1.0" encoding="utf-8"?>
<ds:datastoreItem xmlns:ds="http://schemas.openxmlformats.org/officeDocument/2006/customXml" ds:itemID="{3332A367-EED1-4FD7-AF12-1625AD918C72}"/>
</file>

<file path=docProps/app.xml><?xml version="1.0" encoding="utf-8"?>
<Properties xmlns="http://schemas.openxmlformats.org/officeDocument/2006/extended-properties" xmlns:vt="http://schemas.openxmlformats.org/officeDocument/2006/docPropsVTypes">
  <TotalTime>3919</TotalTime>
  <Words>1051</Words>
  <Application>Microsoft Office PowerPoint</Application>
  <PresentationFormat>Widescreen</PresentationFormat>
  <Paragraphs>94</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Health Law + Ethics</vt:lpstr>
      <vt:lpstr>Four Corner Thinking</vt:lpstr>
      <vt:lpstr>Working in a different way</vt:lpstr>
      <vt:lpstr>Working in a different way</vt:lpstr>
      <vt:lpstr>Working in a different way</vt:lpstr>
      <vt:lpstr>Ethics v Morals v Values</vt:lpstr>
      <vt:lpstr>Ethics v Morals v Values</vt:lpstr>
      <vt:lpstr>Moral Dilemmas</vt:lpstr>
      <vt:lpstr>Ethics v Morals v Values</vt:lpstr>
      <vt:lpstr>Take a stand, divide and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Law + Ethics</dc:title>
  <dc:creator>Jeff Cole</dc:creator>
  <cp:lastModifiedBy>Jeff Cole</cp:lastModifiedBy>
  <cp:revision>8</cp:revision>
  <dcterms:created xsi:type="dcterms:W3CDTF">2022-07-09T17:09:08Z</dcterms:created>
  <dcterms:modified xsi:type="dcterms:W3CDTF">2022-10-03T10:01:38Z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