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s/slide17.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0" r:id="rId3"/>
    <p:sldId id="271" r:id="rId4"/>
    <p:sldId id="272" r:id="rId5"/>
    <p:sldId id="273" r:id="rId6"/>
    <p:sldId id="261" r:id="rId7"/>
    <p:sldId id="274" r:id="rId8"/>
    <p:sldId id="268" r:id="rId9"/>
    <p:sldId id="266" r:id="rId10"/>
    <p:sldId id="277" r:id="rId11"/>
    <p:sldId id="278" r:id="rId12"/>
    <p:sldId id="276" r:id="rId13"/>
    <p:sldId id="279" r:id="rId14"/>
    <p:sldId id="280" r:id="rId15"/>
    <p:sldId id="282" r:id="rId16"/>
    <p:sldId id="283" r:id="rId17"/>
    <p:sldId id="27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6259" autoAdjust="0"/>
  </p:normalViewPr>
  <p:slideViewPr>
    <p:cSldViewPr snapToGrid="0">
      <p:cViewPr>
        <p:scale>
          <a:sx n="65" d="100"/>
          <a:sy n="65" d="100"/>
        </p:scale>
        <p:origin x="797"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541DA8-0FE7-4A46-9822-3108156521C7}" type="datetimeFigureOut">
              <a:rPr lang="en-GB" smtClean="0"/>
              <a:t>04/11/2022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91572B-8066-49D6-97B2-52541B8674A2}" type="slidenum">
              <a:rPr lang="en-GB" smtClean="0"/>
              <a:t>‹#›</a:t>
            </a:fld>
            <a:endParaRPr lang="en-GB"/>
          </a:p>
        </p:txBody>
      </p:sp>
    </p:spTree>
    <p:extLst>
      <p:ext uri="{BB962C8B-B14F-4D97-AF65-F5344CB8AC3E}">
        <p14:creationId xmlns:p14="http://schemas.microsoft.com/office/powerpoint/2010/main" val="1903716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myself / ourselves and the focus issue.</a:t>
            </a:r>
          </a:p>
        </p:txBody>
      </p:sp>
      <p:sp>
        <p:nvSpPr>
          <p:cNvPr id="4" name="Slide Number Placeholder 3"/>
          <p:cNvSpPr>
            <a:spLocks noGrp="1"/>
          </p:cNvSpPr>
          <p:nvPr>
            <p:ph type="sldNum" sz="quarter" idx="5"/>
          </p:nvPr>
        </p:nvSpPr>
        <p:spPr/>
        <p:txBody>
          <a:bodyPr/>
          <a:lstStyle/>
          <a:p>
            <a:fld id="{E491572B-8066-49D6-97B2-52541B8674A2}" type="slidenum">
              <a:rPr lang="en-GB" smtClean="0"/>
              <a:t>1</a:t>
            </a:fld>
            <a:endParaRPr lang="en-GB"/>
          </a:p>
        </p:txBody>
      </p:sp>
    </p:spTree>
    <p:extLst>
      <p:ext uri="{BB962C8B-B14F-4D97-AF65-F5344CB8AC3E}">
        <p14:creationId xmlns:p14="http://schemas.microsoft.com/office/powerpoint/2010/main" val="2305926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dirty="0">
                <a:solidFill>
                  <a:srgbClr val="202124"/>
                </a:solidFill>
                <a:effectLst/>
                <a:latin typeface="Times New Roman" panose="02020603050405020304" pitchFamily="18" charset="0"/>
              </a:rPr>
              <a:t>Traditionally, Islam taught that </a:t>
            </a:r>
            <a:r>
              <a:rPr lang="en-GB" b="0" i="0" dirty="0">
                <a:solidFill>
                  <a:srgbClr val="202124"/>
                </a:solidFill>
                <a:effectLst/>
                <a:latin typeface="arial" panose="020B0604020202020204" pitchFamily="34" charset="0"/>
              </a:rPr>
              <a:t>organ donation is haram, prohibited because the human body is considered sacred and the Prophet Muhammad, upon him be peace, said that the body remains sacred even after death and should not be harmed. However, there has been some reinterpretation of religious scriptures by citing the Quranic verse that saving one life is as saving the whole of mankind and, therefore, organ donation and transplantation is permissible</a:t>
            </a:r>
            <a:endParaRPr lang="en-GB" b="0" dirty="0"/>
          </a:p>
          <a:p>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10</a:t>
            </a:fld>
            <a:endParaRPr lang="en-GB"/>
          </a:p>
        </p:txBody>
      </p:sp>
    </p:spTree>
    <p:extLst>
      <p:ext uri="{BB962C8B-B14F-4D97-AF65-F5344CB8AC3E}">
        <p14:creationId xmlns:p14="http://schemas.microsoft.com/office/powerpoint/2010/main" val="3949031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Having looked at three different religions it’s clear that the individuals’ personal set of values and morals is key and so it’s very important that each of us acts according to our own carefully considered beliefs.</a:t>
            </a:r>
          </a:p>
        </p:txBody>
      </p:sp>
      <p:sp>
        <p:nvSpPr>
          <p:cNvPr id="4" name="Slide Number Placeholder 3"/>
          <p:cNvSpPr>
            <a:spLocks noGrp="1"/>
          </p:cNvSpPr>
          <p:nvPr>
            <p:ph type="sldNum" sz="quarter" idx="5"/>
          </p:nvPr>
        </p:nvSpPr>
        <p:spPr/>
        <p:txBody>
          <a:bodyPr/>
          <a:lstStyle/>
          <a:p>
            <a:fld id="{E491572B-8066-49D6-97B2-52541B8674A2}" type="slidenum">
              <a:rPr lang="en-GB" smtClean="0"/>
              <a:t>14</a:t>
            </a:fld>
            <a:endParaRPr lang="en-GB"/>
          </a:p>
        </p:txBody>
      </p:sp>
    </p:spTree>
    <p:extLst>
      <p:ext uri="{BB962C8B-B14F-4D97-AF65-F5344CB8AC3E}">
        <p14:creationId xmlns:p14="http://schemas.microsoft.com/office/powerpoint/2010/main" val="18057419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consequences for BAME communities when organ donation rates are low among those communities. An example of how this has affected one family is given here.</a:t>
            </a:r>
          </a:p>
        </p:txBody>
      </p:sp>
      <p:sp>
        <p:nvSpPr>
          <p:cNvPr id="4" name="Slide Number Placeholder 3"/>
          <p:cNvSpPr>
            <a:spLocks noGrp="1"/>
          </p:cNvSpPr>
          <p:nvPr>
            <p:ph type="sldNum" sz="quarter" idx="5"/>
          </p:nvPr>
        </p:nvSpPr>
        <p:spPr/>
        <p:txBody>
          <a:bodyPr/>
          <a:lstStyle/>
          <a:p>
            <a:fld id="{E491572B-8066-49D6-97B2-52541B8674A2}" type="slidenum">
              <a:rPr lang="en-GB" smtClean="0"/>
              <a:t>15</a:t>
            </a:fld>
            <a:endParaRPr lang="en-GB"/>
          </a:p>
        </p:txBody>
      </p:sp>
    </p:spTree>
    <p:extLst>
      <p:ext uri="{BB962C8B-B14F-4D97-AF65-F5344CB8AC3E}">
        <p14:creationId xmlns:p14="http://schemas.microsoft.com/office/powerpoint/2010/main" val="7814390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draw together this learning and to ensure that the concepts of values, morals, rights and laws are embedded, learners will be invited to complete some </a:t>
            </a:r>
            <a:r>
              <a:rPr lang="en-GB"/>
              <a:t>reflective writing.</a:t>
            </a:r>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17</a:t>
            </a:fld>
            <a:endParaRPr lang="en-GB"/>
          </a:p>
        </p:txBody>
      </p:sp>
    </p:spTree>
    <p:extLst>
      <p:ext uri="{BB962C8B-B14F-4D97-AF65-F5344CB8AC3E}">
        <p14:creationId xmlns:p14="http://schemas.microsoft.com/office/powerpoint/2010/main" val="2133560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quick activities will retrieve learners prior understanding of four key concepts that they encountered in the first two lessons.</a:t>
            </a:r>
          </a:p>
        </p:txBody>
      </p:sp>
      <p:sp>
        <p:nvSpPr>
          <p:cNvPr id="4" name="Slide Number Placeholder 3"/>
          <p:cNvSpPr>
            <a:spLocks noGrp="1"/>
          </p:cNvSpPr>
          <p:nvPr>
            <p:ph type="sldNum" sz="quarter" idx="5"/>
          </p:nvPr>
        </p:nvSpPr>
        <p:spPr/>
        <p:txBody>
          <a:bodyPr/>
          <a:lstStyle/>
          <a:p>
            <a:fld id="{E491572B-8066-49D6-97B2-52541B8674A2}" type="slidenum">
              <a:rPr lang="en-GB" smtClean="0"/>
              <a:t>2</a:t>
            </a:fld>
            <a:endParaRPr lang="en-GB"/>
          </a:p>
        </p:txBody>
      </p:sp>
    </p:spTree>
    <p:extLst>
      <p:ext uri="{BB962C8B-B14F-4D97-AF65-F5344CB8AC3E}">
        <p14:creationId xmlns:p14="http://schemas.microsoft.com/office/powerpoint/2010/main" val="2204502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quick activities will retrieve learners prior understanding of four key concepts that they encountered in the first two lessons.</a:t>
            </a:r>
          </a:p>
        </p:txBody>
      </p:sp>
      <p:sp>
        <p:nvSpPr>
          <p:cNvPr id="4" name="Slide Number Placeholder 3"/>
          <p:cNvSpPr>
            <a:spLocks noGrp="1"/>
          </p:cNvSpPr>
          <p:nvPr>
            <p:ph type="sldNum" sz="quarter" idx="5"/>
          </p:nvPr>
        </p:nvSpPr>
        <p:spPr/>
        <p:txBody>
          <a:bodyPr/>
          <a:lstStyle/>
          <a:p>
            <a:fld id="{E491572B-8066-49D6-97B2-52541B8674A2}" type="slidenum">
              <a:rPr lang="en-GB" smtClean="0"/>
              <a:t>3</a:t>
            </a:fld>
            <a:endParaRPr lang="en-GB"/>
          </a:p>
        </p:txBody>
      </p:sp>
    </p:spTree>
    <p:extLst>
      <p:ext uri="{BB962C8B-B14F-4D97-AF65-F5344CB8AC3E}">
        <p14:creationId xmlns:p14="http://schemas.microsoft.com/office/powerpoint/2010/main" val="774096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quick activities will retrieve learners prior understanding of four key concepts that they encountered in the first two lessons.</a:t>
            </a:r>
          </a:p>
        </p:txBody>
      </p:sp>
      <p:sp>
        <p:nvSpPr>
          <p:cNvPr id="4" name="Slide Number Placeholder 3"/>
          <p:cNvSpPr>
            <a:spLocks noGrp="1"/>
          </p:cNvSpPr>
          <p:nvPr>
            <p:ph type="sldNum" sz="quarter" idx="5"/>
          </p:nvPr>
        </p:nvSpPr>
        <p:spPr/>
        <p:txBody>
          <a:bodyPr/>
          <a:lstStyle/>
          <a:p>
            <a:fld id="{E491572B-8066-49D6-97B2-52541B8674A2}" type="slidenum">
              <a:rPr lang="en-GB" smtClean="0"/>
              <a:t>4</a:t>
            </a:fld>
            <a:endParaRPr lang="en-GB"/>
          </a:p>
        </p:txBody>
      </p:sp>
    </p:spTree>
    <p:extLst>
      <p:ext uri="{BB962C8B-B14F-4D97-AF65-F5344CB8AC3E}">
        <p14:creationId xmlns:p14="http://schemas.microsoft.com/office/powerpoint/2010/main" val="2690630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quick activities will retrieve learners prior understanding of four key concepts that they encountered in the first two lessons.</a:t>
            </a:r>
          </a:p>
        </p:txBody>
      </p:sp>
      <p:sp>
        <p:nvSpPr>
          <p:cNvPr id="4" name="Slide Number Placeholder 3"/>
          <p:cNvSpPr>
            <a:spLocks noGrp="1"/>
          </p:cNvSpPr>
          <p:nvPr>
            <p:ph type="sldNum" sz="quarter" idx="5"/>
          </p:nvPr>
        </p:nvSpPr>
        <p:spPr/>
        <p:txBody>
          <a:bodyPr/>
          <a:lstStyle/>
          <a:p>
            <a:fld id="{E491572B-8066-49D6-97B2-52541B8674A2}" type="slidenum">
              <a:rPr lang="en-GB" smtClean="0"/>
              <a:t>5</a:t>
            </a:fld>
            <a:endParaRPr lang="en-GB"/>
          </a:p>
        </p:txBody>
      </p:sp>
    </p:spTree>
    <p:extLst>
      <p:ext uri="{BB962C8B-B14F-4D97-AF65-F5344CB8AC3E}">
        <p14:creationId xmlns:p14="http://schemas.microsoft.com/office/powerpoint/2010/main" val="2369334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be invited to read this extract from the Nuremberg Code, establish its meaning, and be asked to use their general historical knowledge to explain the significance of the town’s name in the title of the document and the date. The opportunity should be taken, at this point, to explore the link between the Nazis, forced medical experiments/procedures and the development of a global ethics code - link to rebuilding of the world i.e. United Nations, Declaration of Human Rights</a:t>
            </a:r>
          </a:p>
        </p:txBody>
      </p:sp>
      <p:sp>
        <p:nvSpPr>
          <p:cNvPr id="4" name="Slide Number Placeholder 3"/>
          <p:cNvSpPr>
            <a:spLocks noGrp="1"/>
          </p:cNvSpPr>
          <p:nvPr>
            <p:ph type="sldNum" sz="quarter" idx="5"/>
          </p:nvPr>
        </p:nvSpPr>
        <p:spPr/>
        <p:txBody>
          <a:bodyPr/>
          <a:lstStyle/>
          <a:p>
            <a:fld id="{E491572B-8066-49D6-97B2-52541B8674A2}" type="slidenum">
              <a:rPr lang="en-GB" smtClean="0"/>
              <a:t>6</a:t>
            </a:fld>
            <a:endParaRPr lang="en-GB"/>
          </a:p>
        </p:txBody>
      </p:sp>
    </p:spTree>
    <p:extLst>
      <p:ext uri="{BB962C8B-B14F-4D97-AF65-F5344CB8AC3E}">
        <p14:creationId xmlns:p14="http://schemas.microsoft.com/office/powerpoint/2010/main" val="602611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should briefly be shown that medical ethics have been talked about for many years – 2500 of them to be almost exact.</a:t>
            </a:r>
          </a:p>
          <a:p>
            <a:r>
              <a:rPr lang="en-GB" dirty="0"/>
              <a:t>Learners should be invited to identify societal values that underpin the medical code of ethics.</a:t>
            </a:r>
          </a:p>
        </p:txBody>
      </p:sp>
      <p:sp>
        <p:nvSpPr>
          <p:cNvPr id="4" name="Slide Number Placeholder 3"/>
          <p:cNvSpPr>
            <a:spLocks noGrp="1"/>
          </p:cNvSpPr>
          <p:nvPr>
            <p:ph type="sldNum" sz="quarter" idx="5"/>
          </p:nvPr>
        </p:nvSpPr>
        <p:spPr/>
        <p:txBody>
          <a:bodyPr/>
          <a:lstStyle/>
          <a:p>
            <a:fld id="{E491572B-8066-49D6-97B2-52541B8674A2}" type="slidenum">
              <a:rPr lang="en-GB" smtClean="0"/>
              <a:t>7</a:t>
            </a:fld>
            <a:endParaRPr lang="en-GB"/>
          </a:p>
        </p:txBody>
      </p:sp>
    </p:spTree>
    <p:extLst>
      <p:ext uri="{BB962C8B-B14F-4D97-AF65-F5344CB8AC3E}">
        <p14:creationId xmlns:p14="http://schemas.microsoft.com/office/powerpoint/2010/main" val="1357986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previous lesson learners were invited to do some independent learning about consent models in other countries. What did learners find out?</a:t>
            </a:r>
          </a:p>
        </p:txBody>
      </p:sp>
      <p:sp>
        <p:nvSpPr>
          <p:cNvPr id="4" name="Slide Number Placeholder 3"/>
          <p:cNvSpPr>
            <a:spLocks noGrp="1"/>
          </p:cNvSpPr>
          <p:nvPr>
            <p:ph type="sldNum" sz="quarter" idx="5"/>
          </p:nvPr>
        </p:nvSpPr>
        <p:spPr/>
        <p:txBody>
          <a:bodyPr/>
          <a:lstStyle/>
          <a:p>
            <a:fld id="{E491572B-8066-49D6-97B2-52541B8674A2}" type="slidenum">
              <a:rPr lang="en-GB" smtClean="0"/>
              <a:t>8</a:t>
            </a:fld>
            <a:endParaRPr lang="en-GB"/>
          </a:p>
        </p:txBody>
      </p:sp>
    </p:spTree>
    <p:extLst>
      <p:ext uri="{BB962C8B-B14F-4D97-AF65-F5344CB8AC3E}">
        <p14:creationId xmlns:p14="http://schemas.microsoft.com/office/powerpoint/2010/main" val="3393672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last lesson learners were introduced to 5 different models relating to consent for organ donation. Learners should now identify which countries use which models.</a:t>
            </a:r>
          </a:p>
          <a:p>
            <a:r>
              <a:rPr lang="en-GB" dirty="0"/>
              <a:t>If there is a narrow range of coverage by students then the following can be shared:</a:t>
            </a:r>
          </a:p>
          <a:p>
            <a:r>
              <a:rPr lang="en-GB" dirty="0"/>
              <a:t>1.</a:t>
            </a:r>
            <a:r>
              <a:rPr lang="en-GB" sz="1800" dirty="0">
                <a:effectLst/>
                <a:latin typeface="Times New Roman" panose="02020603050405020304" pitchFamily="18" charset="0"/>
                <a:ea typeface="Calibri" panose="020F0502020204030204" pitchFamily="34" charset="0"/>
              </a:rPr>
              <a:t> USA, Brazil, Republic of Ireland, Israel</a:t>
            </a:r>
            <a:endParaRPr lang="en-GB" dirty="0"/>
          </a:p>
          <a:p>
            <a:r>
              <a:rPr lang="en-GB" dirty="0"/>
              <a:t>2. Sweden, Denmark</a:t>
            </a:r>
          </a:p>
          <a:p>
            <a:r>
              <a:rPr lang="en-GB" dirty="0"/>
              <a:t>3. </a:t>
            </a:r>
            <a:r>
              <a:rPr lang="en-GB" sz="1800" dirty="0">
                <a:effectLst/>
                <a:latin typeface="Times New Roman" panose="02020603050405020304" pitchFamily="18" charset="0"/>
                <a:ea typeface="Calibri" panose="020F0502020204030204" pitchFamily="34" charset="0"/>
              </a:rPr>
              <a:t>All 4 UK nations plus Argentina, Chile, Colombia, Spain, Austria, Belgium, Czech Republic</a:t>
            </a:r>
          </a:p>
          <a:p>
            <a:r>
              <a:rPr lang="en-GB" sz="1800" dirty="0">
                <a:effectLst/>
                <a:latin typeface="Times New Roman" panose="02020603050405020304" pitchFamily="18" charset="0"/>
              </a:rPr>
              <a:t>4. </a:t>
            </a:r>
            <a:r>
              <a:rPr lang="en-GB" sz="1800" dirty="0">
                <a:effectLst/>
                <a:latin typeface="Times New Roman" panose="02020603050405020304" pitchFamily="18" charset="0"/>
                <a:ea typeface="Calibri" panose="020F0502020204030204" pitchFamily="34" charset="0"/>
              </a:rPr>
              <a:t>India, Pakistan: invite learners to consider why these countries have a different approach from the other countries named so far: clearly there is a difference of religious belief.</a:t>
            </a:r>
          </a:p>
          <a:p>
            <a:pPr marL="0" indent="0">
              <a:buNone/>
            </a:pPr>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9</a:t>
            </a:fld>
            <a:endParaRPr lang="en-GB"/>
          </a:p>
        </p:txBody>
      </p:sp>
    </p:spTree>
    <p:extLst>
      <p:ext uri="{BB962C8B-B14F-4D97-AF65-F5344CB8AC3E}">
        <p14:creationId xmlns:p14="http://schemas.microsoft.com/office/powerpoint/2010/main" val="3348334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C84A-E0CD-DA99-94FE-44A5581791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A16E4AF-BBBD-2D8B-7DD0-E9410CEB32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1D6C8C3-2603-E363-1584-35326972F634}"/>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5" name="Footer Placeholder 4">
            <a:extLst>
              <a:ext uri="{FF2B5EF4-FFF2-40B4-BE49-F238E27FC236}">
                <a16:creationId xmlns:a16="http://schemas.microsoft.com/office/drawing/2014/main" id="{AB6AEA61-D959-7C26-D82D-D43436BC84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A43ED2-85CD-2454-1490-5CBA1D9A19B1}"/>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26434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11C61-72AF-89EE-1834-D100C01A1B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12508-72D8-86D6-02BB-EC684ADA15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586D77-2F68-82DE-ADB5-8C1147DA887B}"/>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5" name="Footer Placeholder 4">
            <a:extLst>
              <a:ext uri="{FF2B5EF4-FFF2-40B4-BE49-F238E27FC236}">
                <a16:creationId xmlns:a16="http://schemas.microsoft.com/office/drawing/2014/main" id="{AE574826-A560-65B5-F6EB-363776717B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8CBEBA-BC27-E570-1F0C-F8298499E9FA}"/>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24090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2F352B-D50D-DACE-F536-A5551443E0F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14486C8-CEEC-3E17-01B2-C4822C50E1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FBE9CF-7FC1-DC4D-AA1B-073F3464A2C3}"/>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5" name="Footer Placeholder 4">
            <a:extLst>
              <a:ext uri="{FF2B5EF4-FFF2-40B4-BE49-F238E27FC236}">
                <a16:creationId xmlns:a16="http://schemas.microsoft.com/office/drawing/2014/main" id="{73509B69-BADA-659E-4F8B-F2249FF116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3FA941-9971-8A81-F66E-F0A4D3DA713C}"/>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2413562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410B8-4455-2BC9-381F-1ACE4BE745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6F3D97-0A40-6344-B78A-20798A51E8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3C2414-9320-6E56-08CB-DAE49691A5F1}"/>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5" name="Footer Placeholder 4">
            <a:extLst>
              <a:ext uri="{FF2B5EF4-FFF2-40B4-BE49-F238E27FC236}">
                <a16:creationId xmlns:a16="http://schemas.microsoft.com/office/drawing/2014/main" id="{6B8483BA-3004-7267-0513-3130E6C047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429F0E-F3E4-9A1F-EDAE-A1AC272C96D4}"/>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068329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B6BFF-3557-6283-ED99-C735C0B2A9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C05949A-5631-DE5F-26BB-216E3489A2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05A638-B45B-96E5-0878-BE34F8EA8D77}"/>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5" name="Footer Placeholder 4">
            <a:extLst>
              <a:ext uri="{FF2B5EF4-FFF2-40B4-BE49-F238E27FC236}">
                <a16:creationId xmlns:a16="http://schemas.microsoft.com/office/drawing/2014/main" id="{4C9058CF-5AAB-845A-2132-8CC876F31A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F96F65-76EB-3D65-26FF-9B86FF00862F}"/>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2487377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08231-70C5-8B7A-5766-F1A0DDACAFA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60194E-FA27-A35F-41E5-DD244C9A6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08C01-2B1E-5947-E0F4-9CA038AEE2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8148A31-D2D6-9CA8-D605-045DE4772019}"/>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6" name="Footer Placeholder 5">
            <a:extLst>
              <a:ext uri="{FF2B5EF4-FFF2-40B4-BE49-F238E27FC236}">
                <a16:creationId xmlns:a16="http://schemas.microsoft.com/office/drawing/2014/main" id="{C9D12B30-E0EE-180C-7ABB-6E98EFD1E3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512C89-5CD0-6554-072E-7F72693D90CF}"/>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3600614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54F02-77CF-18E0-2F0E-3B5592CEEB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FFA7E2-5D02-C931-6E5B-EC17BAFC1E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AF7689-C6E2-EF48-6A8F-E14CF49F3C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9D3D512-7AAB-9CD8-61AB-9CDE68F95C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F7E547-5EA7-64AF-0F5E-96DBE644ED5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86E2C9B-138B-D516-F69A-879833B7B981}"/>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8" name="Footer Placeholder 7">
            <a:extLst>
              <a:ext uri="{FF2B5EF4-FFF2-40B4-BE49-F238E27FC236}">
                <a16:creationId xmlns:a16="http://schemas.microsoft.com/office/drawing/2014/main" id="{8DAF7BA0-001F-BD52-EF1E-4F5EAC0311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71794E-1D8E-5CC8-128E-6F88A63BA6F0}"/>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812570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37272-7918-483F-4D84-70F10A10A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EA27C1C-580E-3D85-DD65-F95A3AEC6B03}"/>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4" name="Footer Placeholder 3">
            <a:extLst>
              <a:ext uri="{FF2B5EF4-FFF2-40B4-BE49-F238E27FC236}">
                <a16:creationId xmlns:a16="http://schemas.microsoft.com/office/drawing/2014/main" id="{542BB337-DAEB-8337-8741-FF8976046E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B3D8A2D-A502-A1A2-91C7-64B037438C4B}"/>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61946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FE3FA4-E89A-4AC4-DFCA-00E54977A867}"/>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3" name="Footer Placeholder 2">
            <a:extLst>
              <a:ext uri="{FF2B5EF4-FFF2-40B4-BE49-F238E27FC236}">
                <a16:creationId xmlns:a16="http://schemas.microsoft.com/office/drawing/2014/main" id="{92CFC223-67A8-C567-62F9-D5AEF02CCE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839B1C-DD59-91F6-891F-87DD53C68159}"/>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389702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A8390-5FA8-A938-769C-4F38B2844E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FD6F2C4-7730-3C07-8DA6-BDF19710B3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FF20AE-5505-2652-E317-7FB31B1D39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F24497-8840-9FA4-48AA-2ECE6566F6CC}"/>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6" name="Footer Placeholder 5">
            <a:extLst>
              <a:ext uri="{FF2B5EF4-FFF2-40B4-BE49-F238E27FC236}">
                <a16:creationId xmlns:a16="http://schemas.microsoft.com/office/drawing/2014/main" id="{63EB39AC-708E-9A2E-33A5-497C127246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1687AB-F339-CFB9-049D-48FD4540497A}"/>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47948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D66A0-EBEB-F6C1-1BEA-ADD76DBB4D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2023F3-6BE3-06B3-8CDD-7EB262C5F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BCD5BE-34E5-B759-F148-4865252FE6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546451-3948-F883-5C42-0EC66F82E927}"/>
              </a:ext>
            </a:extLst>
          </p:cNvPr>
          <p:cNvSpPr>
            <a:spLocks noGrp="1"/>
          </p:cNvSpPr>
          <p:nvPr>
            <p:ph type="dt" sz="half" idx="10"/>
          </p:nvPr>
        </p:nvSpPr>
        <p:spPr/>
        <p:txBody>
          <a:bodyPr/>
          <a:lstStyle/>
          <a:p>
            <a:fld id="{39CD6B5D-D34B-4680-9ED9-F254C99C2981}" type="datetimeFigureOut">
              <a:rPr lang="en-GB" smtClean="0"/>
              <a:t>04/11/2022</a:t>
            </a:fld>
            <a:endParaRPr lang="en-GB"/>
          </a:p>
        </p:txBody>
      </p:sp>
      <p:sp>
        <p:nvSpPr>
          <p:cNvPr id="6" name="Footer Placeholder 5">
            <a:extLst>
              <a:ext uri="{FF2B5EF4-FFF2-40B4-BE49-F238E27FC236}">
                <a16:creationId xmlns:a16="http://schemas.microsoft.com/office/drawing/2014/main" id="{5CCA1F5B-F66A-22EC-5575-3683C84025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08AF28-6529-B908-A071-48A365117A97}"/>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731268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0AC12F-7496-411F-97FC-C32D08CD48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5F296E-7809-149C-6B57-CAB2E91EE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A4E836-F2BE-CF64-A1D8-BFF9FB31A3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CD6B5D-D34B-4680-9ED9-F254C99C2981}" type="datetimeFigureOut">
              <a:rPr lang="en-GB" smtClean="0"/>
              <a:t>04/11/2022</a:t>
            </a:fld>
            <a:endParaRPr lang="en-GB"/>
          </a:p>
        </p:txBody>
      </p:sp>
      <p:sp>
        <p:nvSpPr>
          <p:cNvPr id="5" name="Footer Placeholder 4">
            <a:extLst>
              <a:ext uri="{FF2B5EF4-FFF2-40B4-BE49-F238E27FC236}">
                <a16:creationId xmlns:a16="http://schemas.microsoft.com/office/drawing/2014/main" id="{1EC07DB5-1DE0-15CE-717B-17E8540444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292ED82-D1BA-9D7B-4EE1-993315720B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CAC04-B263-4EED-ABDD-B90085296065}" type="slidenum">
              <a:rPr lang="en-GB" smtClean="0"/>
              <a:t>‹#›</a:t>
            </a:fld>
            <a:endParaRPr lang="en-GB"/>
          </a:p>
        </p:txBody>
      </p:sp>
    </p:spTree>
    <p:extLst>
      <p:ext uri="{BB962C8B-B14F-4D97-AF65-F5344CB8AC3E}">
        <p14:creationId xmlns:p14="http://schemas.microsoft.com/office/powerpoint/2010/main" val="115922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youtu.be/ONrYcVqysUQ"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youtu.be/3UolQWT6hQQ"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youtu.be/3UolQWT6hQQ"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youtu.be/dJi1zpoaYz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4FE5A5-9711-A415-0A9C-765BD39A6E77}"/>
              </a:ext>
            </a:extLst>
          </p:cNvPr>
          <p:cNvSpPr>
            <a:spLocks noGrp="1"/>
          </p:cNvSpPr>
          <p:nvPr>
            <p:ph type="ctrTitle"/>
          </p:nvPr>
        </p:nvSpPr>
        <p:spPr>
          <a:xfrm>
            <a:off x="890338" y="640080"/>
            <a:ext cx="3734014" cy="3566160"/>
          </a:xfrm>
        </p:spPr>
        <p:txBody>
          <a:bodyPr anchor="b">
            <a:normAutofit/>
          </a:bodyPr>
          <a:lstStyle/>
          <a:p>
            <a:pPr algn="l"/>
            <a:r>
              <a:rPr lang="en-GB" sz="5400"/>
              <a:t>Health Law + Ethics</a:t>
            </a:r>
          </a:p>
        </p:txBody>
      </p:sp>
      <p:sp>
        <p:nvSpPr>
          <p:cNvPr id="3" name="Subtitle 2">
            <a:extLst>
              <a:ext uri="{FF2B5EF4-FFF2-40B4-BE49-F238E27FC236}">
                <a16:creationId xmlns:a16="http://schemas.microsoft.com/office/drawing/2014/main" id="{3F96A4D2-C9BC-2FC4-65E8-48C5AAA4CC49}"/>
              </a:ext>
            </a:extLst>
          </p:cNvPr>
          <p:cNvSpPr>
            <a:spLocks noGrp="1"/>
          </p:cNvSpPr>
          <p:nvPr>
            <p:ph type="subTitle" idx="1"/>
          </p:nvPr>
        </p:nvSpPr>
        <p:spPr>
          <a:xfrm>
            <a:off x="890339" y="4636008"/>
            <a:ext cx="3734014" cy="1572768"/>
          </a:xfrm>
        </p:spPr>
        <p:txBody>
          <a:bodyPr>
            <a:normAutofit/>
          </a:bodyPr>
          <a:lstStyle/>
          <a:p>
            <a:pPr algn="l"/>
            <a:r>
              <a:rPr lang="en-GB" dirty="0"/>
              <a:t>Cardiff University +</a:t>
            </a:r>
          </a:p>
          <a:p>
            <a:pPr algn="l"/>
            <a:r>
              <a:rPr lang="en-GB" dirty="0"/>
              <a:t>Cardiff Curriculum Team</a:t>
            </a:r>
          </a:p>
        </p:txBody>
      </p:sp>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tones balancing on a wood">
            <a:extLst>
              <a:ext uri="{FF2B5EF4-FFF2-40B4-BE49-F238E27FC236}">
                <a16:creationId xmlns:a16="http://schemas.microsoft.com/office/drawing/2014/main" id="{8896783B-DB3D-524F-0B5A-CB5DCA167D0B}"/>
              </a:ext>
            </a:extLst>
          </p:cNvPr>
          <p:cNvPicPr>
            <a:picLocks noChangeAspect="1"/>
          </p:cNvPicPr>
          <p:nvPr/>
        </p:nvPicPr>
        <p:blipFill rotWithShape="1">
          <a:blip r:embed="rId3"/>
          <a:srcRect l="29013" r="10554"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37500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F4E08-9089-9082-BA54-1F606BDA4121}"/>
              </a:ext>
            </a:extLst>
          </p:cNvPr>
          <p:cNvSpPr>
            <a:spLocks noGrp="1"/>
          </p:cNvSpPr>
          <p:nvPr>
            <p:ph type="title"/>
          </p:nvPr>
        </p:nvSpPr>
        <p:spPr/>
        <p:txBody>
          <a:bodyPr/>
          <a:lstStyle/>
          <a:p>
            <a:r>
              <a:rPr lang="en-GB" dirty="0"/>
              <a:t>Muslim attitudes to organ donation</a:t>
            </a:r>
          </a:p>
        </p:txBody>
      </p:sp>
      <p:sp>
        <p:nvSpPr>
          <p:cNvPr id="3" name="Content Placeholder 2">
            <a:extLst>
              <a:ext uri="{FF2B5EF4-FFF2-40B4-BE49-F238E27FC236}">
                <a16:creationId xmlns:a16="http://schemas.microsoft.com/office/drawing/2014/main" id="{E6C38FEC-0817-7104-C8BC-EAED9B3C09FF}"/>
              </a:ext>
            </a:extLst>
          </p:cNvPr>
          <p:cNvSpPr>
            <a:spLocks noGrp="1"/>
          </p:cNvSpPr>
          <p:nvPr>
            <p:ph idx="1"/>
          </p:nvPr>
        </p:nvSpPr>
        <p:spPr>
          <a:xfrm>
            <a:off x="838200" y="1837348"/>
            <a:ext cx="10515600" cy="2385697"/>
          </a:xfrm>
        </p:spPr>
        <p:txBody>
          <a:bodyPr/>
          <a:lstStyle/>
          <a:p>
            <a:pPr marL="0" indent="0">
              <a:buNone/>
            </a:pPr>
            <a:r>
              <a:rPr lang="en-GB" b="1" i="0" dirty="0">
                <a:solidFill>
                  <a:srgbClr val="202124"/>
                </a:solidFill>
                <a:effectLst/>
                <a:latin typeface="arial" panose="020B0604020202020204" pitchFamily="34" charset="0"/>
              </a:rPr>
              <a:t>Traditional teaching:</a:t>
            </a:r>
          </a:p>
          <a:p>
            <a:pPr marL="0" indent="0">
              <a:buNone/>
            </a:pPr>
            <a:r>
              <a:rPr lang="en-GB" dirty="0">
                <a:solidFill>
                  <a:srgbClr val="202124"/>
                </a:solidFill>
                <a:latin typeface="arial" panose="020B0604020202020204" pitchFamily="34" charset="0"/>
              </a:rPr>
              <a:t>O</a:t>
            </a:r>
            <a:r>
              <a:rPr lang="en-GB" i="0" dirty="0">
                <a:solidFill>
                  <a:srgbClr val="202124"/>
                </a:solidFill>
                <a:effectLst/>
                <a:latin typeface="arial" panose="020B0604020202020204" pitchFamily="34" charset="0"/>
              </a:rPr>
              <a:t>rgan donation is haram</a:t>
            </a:r>
            <a:r>
              <a:rPr lang="en-GB" dirty="0">
                <a:solidFill>
                  <a:srgbClr val="202124"/>
                </a:solidFill>
                <a:latin typeface="arial" panose="020B0604020202020204" pitchFamily="34" charset="0"/>
              </a:rPr>
              <a:t> </a:t>
            </a:r>
            <a:r>
              <a:rPr lang="en-GB" b="0" i="0" dirty="0">
                <a:solidFill>
                  <a:srgbClr val="202124"/>
                </a:solidFill>
                <a:effectLst/>
                <a:latin typeface="arial" panose="020B0604020202020204" pitchFamily="34" charset="0"/>
              </a:rPr>
              <a:t>because the human body is considered sacred and the Prophet Muhammad, upon him be peace, said that the body remains sacred even after death and should not be harmed.</a:t>
            </a:r>
            <a:endParaRPr lang="en-GB" dirty="0"/>
          </a:p>
          <a:p>
            <a:endParaRPr lang="en-GB" dirty="0"/>
          </a:p>
        </p:txBody>
      </p:sp>
      <p:sp>
        <p:nvSpPr>
          <p:cNvPr id="5" name="TextBox 4">
            <a:extLst>
              <a:ext uri="{FF2B5EF4-FFF2-40B4-BE49-F238E27FC236}">
                <a16:creationId xmlns:a16="http://schemas.microsoft.com/office/drawing/2014/main" id="{EEF12CEB-908A-0F23-5E0F-48C98AFC1B9A}"/>
              </a:ext>
            </a:extLst>
          </p:cNvPr>
          <p:cNvSpPr txBox="1"/>
          <p:nvPr/>
        </p:nvSpPr>
        <p:spPr>
          <a:xfrm>
            <a:off x="838200" y="4453877"/>
            <a:ext cx="10855570" cy="1384995"/>
          </a:xfrm>
          <a:prstGeom prst="rect">
            <a:avLst/>
          </a:prstGeom>
          <a:noFill/>
        </p:spPr>
        <p:txBody>
          <a:bodyPr wrap="square">
            <a:spAutoFit/>
          </a:bodyPr>
          <a:lstStyle/>
          <a:p>
            <a:r>
              <a:rPr lang="en-GB" sz="2800" b="1" i="0" dirty="0">
                <a:solidFill>
                  <a:srgbClr val="202124"/>
                </a:solidFill>
                <a:effectLst/>
              </a:rPr>
              <a:t>1995 - Fatwa of The Muslim Law (Shariah) Council:</a:t>
            </a:r>
          </a:p>
          <a:p>
            <a:r>
              <a:rPr lang="en-GB" sz="2800" dirty="0">
                <a:solidFill>
                  <a:srgbClr val="202124"/>
                </a:solidFill>
              </a:rPr>
              <a:t>Organ donation is permissible: </a:t>
            </a:r>
            <a:r>
              <a:rPr lang="en-GB" sz="2800" b="0" i="0" dirty="0">
                <a:solidFill>
                  <a:srgbClr val="202124"/>
                </a:solidFill>
                <a:effectLst/>
              </a:rPr>
              <a:t>citing the Quranic verse that saving one life is as saving the whole of mankind [22,25]</a:t>
            </a:r>
            <a:endParaRPr lang="en-GB" sz="2800" b="1" i="0" dirty="0">
              <a:solidFill>
                <a:srgbClr val="202124"/>
              </a:solidFill>
              <a:effectLst/>
            </a:endParaRPr>
          </a:p>
        </p:txBody>
      </p:sp>
    </p:spTree>
    <p:extLst>
      <p:ext uri="{BB962C8B-B14F-4D97-AF65-F5344CB8AC3E}">
        <p14:creationId xmlns:p14="http://schemas.microsoft.com/office/powerpoint/2010/main" val="332090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F4E08-9089-9082-BA54-1F606BDA4121}"/>
              </a:ext>
            </a:extLst>
          </p:cNvPr>
          <p:cNvSpPr>
            <a:spLocks noGrp="1"/>
          </p:cNvSpPr>
          <p:nvPr>
            <p:ph type="title"/>
          </p:nvPr>
        </p:nvSpPr>
        <p:spPr/>
        <p:txBody>
          <a:bodyPr/>
          <a:lstStyle/>
          <a:p>
            <a:r>
              <a:rPr lang="en-GB" dirty="0"/>
              <a:t>Muslim attitudes to organ donation</a:t>
            </a:r>
          </a:p>
        </p:txBody>
      </p:sp>
      <p:sp>
        <p:nvSpPr>
          <p:cNvPr id="6" name="TextBox 5">
            <a:extLst>
              <a:ext uri="{FF2B5EF4-FFF2-40B4-BE49-F238E27FC236}">
                <a16:creationId xmlns:a16="http://schemas.microsoft.com/office/drawing/2014/main" id="{8D0CA48F-954F-EA95-F832-71DCFD474F95}"/>
              </a:ext>
            </a:extLst>
          </p:cNvPr>
          <p:cNvSpPr txBox="1"/>
          <p:nvPr/>
        </p:nvSpPr>
        <p:spPr>
          <a:xfrm>
            <a:off x="4677507" y="6308209"/>
            <a:ext cx="6096000" cy="369332"/>
          </a:xfrm>
          <a:prstGeom prst="rect">
            <a:avLst/>
          </a:prstGeom>
          <a:noFill/>
        </p:spPr>
        <p:txBody>
          <a:bodyPr wrap="square">
            <a:spAutoFit/>
          </a:bodyPr>
          <a:lstStyle/>
          <a:p>
            <a:r>
              <a:rPr lang="en-GB" dirty="0">
                <a:hlinkClick r:id="rId2"/>
              </a:rPr>
              <a:t>https://youtu.be/ONrYcVqysUQ</a:t>
            </a:r>
            <a:r>
              <a:rPr lang="en-GB" dirty="0"/>
              <a:t> </a:t>
            </a:r>
          </a:p>
        </p:txBody>
      </p:sp>
    </p:spTree>
    <p:extLst>
      <p:ext uri="{BB962C8B-B14F-4D97-AF65-F5344CB8AC3E}">
        <p14:creationId xmlns:p14="http://schemas.microsoft.com/office/powerpoint/2010/main" val="797591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FD8D5-0D9B-3C09-629C-6C77880A296B}"/>
              </a:ext>
            </a:extLst>
          </p:cNvPr>
          <p:cNvSpPr>
            <a:spLocks noGrp="1"/>
          </p:cNvSpPr>
          <p:nvPr>
            <p:ph type="title"/>
          </p:nvPr>
        </p:nvSpPr>
        <p:spPr/>
        <p:txBody>
          <a:bodyPr/>
          <a:lstStyle/>
          <a:p>
            <a:r>
              <a:rPr lang="en-GB" dirty="0"/>
              <a:t>Hindu attitudes to Organ Donation</a:t>
            </a:r>
          </a:p>
        </p:txBody>
      </p:sp>
      <p:sp>
        <p:nvSpPr>
          <p:cNvPr id="3" name="Content Placeholder 2">
            <a:extLst>
              <a:ext uri="{FF2B5EF4-FFF2-40B4-BE49-F238E27FC236}">
                <a16:creationId xmlns:a16="http://schemas.microsoft.com/office/drawing/2014/main" id="{149C4F33-B5DB-F41E-5EAE-1F4140E6096C}"/>
              </a:ext>
            </a:extLst>
          </p:cNvPr>
          <p:cNvSpPr>
            <a:spLocks noGrp="1"/>
          </p:cNvSpPr>
          <p:nvPr>
            <p:ph idx="1"/>
          </p:nvPr>
        </p:nvSpPr>
        <p:spPr/>
        <p:txBody>
          <a:bodyPr/>
          <a:lstStyle/>
          <a:p>
            <a:pPr marL="0" indent="0">
              <a:buNone/>
            </a:pPr>
            <a:r>
              <a:rPr lang="en-GB" b="1" i="0" dirty="0">
                <a:solidFill>
                  <a:srgbClr val="202124"/>
                </a:solidFill>
                <a:effectLst/>
                <a:latin typeface="arial" panose="020B0604020202020204" pitchFamily="34" charset="0"/>
              </a:rPr>
              <a:t>There are many references that support organ donation in Hindu scriptures</a:t>
            </a:r>
            <a:r>
              <a:rPr lang="en-GB" b="0" i="0" dirty="0">
                <a:solidFill>
                  <a:srgbClr val="202124"/>
                </a:solidFill>
                <a:effectLst/>
                <a:latin typeface="arial" panose="020B0604020202020204" pitchFamily="34" charset="0"/>
              </a:rPr>
              <a:t>. </a:t>
            </a:r>
            <a:r>
              <a:rPr lang="en-GB" b="0" i="0" dirty="0" err="1">
                <a:solidFill>
                  <a:srgbClr val="202124"/>
                </a:solidFill>
                <a:effectLst/>
                <a:latin typeface="arial" panose="020B0604020202020204" pitchFamily="34" charset="0"/>
              </a:rPr>
              <a:t>Daan</a:t>
            </a:r>
            <a:r>
              <a:rPr lang="en-GB" b="0" i="0" dirty="0">
                <a:solidFill>
                  <a:srgbClr val="202124"/>
                </a:solidFill>
                <a:effectLst/>
                <a:latin typeface="arial" panose="020B0604020202020204" pitchFamily="34" charset="0"/>
              </a:rPr>
              <a:t> is the original word in Sanskrit for donation meaning selfless giving. It is also third in the list of the ten </a:t>
            </a:r>
            <a:r>
              <a:rPr lang="en-GB" b="0" i="0" dirty="0" err="1">
                <a:solidFill>
                  <a:srgbClr val="202124"/>
                </a:solidFill>
                <a:effectLst/>
                <a:latin typeface="arial" panose="020B0604020202020204" pitchFamily="34" charset="0"/>
              </a:rPr>
              <a:t>Niyamas</a:t>
            </a:r>
            <a:r>
              <a:rPr lang="en-GB" b="0" i="0" dirty="0">
                <a:solidFill>
                  <a:srgbClr val="202124"/>
                </a:solidFill>
                <a:effectLst/>
                <a:latin typeface="arial" panose="020B0604020202020204" pitchFamily="34" charset="0"/>
              </a:rPr>
              <a:t> (virtuous acts).</a:t>
            </a:r>
          </a:p>
          <a:p>
            <a:pPr marL="0" indent="0">
              <a:buNone/>
            </a:pPr>
            <a:endParaRPr lang="en-GB" dirty="0">
              <a:solidFill>
                <a:srgbClr val="202124"/>
              </a:solidFill>
              <a:latin typeface="arial" panose="020B0604020202020204" pitchFamily="34" charset="0"/>
            </a:endParaRPr>
          </a:p>
          <a:p>
            <a:pPr marL="0" indent="0">
              <a:buNone/>
            </a:pPr>
            <a:r>
              <a:rPr lang="en-GB" b="1" i="0" dirty="0">
                <a:solidFill>
                  <a:srgbClr val="202124"/>
                </a:solidFill>
                <a:effectLst/>
                <a:latin typeface="arial" panose="020B0604020202020204" pitchFamily="34" charset="0"/>
              </a:rPr>
              <a:t>There is no religious law prohibiting Hindus from donating their organs and tissues</a:t>
            </a:r>
            <a:r>
              <a:rPr lang="en-GB" b="0" i="0" dirty="0">
                <a:solidFill>
                  <a:srgbClr val="202124"/>
                </a:solidFill>
                <a:effectLst/>
                <a:latin typeface="arial" panose="020B0604020202020204" pitchFamily="34" charset="0"/>
              </a:rPr>
              <a:t>. Organ and tissue donation decisions are left to individual choice.</a:t>
            </a:r>
            <a:endParaRPr lang="en-GB" dirty="0"/>
          </a:p>
        </p:txBody>
      </p:sp>
      <p:sp>
        <p:nvSpPr>
          <p:cNvPr id="5" name="TextBox 4">
            <a:extLst>
              <a:ext uri="{FF2B5EF4-FFF2-40B4-BE49-F238E27FC236}">
                <a16:creationId xmlns:a16="http://schemas.microsoft.com/office/drawing/2014/main" id="{2B62FFB9-47F3-0995-720A-4AB8150E1D90}"/>
              </a:ext>
            </a:extLst>
          </p:cNvPr>
          <p:cNvSpPr txBox="1"/>
          <p:nvPr/>
        </p:nvSpPr>
        <p:spPr>
          <a:xfrm>
            <a:off x="4056184" y="6311900"/>
            <a:ext cx="3411415" cy="378097"/>
          </a:xfrm>
          <a:prstGeom prst="rect">
            <a:avLst/>
          </a:prstGeom>
          <a:noFill/>
        </p:spPr>
        <p:txBody>
          <a:bodyPr wrap="square">
            <a:spAutoFit/>
          </a:bodyPr>
          <a:lstStyle/>
          <a:p>
            <a:r>
              <a:rPr lang="en-GB" dirty="0">
                <a:hlinkClick r:id="rId2"/>
              </a:rPr>
              <a:t>https://youtu.be/3UolQWT6hQQ</a:t>
            </a:r>
            <a:r>
              <a:rPr lang="en-GB" dirty="0"/>
              <a:t> </a:t>
            </a:r>
          </a:p>
        </p:txBody>
      </p:sp>
    </p:spTree>
    <p:extLst>
      <p:ext uri="{BB962C8B-B14F-4D97-AF65-F5344CB8AC3E}">
        <p14:creationId xmlns:p14="http://schemas.microsoft.com/office/powerpoint/2010/main" val="3903815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FD8D5-0D9B-3C09-629C-6C77880A296B}"/>
              </a:ext>
            </a:extLst>
          </p:cNvPr>
          <p:cNvSpPr>
            <a:spLocks noGrp="1"/>
          </p:cNvSpPr>
          <p:nvPr>
            <p:ph type="title"/>
          </p:nvPr>
        </p:nvSpPr>
        <p:spPr/>
        <p:txBody>
          <a:bodyPr/>
          <a:lstStyle/>
          <a:p>
            <a:r>
              <a:rPr lang="en-GB" dirty="0"/>
              <a:t>Hindu attitudes to Organ Donation</a:t>
            </a:r>
          </a:p>
        </p:txBody>
      </p:sp>
      <p:sp>
        <p:nvSpPr>
          <p:cNvPr id="5" name="TextBox 4">
            <a:extLst>
              <a:ext uri="{FF2B5EF4-FFF2-40B4-BE49-F238E27FC236}">
                <a16:creationId xmlns:a16="http://schemas.microsoft.com/office/drawing/2014/main" id="{2B62FFB9-47F3-0995-720A-4AB8150E1D90}"/>
              </a:ext>
            </a:extLst>
          </p:cNvPr>
          <p:cNvSpPr txBox="1"/>
          <p:nvPr/>
        </p:nvSpPr>
        <p:spPr>
          <a:xfrm>
            <a:off x="4056184" y="6311900"/>
            <a:ext cx="3411415" cy="378097"/>
          </a:xfrm>
          <a:prstGeom prst="rect">
            <a:avLst/>
          </a:prstGeom>
          <a:noFill/>
        </p:spPr>
        <p:txBody>
          <a:bodyPr wrap="square">
            <a:spAutoFit/>
          </a:bodyPr>
          <a:lstStyle/>
          <a:p>
            <a:r>
              <a:rPr lang="en-GB" dirty="0">
                <a:hlinkClick r:id="rId2"/>
              </a:rPr>
              <a:t>https://youtu.be/3UolQWT6hQQ</a:t>
            </a:r>
            <a:r>
              <a:rPr lang="en-GB" dirty="0"/>
              <a:t> </a:t>
            </a:r>
          </a:p>
        </p:txBody>
      </p:sp>
    </p:spTree>
    <p:extLst>
      <p:ext uri="{BB962C8B-B14F-4D97-AF65-F5344CB8AC3E}">
        <p14:creationId xmlns:p14="http://schemas.microsoft.com/office/powerpoint/2010/main" val="2303131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A04A5-68F8-2F72-2685-4F984D981868}"/>
              </a:ext>
            </a:extLst>
          </p:cNvPr>
          <p:cNvSpPr>
            <a:spLocks noGrp="1"/>
          </p:cNvSpPr>
          <p:nvPr>
            <p:ph type="title"/>
          </p:nvPr>
        </p:nvSpPr>
        <p:spPr/>
        <p:txBody>
          <a:bodyPr/>
          <a:lstStyle/>
          <a:p>
            <a:r>
              <a:rPr lang="en-GB" dirty="0"/>
              <a:t>Jewish attitudes to organ donation</a:t>
            </a:r>
          </a:p>
        </p:txBody>
      </p:sp>
      <p:sp>
        <p:nvSpPr>
          <p:cNvPr id="3" name="Content Placeholder 2">
            <a:extLst>
              <a:ext uri="{FF2B5EF4-FFF2-40B4-BE49-F238E27FC236}">
                <a16:creationId xmlns:a16="http://schemas.microsoft.com/office/drawing/2014/main" id="{B437EF0B-EDA9-50E5-2C1E-DD5AF59B30AA}"/>
              </a:ext>
            </a:extLst>
          </p:cNvPr>
          <p:cNvSpPr>
            <a:spLocks noGrp="1"/>
          </p:cNvSpPr>
          <p:nvPr>
            <p:ph idx="1"/>
          </p:nvPr>
        </p:nvSpPr>
        <p:spPr/>
        <p:txBody>
          <a:bodyPr>
            <a:normAutofit/>
          </a:bodyPr>
          <a:lstStyle/>
          <a:p>
            <a:pPr marL="0" indent="0">
              <a:buNone/>
            </a:pPr>
            <a:r>
              <a:rPr lang="en-GB" dirty="0">
                <a:effectLst/>
                <a:ea typeface="Calibri" panose="020F0502020204030204" pitchFamily="34" charset="0"/>
              </a:rPr>
              <a:t>Like Islam, Judaism has potentially conflicting teachings to consider:</a:t>
            </a:r>
          </a:p>
          <a:p>
            <a:pPr marL="0" indent="0">
              <a:buNone/>
            </a:pPr>
            <a:endParaRPr lang="en-GB" b="1" dirty="0">
              <a:ea typeface="Calibri" panose="020F0502020204030204" pitchFamily="34" charset="0"/>
            </a:endParaRPr>
          </a:p>
          <a:p>
            <a:pPr marL="0" indent="0">
              <a:buNone/>
            </a:pPr>
            <a:r>
              <a:rPr lang="en-GB" b="1" dirty="0" err="1">
                <a:effectLst/>
                <a:ea typeface="Calibri" panose="020F0502020204030204" pitchFamily="34" charset="0"/>
              </a:rPr>
              <a:t>Pikuach</a:t>
            </a:r>
            <a:r>
              <a:rPr lang="en-GB" b="1" dirty="0">
                <a:effectLst/>
                <a:ea typeface="Calibri" panose="020F0502020204030204" pitchFamily="34" charset="0"/>
              </a:rPr>
              <a:t> </a:t>
            </a:r>
            <a:r>
              <a:rPr lang="en-GB" b="1" dirty="0" err="1">
                <a:effectLst/>
                <a:ea typeface="Calibri" panose="020F0502020204030204" pitchFamily="34" charset="0"/>
              </a:rPr>
              <a:t>nefesh</a:t>
            </a:r>
            <a:r>
              <a:rPr lang="en-GB" b="1" dirty="0">
                <a:effectLst/>
                <a:ea typeface="Calibri" panose="020F0502020204030204" pitchFamily="34" charset="0"/>
              </a:rPr>
              <a:t> </a:t>
            </a:r>
            <a:r>
              <a:rPr lang="en-GB" dirty="0">
                <a:effectLst/>
                <a:ea typeface="Calibri" panose="020F0502020204030204" pitchFamily="34" charset="0"/>
              </a:rPr>
              <a:t>requires Jews to save lives and so this suggests that they can donate. However, many Jews feel bound to respect the teachings on not interfering with a body after death (</a:t>
            </a:r>
            <a:r>
              <a:rPr lang="en-GB" b="1" dirty="0" err="1">
                <a:effectLst/>
                <a:ea typeface="Calibri" panose="020F0502020204030204" pitchFamily="34" charset="0"/>
              </a:rPr>
              <a:t>nivul</a:t>
            </a:r>
            <a:r>
              <a:rPr lang="en-GB" b="1" dirty="0">
                <a:effectLst/>
                <a:ea typeface="Calibri" panose="020F0502020204030204" pitchFamily="34" charset="0"/>
              </a:rPr>
              <a:t> </a:t>
            </a:r>
            <a:r>
              <a:rPr lang="en-GB" b="1" dirty="0" err="1">
                <a:effectLst/>
                <a:ea typeface="Calibri" panose="020F0502020204030204" pitchFamily="34" charset="0"/>
              </a:rPr>
              <a:t>hamet</a:t>
            </a:r>
            <a:r>
              <a:rPr lang="en-GB" dirty="0">
                <a:effectLst/>
                <a:ea typeface="Calibri" panose="020F0502020204030204" pitchFamily="34" charset="0"/>
              </a:rPr>
              <a:t>).</a:t>
            </a:r>
          </a:p>
          <a:p>
            <a:pPr marL="0" indent="0">
              <a:buNone/>
            </a:pPr>
            <a:endParaRPr lang="en-GB" dirty="0">
              <a:ea typeface="Calibri" panose="020F0502020204030204" pitchFamily="34" charset="0"/>
            </a:endParaRPr>
          </a:p>
          <a:p>
            <a:pPr marL="0" indent="0">
              <a:buNone/>
            </a:pPr>
            <a:r>
              <a:rPr lang="en-GB" dirty="0">
                <a:effectLst/>
                <a:ea typeface="Calibri" panose="020F0502020204030204" pitchFamily="34" charset="0"/>
              </a:rPr>
              <a:t>Israel passed a law in 2008 to make organ donation legal. </a:t>
            </a:r>
            <a:endParaRPr lang="en-GB" sz="4000" dirty="0"/>
          </a:p>
        </p:txBody>
      </p:sp>
    </p:spTree>
    <p:extLst>
      <p:ext uri="{BB962C8B-B14F-4D97-AF65-F5344CB8AC3E}">
        <p14:creationId xmlns:p14="http://schemas.microsoft.com/office/powerpoint/2010/main" val="4713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D93CD-8C78-2C7E-8134-A0595AEB9294}"/>
              </a:ext>
            </a:extLst>
          </p:cNvPr>
          <p:cNvSpPr>
            <a:spLocks noGrp="1"/>
          </p:cNvSpPr>
          <p:nvPr>
            <p:ph type="title"/>
          </p:nvPr>
        </p:nvSpPr>
        <p:spPr/>
        <p:txBody>
          <a:bodyPr/>
          <a:lstStyle/>
          <a:p>
            <a:r>
              <a:rPr lang="en-GB" dirty="0"/>
              <a:t>BAME Communities</a:t>
            </a:r>
          </a:p>
        </p:txBody>
      </p:sp>
      <p:sp>
        <p:nvSpPr>
          <p:cNvPr id="3" name="Content Placeholder 2">
            <a:extLst>
              <a:ext uri="{FF2B5EF4-FFF2-40B4-BE49-F238E27FC236}">
                <a16:creationId xmlns:a16="http://schemas.microsoft.com/office/drawing/2014/main" id="{A703BD89-6B98-6AAC-9A4C-902067F1E612}"/>
              </a:ext>
            </a:extLst>
          </p:cNvPr>
          <p:cNvSpPr>
            <a:spLocks noGrp="1"/>
          </p:cNvSpPr>
          <p:nvPr>
            <p:ph idx="1"/>
          </p:nvPr>
        </p:nvSpPr>
        <p:spPr>
          <a:xfrm>
            <a:off x="838200" y="1825625"/>
            <a:ext cx="10515600" cy="4821360"/>
          </a:xfrm>
        </p:spPr>
        <p:txBody>
          <a:bodyPr>
            <a:normAutofit fontScale="92500" lnSpcReduction="20000"/>
          </a:bodyPr>
          <a:lstStyle/>
          <a:p>
            <a:pPr marL="0" indent="0">
              <a:lnSpc>
                <a:spcPct val="107000"/>
              </a:lnSpc>
              <a:spcAft>
                <a:spcPts val="800"/>
              </a:spcAft>
              <a:buNone/>
            </a:pPr>
            <a:r>
              <a:rPr lang="en-US" sz="2400" dirty="0">
                <a:effectLst/>
                <a:ea typeface="Calibri" panose="020F0502020204030204" pitchFamily="34" charset="0"/>
                <a:cs typeface="Times New Roman" panose="02020603050405020304" pitchFamily="18" charset="0"/>
              </a:rPr>
              <a:t>Lacie-Rose had a dad called Kevin. Kevin ‘s family were originally from the Caribbean and he and Lacie-Rose had black skin. </a:t>
            </a:r>
            <a:endParaRPr lang="en-GB" sz="24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2400" dirty="0">
                <a:effectLst/>
                <a:ea typeface="Calibri" panose="020F0502020204030204" pitchFamily="34" charset="0"/>
                <a:cs typeface="Times New Roman" panose="02020603050405020304" pitchFamily="18" charset="0"/>
              </a:rPr>
              <a:t>Kevin had just started a new job and felt a bit stressed. During the week he began to feel ill. He thought it was flu and didn’t want to upset his boss so carried on working. However, he still felt ill the following week, so went to the doctors. The GP he saw diagnosed him with pneumonia. He was rushed to Accident and Emergency. His kidneys were damaged and beginning to shut down. Kevin needed a transplant. However, the organs he needed had to match his own. </a:t>
            </a:r>
            <a:endParaRPr lang="en-GB" sz="24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2400" dirty="0">
                <a:effectLst/>
                <a:ea typeface="Calibri" panose="020F0502020204030204" pitchFamily="34" charset="0"/>
                <a:cs typeface="Times New Roman" panose="02020603050405020304" pitchFamily="18" charset="0"/>
              </a:rPr>
              <a:t>The doctor warned Kevin that there was a shortage of black donors so he may have to wait longer on the organ donation register. Only 27% of the 1077 BAME people on the register got a transplant last year. 3% BAME people on the register died. This statistic made Lacie-Rose emotional and frightened for her father. Thankfully the National BAME Transplant Alliance, managed to find Kevin a kidney from a donor in the US</a:t>
            </a:r>
            <a:r>
              <a:rPr lang="en-US" sz="2400" dirty="0">
                <a:ea typeface="Calibri" panose="020F0502020204030204" pitchFamily="34" charset="0"/>
                <a:cs typeface="Times New Roman" panose="02020603050405020304" pitchFamily="18" charset="0"/>
              </a:rPr>
              <a:t> and he is now </a:t>
            </a:r>
            <a:r>
              <a:rPr lang="en-US" sz="2400" dirty="0">
                <a:effectLst/>
                <a:ea typeface="Calibri" panose="020F0502020204030204" pitchFamily="34" charset="0"/>
                <a:cs typeface="Times New Roman" panose="02020603050405020304" pitchFamily="18" charset="0"/>
              </a:rPr>
              <a:t>doing really well.</a:t>
            </a:r>
            <a:endParaRPr lang="en-GB" sz="2400" dirty="0">
              <a:effectLst/>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22911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DFF04-6317-9718-25C5-2415BC31A202}"/>
              </a:ext>
            </a:extLst>
          </p:cNvPr>
          <p:cNvSpPr>
            <a:spLocks noGrp="1"/>
          </p:cNvSpPr>
          <p:nvPr>
            <p:ph type="title"/>
          </p:nvPr>
        </p:nvSpPr>
        <p:spPr/>
        <p:txBody>
          <a:bodyPr/>
          <a:lstStyle/>
          <a:p>
            <a:r>
              <a:rPr lang="en-GB" dirty="0"/>
              <a:t>BAME Communities</a:t>
            </a:r>
          </a:p>
        </p:txBody>
      </p:sp>
      <p:sp>
        <p:nvSpPr>
          <p:cNvPr id="6" name="TextBox 5">
            <a:extLst>
              <a:ext uri="{FF2B5EF4-FFF2-40B4-BE49-F238E27FC236}">
                <a16:creationId xmlns:a16="http://schemas.microsoft.com/office/drawing/2014/main" id="{60DB0C8F-C0B6-53D9-D96C-218CAB25D028}"/>
              </a:ext>
            </a:extLst>
          </p:cNvPr>
          <p:cNvSpPr txBox="1"/>
          <p:nvPr/>
        </p:nvSpPr>
        <p:spPr>
          <a:xfrm>
            <a:off x="4425461" y="6308209"/>
            <a:ext cx="6096000" cy="369332"/>
          </a:xfrm>
          <a:prstGeom prst="rect">
            <a:avLst/>
          </a:prstGeom>
          <a:noFill/>
        </p:spPr>
        <p:txBody>
          <a:bodyPr wrap="square">
            <a:spAutoFit/>
          </a:bodyPr>
          <a:lstStyle/>
          <a:p>
            <a:r>
              <a:rPr lang="en-GB" dirty="0">
                <a:hlinkClick r:id="rId2"/>
              </a:rPr>
              <a:t>https://youtu.be/dJi1zpoaYzE</a:t>
            </a:r>
            <a:r>
              <a:rPr lang="en-GB" dirty="0"/>
              <a:t> </a:t>
            </a:r>
          </a:p>
        </p:txBody>
      </p:sp>
    </p:spTree>
    <p:extLst>
      <p:ext uri="{BB962C8B-B14F-4D97-AF65-F5344CB8AC3E}">
        <p14:creationId xmlns:p14="http://schemas.microsoft.com/office/powerpoint/2010/main" val="1754687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54682-301E-518D-9005-A4D1A5A7DA9C}"/>
              </a:ext>
            </a:extLst>
          </p:cNvPr>
          <p:cNvSpPr>
            <a:spLocks noGrp="1"/>
          </p:cNvSpPr>
          <p:nvPr>
            <p:ph type="title"/>
          </p:nvPr>
        </p:nvSpPr>
        <p:spPr/>
        <p:txBody>
          <a:bodyPr/>
          <a:lstStyle/>
          <a:p>
            <a:r>
              <a:rPr lang="en-GB" dirty="0"/>
              <a:t>What would you advise?</a:t>
            </a:r>
          </a:p>
        </p:txBody>
      </p:sp>
      <p:sp>
        <p:nvSpPr>
          <p:cNvPr id="3" name="Content Placeholder 2">
            <a:extLst>
              <a:ext uri="{FF2B5EF4-FFF2-40B4-BE49-F238E27FC236}">
                <a16:creationId xmlns:a16="http://schemas.microsoft.com/office/drawing/2014/main" id="{B5F84B0A-CA2D-765A-6A12-A841046EC0AB}"/>
              </a:ext>
            </a:extLst>
          </p:cNvPr>
          <p:cNvSpPr>
            <a:spLocks noGrp="1"/>
          </p:cNvSpPr>
          <p:nvPr>
            <p:ph idx="1"/>
          </p:nvPr>
        </p:nvSpPr>
        <p:spPr>
          <a:xfrm>
            <a:off x="838200" y="1825625"/>
            <a:ext cx="10841736" cy="3038983"/>
          </a:xfrm>
        </p:spPr>
        <p:txBody>
          <a:bodyPr>
            <a:normAutofit fontScale="92500" lnSpcReduction="20000"/>
          </a:bodyPr>
          <a:lstStyle/>
          <a:p>
            <a:pPr marL="0" indent="0">
              <a:buNone/>
            </a:pPr>
            <a:r>
              <a:rPr lang="en-GB" b="1" dirty="0"/>
              <a:t>Independent writing task</a:t>
            </a:r>
            <a:r>
              <a:rPr lang="en-GB" dirty="0"/>
              <a:t>: </a:t>
            </a:r>
          </a:p>
          <a:p>
            <a:pPr marL="0" indent="0">
              <a:buNone/>
            </a:pPr>
            <a:endParaRPr lang="en-GB" dirty="0"/>
          </a:p>
          <a:p>
            <a:pPr marL="0" indent="0">
              <a:buNone/>
            </a:pPr>
            <a:r>
              <a:rPr lang="en-GB" dirty="0">
                <a:solidFill>
                  <a:schemeClr val="accent6">
                    <a:lumMod val="75000"/>
                  </a:schemeClr>
                </a:solidFill>
              </a:rPr>
              <a:t>If a friend or family member </a:t>
            </a:r>
            <a:r>
              <a:rPr lang="en-GB" b="1" dirty="0">
                <a:solidFill>
                  <a:schemeClr val="accent6">
                    <a:lumMod val="75000"/>
                  </a:schemeClr>
                </a:solidFill>
              </a:rPr>
              <a:t>asked you for advice about</a:t>
            </a:r>
            <a:r>
              <a:rPr lang="en-GB" dirty="0">
                <a:solidFill>
                  <a:schemeClr val="accent6">
                    <a:lumMod val="75000"/>
                  </a:schemeClr>
                </a:solidFill>
              </a:rPr>
              <a:t> whether or not they should sign </a:t>
            </a:r>
            <a:r>
              <a:rPr lang="en-GB" b="1" dirty="0">
                <a:solidFill>
                  <a:schemeClr val="accent6">
                    <a:lumMod val="75000"/>
                  </a:schemeClr>
                </a:solidFill>
              </a:rPr>
              <a:t>the organ donor register</a:t>
            </a:r>
            <a:r>
              <a:rPr lang="en-GB" dirty="0">
                <a:solidFill>
                  <a:schemeClr val="accent6">
                    <a:lumMod val="75000"/>
                  </a:schemeClr>
                </a:solidFill>
              </a:rPr>
              <a:t>, what would you say to them?</a:t>
            </a:r>
          </a:p>
          <a:p>
            <a:pPr marL="0" indent="0">
              <a:buNone/>
            </a:pPr>
            <a:endParaRPr lang="en-GB" b="1" dirty="0">
              <a:solidFill>
                <a:schemeClr val="accent6">
                  <a:lumMod val="75000"/>
                </a:schemeClr>
              </a:solidFill>
            </a:endParaRPr>
          </a:p>
          <a:p>
            <a:pPr marL="0" indent="0">
              <a:buNone/>
            </a:pPr>
            <a:r>
              <a:rPr lang="en-GB" b="1" dirty="0">
                <a:solidFill>
                  <a:schemeClr val="accent6">
                    <a:lumMod val="75000"/>
                  </a:schemeClr>
                </a:solidFill>
              </a:rPr>
              <a:t>Mention: </a:t>
            </a:r>
            <a:r>
              <a:rPr lang="en-GB" dirty="0">
                <a:solidFill>
                  <a:schemeClr val="accent6">
                    <a:lumMod val="75000"/>
                  </a:schemeClr>
                </a:solidFill>
              </a:rPr>
              <a:t>the</a:t>
            </a:r>
            <a:r>
              <a:rPr lang="en-GB" b="1" dirty="0">
                <a:solidFill>
                  <a:schemeClr val="accent6">
                    <a:lumMod val="75000"/>
                  </a:schemeClr>
                </a:solidFill>
              </a:rPr>
              <a:t> values of </a:t>
            </a:r>
            <a:r>
              <a:rPr lang="en-GB" dirty="0">
                <a:solidFill>
                  <a:schemeClr val="accent6">
                    <a:lumMod val="75000"/>
                  </a:schemeClr>
                </a:solidFill>
              </a:rPr>
              <a:t>the UK </a:t>
            </a:r>
            <a:r>
              <a:rPr lang="en-GB" b="1" u="sng" dirty="0">
                <a:solidFill>
                  <a:schemeClr val="accent6">
                    <a:lumMod val="75000"/>
                  </a:schemeClr>
                </a:solidFill>
              </a:rPr>
              <a:t>and</a:t>
            </a:r>
            <a:r>
              <a:rPr lang="en-GB" b="1" dirty="0">
                <a:solidFill>
                  <a:schemeClr val="accent6">
                    <a:lumMod val="75000"/>
                  </a:schemeClr>
                </a:solidFill>
              </a:rPr>
              <a:t> </a:t>
            </a:r>
            <a:r>
              <a:rPr lang="en-GB" dirty="0">
                <a:solidFill>
                  <a:schemeClr val="accent6">
                    <a:lumMod val="75000"/>
                  </a:schemeClr>
                </a:solidFill>
              </a:rPr>
              <a:t>their own community; their </a:t>
            </a:r>
            <a:r>
              <a:rPr lang="en-GB" b="1" dirty="0">
                <a:solidFill>
                  <a:schemeClr val="accent6">
                    <a:lumMod val="75000"/>
                  </a:schemeClr>
                </a:solidFill>
              </a:rPr>
              <a:t>personal values and morals; </a:t>
            </a:r>
            <a:r>
              <a:rPr lang="en-GB" dirty="0">
                <a:solidFill>
                  <a:schemeClr val="accent6">
                    <a:lumMod val="75000"/>
                  </a:schemeClr>
                </a:solidFill>
              </a:rPr>
              <a:t>their</a:t>
            </a:r>
            <a:r>
              <a:rPr lang="en-GB" b="1" dirty="0">
                <a:solidFill>
                  <a:schemeClr val="accent6">
                    <a:lumMod val="75000"/>
                  </a:schemeClr>
                </a:solidFill>
              </a:rPr>
              <a:t> rights </a:t>
            </a:r>
            <a:r>
              <a:rPr lang="en-GB" dirty="0">
                <a:solidFill>
                  <a:schemeClr val="accent6">
                    <a:lumMod val="75000"/>
                  </a:schemeClr>
                </a:solidFill>
              </a:rPr>
              <a:t>under</a:t>
            </a:r>
            <a:r>
              <a:rPr lang="en-GB" b="1" dirty="0">
                <a:solidFill>
                  <a:schemeClr val="accent6">
                    <a:lumMod val="75000"/>
                  </a:schemeClr>
                </a:solidFill>
              </a:rPr>
              <a:t> Welsh and international law, </a:t>
            </a:r>
            <a:r>
              <a:rPr lang="en-GB" dirty="0">
                <a:solidFill>
                  <a:schemeClr val="accent6">
                    <a:lumMod val="75000"/>
                  </a:schemeClr>
                </a:solidFill>
              </a:rPr>
              <a:t>what will happen </a:t>
            </a:r>
            <a:r>
              <a:rPr lang="en-GB" b="1" dirty="0">
                <a:solidFill>
                  <a:schemeClr val="accent6">
                    <a:lumMod val="75000"/>
                  </a:schemeClr>
                </a:solidFill>
              </a:rPr>
              <a:t>if they don’t choose.</a:t>
            </a: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845934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0EEB-07F1-876F-0E9C-5703371BD426}"/>
              </a:ext>
            </a:extLst>
          </p:cNvPr>
          <p:cNvSpPr>
            <a:spLocks noGrp="1"/>
          </p:cNvSpPr>
          <p:nvPr>
            <p:ph type="title"/>
          </p:nvPr>
        </p:nvSpPr>
        <p:spPr/>
        <p:txBody>
          <a:bodyPr/>
          <a:lstStyle/>
          <a:p>
            <a:r>
              <a:rPr lang="en-GB" dirty="0"/>
              <a:t>Retrieval Practice</a:t>
            </a:r>
          </a:p>
        </p:txBody>
      </p:sp>
      <p:cxnSp>
        <p:nvCxnSpPr>
          <p:cNvPr id="4" name="Straight Connector 3">
            <a:extLst>
              <a:ext uri="{FF2B5EF4-FFF2-40B4-BE49-F238E27FC236}">
                <a16:creationId xmlns:a16="http://schemas.microsoft.com/office/drawing/2014/main" id="{486CD2BB-EC00-AA6D-CDA0-BC77E0B4421D}"/>
              </a:ext>
            </a:extLst>
          </p:cNvPr>
          <p:cNvCxnSpPr>
            <a:cxnSpLocks/>
          </p:cNvCxnSpPr>
          <p:nvPr/>
        </p:nvCxnSpPr>
        <p:spPr>
          <a:xfrm>
            <a:off x="6090142" y="2428486"/>
            <a:ext cx="5858" cy="36274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BA11BC2-3F15-B623-5F7A-EDFD687D4EA5}"/>
              </a:ext>
            </a:extLst>
          </p:cNvPr>
          <p:cNvCxnSpPr>
            <a:cxnSpLocks/>
          </p:cNvCxnSpPr>
          <p:nvPr/>
        </p:nvCxnSpPr>
        <p:spPr>
          <a:xfrm flipH="1">
            <a:off x="1075174" y="4143404"/>
            <a:ext cx="10058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699BAB-7B8B-B3EB-B39E-D56E6FFB3345}"/>
              </a:ext>
            </a:extLst>
          </p:cNvPr>
          <p:cNvSpPr/>
          <p:nvPr/>
        </p:nvSpPr>
        <p:spPr>
          <a:xfrm>
            <a:off x="5053346" y="3662341"/>
            <a:ext cx="2095943" cy="9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are values?</a:t>
            </a:r>
          </a:p>
        </p:txBody>
      </p:sp>
      <p:sp>
        <p:nvSpPr>
          <p:cNvPr id="10" name="TextBox 9">
            <a:extLst>
              <a:ext uri="{FF2B5EF4-FFF2-40B4-BE49-F238E27FC236}">
                <a16:creationId xmlns:a16="http://schemas.microsoft.com/office/drawing/2014/main" id="{3BAB9824-A308-7D75-5DDB-E999750383BA}"/>
              </a:ext>
            </a:extLst>
          </p:cNvPr>
          <p:cNvSpPr txBox="1"/>
          <p:nvPr/>
        </p:nvSpPr>
        <p:spPr>
          <a:xfrm>
            <a:off x="1075174" y="2714595"/>
            <a:ext cx="3729426" cy="1200329"/>
          </a:xfrm>
          <a:prstGeom prst="rect">
            <a:avLst/>
          </a:prstGeom>
          <a:noFill/>
        </p:spPr>
        <p:txBody>
          <a:bodyPr wrap="square" rtlCol="0">
            <a:spAutoFit/>
          </a:bodyPr>
          <a:lstStyle/>
          <a:p>
            <a:pPr marL="354013" indent="-354013"/>
            <a:r>
              <a:rPr lang="en-GB" sz="2400" dirty="0"/>
              <a:t>A: what you think is right and wrong</a:t>
            </a:r>
          </a:p>
          <a:p>
            <a:endParaRPr lang="en-GB" sz="2400" dirty="0"/>
          </a:p>
        </p:txBody>
      </p:sp>
      <p:sp>
        <p:nvSpPr>
          <p:cNvPr id="19" name="TextBox 18">
            <a:extLst>
              <a:ext uri="{FF2B5EF4-FFF2-40B4-BE49-F238E27FC236}">
                <a16:creationId xmlns:a16="http://schemas.microsoft.com/office/drawing/2014/main" id="{62D836B3-201F-6A25-D1A4-AF173013EF2F}"/>
              </a:ext>
            </a:extLst>
          </p:cNvPr>
          <p:cNvSpPr txBox="1"/>
          <p:nvPr/>
        </p:nvSpPr>
        <p:spPr>
          <a:xfrm>
            <a:off x="7371576" y="2714594"/>
            <a:ext cx="3729426" cy="830997"/>
          </a:xfrm>
          <a:prstGeom prst="rect">
            <a:avLst/>
          </a:prstGeom>
          <a:noFill/>
        </p:spPr>
        <p:txBody>
          <a:bodyPr wrap="square" rtlCol="0">
            <a:spAutoFit/>
          </a:bodyPr>
          <a:lstStyle/>
          <a:p>
            <a:pPr marL="354013" indent="-354013"/>
            <a:r>
              <a:rPr lang="en-GB" sz="2400" dirty="0"/>
              <a:t>B: a set of rules that guide your behaviour</a:t>
            </a:r>
          </a:p>
        </p:txBody>
      </p:sp>
      <p:sp>
        <p:nvSpPr>
          <p:cNvPr id="20" name="TextBox 19">
            <a:extLst>
              <a:ext uri="{FF2B5EF4-FFF2-40B4-BE49-F238E27FC236}">
                <a16:creationId xmlns:a16="http://schemas.microsoft.com/office/drawing/2014/main" id="{C35081C2-FAB0-74A2-4548-638EAE74F7E0}"/>
              </a:ext>
            </a:extLst>
          </p:cNvPr>
          <p:cNvSpPr txBox="1"/>
          <p:nvPr/>
        </p:nvSpPr>
        <p:spPr>
          <a:xfrm>
            <a:off x="1069060" y="4624466"/>
            <a:ext cx="3832123" cy="830997"/>
          </a:xfrm>
          <a:prstGeom prst="rect">
            <a:avLst/>
          </a:prstGeom>
          <a:noFill/>
        </p:spPr>
        <p:txBody>
          <a:bodyPr wrap="square" rtlCol="0">
            <a:spAutoFit/>
          </a:bodyPr>
          <a:lstStyle/>
          <a:p>
            <a:pPr marL="354013" indent="-354013"/>
            <a:r>
              <a:rPr lang="en-GB" sz="2400" dirty="0"/>
              <a:t>C: the things you think make the person you want to be</a:t>
            </a:r>
          </a:p>
        </p:txBody>
      </p:sp>
      <p:sp>
        <p:nvSpPr>
          <p:cNvPr id="21" name="TextBox 20">
            <a:extLst>
              <a:ext uri="{FF2B5EF4-FFF2-40B4-BE49-F238E27FC236}">
                <a16:creationId xmlns:a16="http://schemas.microsoft.com/office/drawing/2014/main" id="{75B89DB7-DEE7-B57D-A434-320B4A55BF45}"/>
              </a:ext>
            </a:extLst>
          </p:cNvPr>
          <p:cNvSpPr txBox="1"/>
          <p:nvPr/>
        </p:nvSpPr>
        <p:spPr>
          <a:xfrm>
            <a:off x="7371576" y="4624008"/>
            <a:ext cx="3832123" cy="830997"/>
          </a:xfrm>
          <a:prstGeom prst="rect">
            <a:avLst/>
          </a:prstGeom>
          <a:noFill/>
        </p:spPr>
        <p:txBody>
          <a:bodyPr wrap="square" rtlCol="0">
            <a:spAutoFit/>
          </a:bodyPr>
          <a:lstStyle/>
          <a:p>
            <a:pPr marL="354013" indent="-354013"/>
            <a:r>
              <a:rPr lang="en-GB" sz="2400" dirty="0"/>
              <a:t>D: rules the government sets that must be obeyed</a:t>
            </a:r>
          </a:p>
        </p:txBody>
      </p:sp>
    </p:spTree>
    <p:extLst>
      <p:ext uri="{BB962C8B-B14F-4D97-AF65-F5344CB8AC3E}">
        <p14:creationId xmlns:p14="http://schemas.microsoft.com/office/powerpoint/2010/main" val="1200896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0EEB-07F1-876F-0E9C-5703371BD426}"/>
              </a:ext>
            </a:extLst>
          </p:cNvPr>
          <p:cNvSpPr>
            <a:spLocks noGrp="1"/>
          </p:cNvSpPr>
          <p:nvPr>
            <p:ph type="title"/>
          </p:nvPr>
        </p:nvSpPr>
        <p:spPr/>
        <p:txBody>
          <a:bodyPr/>
          <a:lstStyle/>
          <a:p>
            <a:r>
              <a:rPr lang="en-GB" dirty="0"/>
              <a:t>Retrieval Practice</a:t>
            </a:r>
          </a:p>
        </p:txBody>
      </p:sp>
      <p:cxnSp>
        <p:nvCxnSpPr>
          <p:cNvPr id="4" name="Straight Connector 3">
            <a:extLst>
              <a:ext uri="{FF2B5EF4-FFF2-40B4-BE49-F238E27FC236}">
                <a16:creationId xmlns:a16="http://schemas.microsoft.com/office/drawing/2014/main" id="{486CD2BB-EC00-AA6D-CDA0-BC77E0B4421D}"/>
              </a:ext>
            </a:extLst>
          </p:cNvPr>
          <p:cNvCxnSpPr>
            <a:cxnSpLocks/>
          </p:cNvCxnSpPr>
          <p:nvPr/>
        </p:nvCxnSpPr>
        <p:spPr>
          <a:xfrm>
            <a:off x="6090142" y="2428486"/>
            <a:ext cx="5858" cy="36274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BA11BC2-3F15-B623-5F7A-EDFD687D4EA5}"/>
              </a:ext>
            </a:extLst>
          </p:cNvPr>
          <p:cNvCxnSpPr>
            <a:cxnSpLocks/>
          </p:cNvCxnSpPr>
          <p:nvPr/>
        </p:nvCxnSpPr>
        <p:spPr>
          <a:xfrm flipH="1">
            <a:off x="1075174" y="4143404"/>
            <a:ext cx="10058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699BAB-7B8B-B3EB-B39E-D56E6FFB3345}"/>
              </a:ext>
            </a:extLst>
          </p:cNvPr>
          <p:cNvSpPr/>
          <p:nvPr/>
        </p:nvSpPr>
        <p:spPr>
          <a:xfrm>
            <a:off x="5053346" y="3662341"/>
            <a:ext cx="2095943" cy="9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are morals?</a:t>
            </a:r>
          </a:p>
        </p:txBody>
      </p:sp>
      <p:sp>
        <p:nvSpPr>
          <p:cNvPr id="10" name="TextBox 9">
            <a:extLst>
              <a:ext uri="{FF2B5EF4-FFF2-40B4-BE49-F238E27FC236}">
                <a16:creationId xmlns:a16="http://schemas.microsoft.com/office/drawing/2014/main" id="{3BAB9824-A308-7D75-5DDB-E999750383BA}"/>
              </a:ext>
            </a:extLst>
          </p:cNvPr>
          <p:cNvSpPr txBox="1"/>
          <p:nvPr/>
        </p:nvSpPr>
        <p:spPr>
          <a:xfrm>
            <a:off x="1075174" y="2714595"/>
            <a:ext cx="3729426" cy="1200329"/>
          </a:xfrm>
          <a:prstGeom prst="rect">
            <a:avLst/>
          </a:prstGeom>
          <a:noFill/>
        </p:spPr>
        <p:txBody>
          <a:bodyPr wrap="square" rtlCol="0">
            <a:spAutoFit/>
          </a:bodyPr>
          <a:lstStyle/>
          <a:p>
            <a:pPr marL="354013" indent="-354013"/>
            <a:r>
              <a:rPr lang="en-GB" sz="2400" dirty="0"/>
              <a:t>A: what you think is right and wrong</a:t>
            </a:r>
          </a:p>
          <a:p>
            <a:endParaRPr lang="en-GB" sz="2400" dirty="0"/>
          </a:p>
        </p:txBody>
      </p:sp>
      <p:sp>
        <p:nvSpPr>
          <p:cNvPr id="19" name="TextBox 18">
            <a:extLst>
              <a:ext uri="{FF2B5EF4-FFF2-40B4-BE49-F238E27FC236}">
                <a16:creationId xmlns:a16="http://schemas.microsoft.com/office/drawing/2014/main" id="{62D836B3-201F-6A25-D1A4-AF173013EF2F}"/>
              </a:ext>
            </a:extLst>
          </p:cNvPr>
          <p:cNvSpPr txBox="1"/>
          <p:nvPr/>
        </p:nvSpPr>
        <p:spPr>
          <a:xfrm>
            <a:off x="7371576" y="2714594"/>
            <a:ext cx="3729426" cy="830997"/>
          </a:xfrm>
          <a:prstGeom prst="rect">
            <a:avLst/>
          </a:prstGeom>
          <a:noFill/>
        </p:spPr>
        <p:txBody>
          <a:bodyPr wrap="square" rtlCol="0">
            <a:spAutoFit/>
          </a:bodyPr>
          <a:lstStyle/>
          <a:p>
            <a:pPr marL="354013" indent="-354013"/>
            <a:r>
              <a:rPr lang="en-GB" sz="2400" dirty="0"/>
              <a:t>B: a set of rules that guide your behaviour</a:t>
            </a:r>
          </a:p>
        </p:txBody>
      </p:sp>
      <p:sp>
        <p:nvSpPr>
          <p:cNvPr id="20" name="TextBox 19">
            <a:extLst>
              <a:ext uri="{FF2B5EF4-FFF2-40B4-BE49-F238E27FC236}">
                <a16:creationId xmlns:a16="http://schemas.microsoft.com/office/drawing/2014/main" id="{C35081C2-FAB0-74A2-4548-638EAE74F7E0}"/>
              </a:ext>
            </a:extLst>
          </p:cNvPr>
          <p:cNvSpPr txBox="1"/>
          <p:nvPr/>
        </p:nvSpPr>
        <p:spPr>
          <a:xfrm>
            <a:off x="1069060" y="4624466"/>
            <a:ext cx="3832123" cy="830997"/>
          </a:xfrm>
          <a:prstGeom prst="rect">
            <a:avLst/>
          </a:prstGeom>
          <a:noFill/>
        </p:spPr>
        <p:txBody>
          <a:bodyPr wrap="square" rtlCol="0">
            <a:spAutoFit/>
          </a:bodyPr>
          <a:lstStyle/>
          <a:p>
            <a:pPr marL="354013" indent="-354013"/>
            <a:r>
              <a:rPr lang="en-GB" sz="2400" dirty="0"/>
              <a:t>C: the things you think make the person you want to be</a:t>
            </a:r>
          </a:p>
        </p:txBody>
      </p:sp>
      <p:sp>
        <p:nvSpPr>
          <p:cNvPr id="21" name="TextBox 20">
            <a:extLst>
              <a:ext uri="{FF2B5EF4-FFF2-40B4-BE49-F238E27FC236}">
                <a16:creationId xmlns:a16="http://schemas.microsoft.com/office/drawing/2014/main" id="{75B89DB7-DEE7-B57D-A434-320B4A55BF45}"/>
              </a:ext>
            </a:extLst>
          </p:cNvPr>
          <p:cNvSpPr txBox="1"/>
          <p:nvPr/>
        </p:nvSpPr>
        <p:spPr>
          <a:xfrm>
            <a:off x="7371576" y="4624008"/>
            <a:ext cx="3832123" cy="830997"/>
          </a:xfrm>
          <a:prstGeom prst="rect">
            <a:avLst/>
          </a:prstGeom>
          <a:noFill/>
        </p:spPr>
        <p:txBody>
          <a:bodyPr wrap="square" rtlCol="0">
            <a:spAutoFit/>
          </a:bodyPr>
          <a:lstStyle/>
          <a:p>
            <a:pPr marL="354013" indent="-354013"/>
            <a:r>
              <a:rPr lang="en-GB" sz="2400" dirty="0"/>
              <a:t>D: rules the government sets that must be obeyed</a:t>
            </a:r>
          </a:p>
        </p:txBody>
      </p:sp>
    </p:spTree>
    <p:extLst>
      <p:ext uri="{BB962C8B-B14F-4D97-AF65-F5344CB8AC3E}">
        <p14:creationId xmlns:p14="http://schemas.microsoft.com/office/powerpoint/2010/main" val="3368981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0EEB-07F1-876F-0E9C-5703371BD426}"/>
              </a:ext>
            </a:extLst>
          </p:cNvPr>
          <p:cNvSpPr>
            <a:spLocks noGrp="1"/>
          </p:cNvSpPr>
          <p:nvPr>
            <p:ph type="title"/>
          </p:nvPr>
        </p:nvSpPr>
        <p:spPr/>
        <p:txBody>
          <a:bodyPr/>
          <a:lstStyle/>
          <a:p>
            <a:r>
              <a:rPr lang="en-GB" dirty="0"/>
              <a:t>Retrieval Practice</a:t>
            </a:r>
          </a:p>
        </p:txBody>
      </p:sp>
      <p:cxnSp>
        <p:nvCxnSpPr>
          <p:cNvPr id="4" name="Straight Connector 3">
            <a:extLst>
              <a:ext uri="{FF2B5EF4-FFF2-40B4-BE49-F238E27FC236}">
                <a16:creationId xmlns:a16="http://schemas.microsoft.com/office/drawing/2014/main" id="{486CD2BB-EC00-AA6D-CDA0-BC77E0B4421D}"/>
              </a:ext>
            </a:extLst>
          </p:cNvPr>
          <p:cNvCxnSpPr>
            <a:cxnSpLocks/>
          </p:cNvCxnSpPr>
          <p:nvPr/>
        </p:nvCxnSpPr>
        <p:spPr>
          <a:xfrm>
            <a:off x="6090142" y="2428486"/>
            <a:ext cx="5858" cy="36274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BA11BC2-3F15-B623-5F7A-EDFD687D4EA5}"/>
              </a:ext>
            </a:extLst>
          </p:cNvPr>
          <p:cNvCxnSpPr>
            <a:cxnSpLocks/>
          </p:cNvCxnSpPr>
          <p:nvPr/>
        </p:nvCxnSpPr>
        <p:spPr>
          <a:xfrm flipH="1">
            <a:off x="1075174" y="4143404"/>
            <a:ext cx="10058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699BAB-7B8B-B3EB-B39E-D56E6FFB3345}"/>
              </a:ext>
            </a:extLst>
          </p:cNvPr>
          <p:cNvSpPr/>
          <p:nvPr/>
        </p:nvSpPr>
        <p:spPr>
          <a:xfrm>
            <a:off x="5053346" y="3662341"/>
            <a:ext cx="2095943" cy="9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are ethics?</a:t>
            </a:r>
          </a:p>
        </p:txBody>
      </p:sp>
      <p:sp>
        <p:nvSpPr>
          <p:cNvPr id="10" name="TextBox 9">
            <a:extLst>
              <a:ext uri="{FF2B5EF4-FFF2-40B4-BE49-F238E27FC236}">
                <a16:creationId xmlns:a16="http://schemas.microsoft.com/office/drawing/2014/main" id="{3BAB9824-A308-7D75-5DDB-E999750383BA}"/>
              </a:ext>
            </a:extLst>
          </p:cNvPr>
          <p:cNvSpPr txBox="1"/>
          <p:nvPr/>
        </p:nvSpPr>
        <p:spPr>
          <a:xfrm>
            <a:off x="1075174" y="2714595"/>
            <a:ext cx="3729426" cy="1200329"/>
          </a:xfrm>
          <a:prstGeom prst="rect">
            <a:avLst/>
          </a:prstGeom>
          <a:noFill/>
        </p:spPr>
        <p:txBody>
          <a:bodyPr wrap="square" rtlCol="0">
            <a:spAutoFit/>
          </a:bodyPr>
          <a:lstStyle/>
          <a:p>
            <a:pPr marL="354013" indent="-354013"/>
            <a:r>
              <a:rPr lang="en-GB" sz="2400" dirty="0"/>
              <a:t>A: what you think is right and wrong</a:t>
            </a:r>
          </a:p>
          <a:p>
            <a:endParaRPr lang="en-GB" sz="2400" dirty="0"/>
          </a:p>
        </p:txBody>
      </p:sp>
      <p:sp>
        <p:nvSpPr>
          <p:cNvPr id="19" name="TextBox 18">
            <a:extLst>
              <a:ext uri="{FF2B5EF4-FFF2-40B4-BE49-F238E27FC236}">
                <a16:creationId xmlns:a16="http://schemas.microsoft.com/office/drawing/2014/main" id="{62D836B3-201F-6A25-D1A4-AF173013EF2F}"/>
              </a:ext>
            </a:extLst>
          </p:cNvPr>
          <p:cNvSpPr txBox="1"/>
          <p:nvPr/>
        </p:nvSpPr>
        <p:spPr>
          <a:xfrm>
            <a:off x="7371576" y="2714594"/>
            <a:ext cx="3729426" cy="830997"/>
          </a:xfrm>
          <a:prstGeom prst="rect">
            <a:avLst/>
          </a:prstGeom>
          <a:noFill/>
        </p:spPr>
        <p:txBody>
          <a:bodyPr wrap="square" rtlCol="0">
            <a:spAutoFit/>
          </a:bodyPr>
          <a:lstStyle/>
          <a:p>
            <a:pPr marL="354013" indent="-354013"/>
            <a:r>
              <a:rPr lang="en-GB" sz="2400" dirty="0"/>
              <a:t>B: a set of rules that guide your behaviour</a:t>
            </a:r>
          </a:p>
        </p:txBody>
      </p:sp>
      <p:sp>
        <p:nvSpPr>
          <p:cNvPr id="20" name="TextBox 19">
            <a:extLst>
              <a:ext uri="{FF2B5EF4-FFF2-40B4-BE49-F238E27FC236}">
                <a16:creationId xmlns:a16="http://schemas.microsoft.com/office/drawing/2014/main" id="{C35081C2-FAB0-74A2-4548-638EAE74F7E0}"/>
              </a:ext>
            </a:extLst>
          </p:cNvPr>
          <p:cNvSpPr txBox="1"/>
          <p:nvPr/>
        </p:nvSpPr>
        <p:spPr>
          <a:xfrm>
            <a:off x="1069060" y="4624466"/>
            <a:ext cx="3832123" cy="830997"/>
          </a:xfrm>
          <a:prstGeom prst="rect">
            <a:avLst/>
          </a:prstGeom>
          <a:noFill/>
        </p:spPr>
        <p:txBody>
          <a:bodyPr wrap="square" rtlCol="0">
            <a:spAutoFit/>
          </a:bodyPr>
          <a:lstStyle/>
          <a:p>
            <a:pPr marL="354013" indent="-354013"/>
            <a:r>
              <a:rPr lang="en-GB" sz="2400" dirty="0"/>
              <a:t>C: the things you think make the person you want to be</a:t>
            </a:r>
          </a:p>
        </p:txBody>
      </p:sp>
      <p:sp>
        <p:nvSpPr>
          <p:cNvPr id="21" name="TextBox 20">
            <a:extLst>
              <a:ext uri="{FF2B5EF4-FFF2-40B4-BE49-F238E27FC236}">
                <a16:creationId xmlns:a16="http://schemas.microsoft.com/office/drawing/2014/main" id="{75B89DB7-DEE7-B57D-A434-320B4A55BF45}"/>
              </a:ext>
            </a:extLst>
          </p:cNvPr>
          <p:cNvSpPr txBox="1"/>
          <p:nvPr/>
        </p:nvSpPr>
        <p:spPr>
          <a:xfrm>
            <a:off x="7371576" y="4624008"/>
            <a:ext cx="3832123" cy="830997"/>
          </a:xfrm>
          <a:prstGeom prst="rect">
            <a:avLst/>
          </a:prstGeom>
          <a:noFill/>
        </p:spPr>
        <p:txBody>
          <a:bodyPr wrap="square" rtlCol="0">
            <a:spAutoFit/>
          </a:bodyPr>
          <a:lstStyle/>
          <a:p>
            <a:pPr marL="354013" indent="-354013"/>
            <a:r>
              <a:rPr lang="en-GB" sz="2400" dirty="0"/>
              <a:t>D: rules the government sets that must be obeyed</a:t>
            </a:r>
          </a:p>
        </p:txBody>
      </p:sp>
    </p:spTree>
    <p:extLst>
      <p:ext uri="{BB962C8B-B14F-4D97-AF65-F5344CB8AC3E}">
        <p14:creationId xmlns:p14="http://schemas.microsoft.com/office/powerpoint/2010/main" val="2835317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0EEB-07F1-876F-0E9C-5703371BD426}"/>
              </a:ext>
            </a:extLst>
          </p:cNvPr>
          <p:cNvSpPr>
            <a:spLocks noGrp="1"/>
          </p:cNvSpPr>
          <p:nvPr>
            <p:ph type="title"/>
          </p:nvPr>
        </p:nvSpPr>
        <p:spPr/>
        <p:txBody>
          <a:bodyPr/>
          <a:lstStyle/>
          <a:p>
            <a:r>
              <a:rPr lang="en-GB" dirty="0"/>
              <a:t>Retrieval Practice</a:t>
            </a:r>
          </a:p>
        </p:txBody>
      </p:sp>
      <p:cxnSp>
        <p:nvCxnSpPr>
          <p:cNvPr id="4" name="Straight Connector 3">
            <a:extLst>
              <a:ext uri="{FF2B5EF4-FFF2-40B4-BE49-F238E27FC236}">
                <a16:creationId xmlns:a16="http://schemas.microsoft.com/office/drawing/2014/main" id="{486CD2BB-EC00-AA6D-CDA0-BC77E0B4421D}"/>
              </a:ext>
            </a:extLst>
          </p:cNvPr>
          <p:cNvCxnSpPr>
            <a:cxnSpLocks/>
          </p:cNvCxnSpPr>
          <p:nvPr/>
        </p:nvCxnSpPr>
        <p:spPr>
          <a:xfrm>
            <a:off x="6090142" y="2428486"/>
            <a:ext cx="5858" cy="36274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BA11BC2-3F15-B623-5F7A-EDFD687D4EA5}"/>
              </a:ext>
            </a:extLst>
          </p:cNvPr>
          <p:cNvCxnSpPr>
            <a:cxnSpLocks/>
          </p:cNvCxnSpPr>
          <p:nvPr/>
        </p:nvCxnSpPr>
        <p:spPr>
          <a:xfrm flipH="1">
            <a:off x="1075174" y="4143404"/>
            <a:ext cx="10058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699BAB-7B8B-B3EB-B39E-D56E6FFB3345}"/>
              </a:ext>
            </a:extLst>
          </p:cNvPr>
          <p:cNvSpPr/>
          <p:nvPr/>
        </p:nvSpPr>
        <p:spPr>
          <a:xfrm>
            <a:off x="5053346" y="3662341"/>
            <a:ext cx="2095943" cy="9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a:t>
            </a:r>
            <a:r>
              <a:rPr lang="en-GB" sz="2400"/>
              <a:t>are laws?</a:t>
            </a:r>
            <a:endParaRPr lang="en-GB" sz="2400" dirty="0"/>
          </a:p>
        </p:txBody>
      </p:sp>
      <p:sp>
        <p:nvSpPr>
          <p:cNvPr id="10" name="TextBox 9">
            <a:extLst>
              <a:ext uri="{FF2B5EF4-FFF2-40B4-BE49-F238E27FC236}">
                <a16:creationId xmlns:a16="http://schemas.microsoft.com/office/drawing/2014/main" id="{3BAB9824-A308-7D75-5DDB-E999750383BA}"/>
              </a:ext>
            </a:extLst>
          </p:cNvPr>
          <p:cNvSpPr txBox="1"/>
          <p:nvPr/>
        </p:nvSpPr>
        <p:spPr>
          <a:xfrm>
            <a:off x="1075174" y="2714595"/>
            <a:ext cx="3729426" cy="1200329"/>
          </a:xfrm>
          <a:prstGeom prst="rect">
            <a:avLst/>
          </a:prstGeom>
          <a:noFill/>
        </p:spPr>
        <p:txBody>
          <a:bodyPr wrap="square" rtlCol="0">
            <a:spAutoFit/>
          </a:bodyPr>
          <a:lstStyle/>
          <a:p>
            <a:pPr marL="354013" indent="-354013"/>
            <a:r>
              <a:rPr lang="en-GB" sz="2400" dirty="0"/>
              <a:t>A: what you think is right and wrong</a:t>
            </a:r>
          </a:p>
          <a:p>
            <a:endParaRPr lang="en-GB" sz="2400" dirty="0"/>
          </a:p>
        </p:txBody>
      </p:sp>
      <p:sp>
        <p:nvSpPr>
          <p:cNvPr id="19" name="TextBox 18">
            <a:extLst>
              <a:ext uri="{FF2B5EF4-FFF2-40B4-BE49-F238E27FC236}">
                <a16:creationId xmlns:a16="http://schemas.microsoft.com/office/drawing/2014/main" id="{62D836B3-201F-6A25-D1A4-AF173013EF2F}"/>
              </a:ext>
            </a:extLst>
          </p:cNvPr>
          <p:cNvSpPr txBox="1"/>
          <p:nvPr/>
        </p:nvSpPr>
        <p:spPr>
          <a:xfrm>
            <a:off x="7371576" y="2714594"/>
            <a:ext cx="3729426" cy="830997"/>
          </a:xfrm>
          <a:prstGeom prst="rect">
            <a:avLst/>
          </a:prstGeom>
          <a:noFill/>
        </p:spPr>
        <p:txBody>
          <a:bodyPr wrap="square" rtlCol="0">
            <a:spAutoFit/>
          </a:bodyPr>
          <a:lstStyle/>
          <a:p>
            <a:pPr marL="354013" indent="-354013"/>
            <a:r>
              <a:rPr lang="en-GB" sz="2400" dirty="0"/>
              <a:t>B: a set of rules that guide your behaviour</a:t>
            </a:r>
          </a:p>
        </p:txBody>
      </p:sp>
      <p:sp>
        <p:nvSpPr>
          <p:cNvPr id="20" name="TextBox 19">
            <a:extLst>
              <a:ext uri="{FF2B5EF4-FFF2-40B4-BE49-F238E27FC236}">
                <a16:creationId xmlns:a16="http://schemas.microsoft.com/office/drawing/2014/main" id="{C35081C2-FAB0-74A2-4548-638EAE74F7E0}"/>
              </a:ext>
            </a:extLst>
          </p:cNvPr>
          <p:cNvSpPr txBox="1"/>
          <p:nvPr/>
        </p:nvSpPr>
        <p:spPr>
          <a:xfrm>
            <a:off x="1069060" y="4624466"/>
            <a:ext cx="3832123" cy="830997"/>
          </a:xfrm>
          <a:prstGeom prst="rect">
            <a:avLst/>
          </a:prstGeom>
          <a:noFill/>
        </p:spPr>
        <p:txBody>
          <a:bodyPr wrap="square" rtlCol="0">
            <a:spAutoFit/>
          </a:bodyPr>
          <a:lstStyle/>
          <a:p>
            <a:pPr marL="354013" indent="-354013"/>
            <a:r>
              <a:rPr lang="en-GB" sz="2400" dirty="0"/>
              <a:t>C: the things you think make the person you want to be</a:t>
            </a:r>
          </a:p>
        </p:txBody>
      </p:sp>
      <p:sp>
        <p:nvSpPr>
          <p:cNvPr id="21" name="TextBox 20">
            <a:extLst>
              <a:ext uri="{FF2B5EF4-FFF2-40B4-BE49-F238E27FC236}">
                <a16:creationId xmlns:a16="http://schemas.microsoft.com/office/drawing/2014/main" id="{75B89DB7-DEE7-B57D-A434-320B4A55BF45}"/>
              </a:ext>
            </a:extLst>
          </p:cNvPr>
          <p:cNvSpPr txBox="1"/>
          <p:nvPr/>
        </p:nvSpPr>
        <p:spPr>
          <a:xfrm>
            <a:off x="7371576" y="4624008"/>
            <a:ext cx="3832123" cy="830997"/>
          </a:xfrm>
          <a:prstGeom prst="rect">
            <a:avLst/>
          </a:prstGeom>
          <a:noFill/>
        </p:spPr>
        <p:txBody>
          <a:bodyPr wrap="square" rtlCol="0">
            <a:spAutoFit/>
          </a:bodyPr>
          <a:lstStyle/>
          <a:p>
            <a:pPr marL="354013" indent="-354013"/>
            <a:r>
              <a:rPr lang="en-GB" sz="2400" dirty="0"/>
              <a:t>D: rules the government sets that must be obeyed</a:t>
            </a:r>
          </a:p>
        </p:txBody>
      </p:sp>
    </p:spTree>
    <p:extLst>
      <p:ext uri="{BB962C8B-B14F-4D97-AF65-F5344CB8AC3E}">
        <p14:creationId xmlns:p14="http://schemas.microsoft.com/office/powerpoint/2010/main" val="2414538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B6BB-AD05-24D4-2273-41D2C0C5BD4E}"/>
              </a:ext>
            </a:extLst>
          </p:cNvPr>
          <p:cNvSpPr>
            <a:spLocks noGrp="1"/>
          </p:cNvSpPr>
          <p:nvPr>
            <p:ph type="title"/>
          </p:nvPr>
        </p:nvSpPr>
        <p:spPr/>
        <p:txBody>
          <a:bodyPr/>
          <a:lstStyle/>
          <a:p>
            <a:r>
              <a:rPr lang="en-GB" dirty="0"/>
              <a:t>The development of medical ethics</a:t>
            </a:r>
          </a:p>
        </p:txBody>
      </p:sp>
      <p:sp>
        <p:nvSpPr>
          <p:cNvPr id="6" name="Content Placeholder 2">
            <a:extLst>
              <a:ext uri="{FF2B5EF4-FFF2-40B4-BE49-F238E27FC236}">
                <a16:creationId xmlns:a16="http://schemas.microsoft.com/office/drawing/2014/main" id="{5DF9C53D-279A-C2DE-F359-116B9DBF2BD9}"/>
              </a:ext>
            </a:extLst>
          </p:cNvPr>
          <p:cNvSpPr>
            <a:spLocks noGrp="1"/>
          </p:cNvSpPr>
          <p:nvPr>
            <p:ph idx="1"/>
          </p:nvPr>
        </p:nvSpPr>
        <p:spPr>
          <a:xfrm>
            <a:off x="838200" y="1825624"/>
            <a:ext cx="10515600" cy="3977299"/>
          </a:xfrm>
          <a:ln>
            <a:solidFill>
              <a:schemeClr val="tx1"/>
            </a:solidFill>
          </a:ln>
        </p:spPr>
        <p:txBody>
          <a:bodyPr anchor="ctr">
            <a:normAutofit fontScale="92500" lnSpcReduction="20000"/>
          </a:bodyPr>
          <a:lstStyle/>
          <a:p>
            <a:pPr marL="0" indent="0">
              <a:buNone/>
            </a:pPr>
            <a:r>
              <a:rPr lang="en-GB" b="1" dirty="0"/>
              <a:t>Principle 1 of the Nuremberg Code (1947)</a:t>
            </a:r>
          </a:p>
          <a:p>
            <a:pPr marL="0" indent="0">
              <a:buNone/>
            </a:pPr>
            <a:r>
              <a:rPr lang="en-GB" dirty="0"/>
              <a:t>The voluntary consent of the person involved is absolutely essential. This means that the person involved should be legally capable of giving their consent; must be able to exercise free power of choice, without any element of force or being lied to; and should have sufficient knowledge and understanding about what is going to happen to be able to make an informed decision. </a:t>
            </a:r>
          </a:p>
          <a:p>
            <a:pPr marL="0" indent="0">
              <a:buNone/>
            </a:pPr>
            <a:r>
              <a:rPr lang="en-GB" dirty="0"/>
              <a:t>Patients must know the nature, duration, and purpose of the medical action; the method and means by which it is to be conducted; all dangers that might reasonably be expected; and the effects upon their health. </a:t>
            </a:r>
          </a:p>
          <a:p>
            <a:pPr marL="0" indent="0">
              <a:buNone/>
            </a:pPr>
            <a:r>
              <a:rPr lang="en-GB" dirty="0"/>
              <a:t>Anyone who starts, leads or takes part in the medical procedure is responsible for getting the proper consent from the patient. </a:t>
            </a:r>
          </a:p>
        </p:txBody>
      </p:sp>
    </p:spTree>
    <p:extLst>
      <p:ext uri="{BB962C8B-B14F-4D97-AF65-F5344CB8AC3E}">
        <p14:creationId xmlns:p14="http://schemas.microsoft.com/office/powerpoint/2010/main" val="3055929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B6BB-AD05-24D4-2273-41D2C0C5BD4E}"/>
              </a:ext>
            </a:extLst>
          </p:cNvPr>
          <p:cNvSpPr>
            <a:spLocks noGrp="1"/>
          </p:cNvSpPr>
          <p:nvPr>
            <p:ph type="title"/>
          </p:nvPr>
        </p:nvSpPr>
        <p:spPr/>
        <p:txBody>
          <a:bodyPr/>
          <a:lstStyle/>
          <a:p>
            <a:r>
              <a:rPr lang="en-GB" dirty="0"/>
              <a:t>The development of medical ethics</a:t>
            </a:r>
          </a:p>
        </p:txBody>
      </p:sp>
      <p:sp>
        <p:nvSpPr>
          <p:cNvPr id="6" name="Content Placeholder 2">
            <a:extLst>
              <a:ext uri="{FF2B5EF4-FFF2-40B4-BE49-F238E27FC236}">
                <a16:creationId xmlns:a16="http://schemas.microsoft.com/office/drawing/2014/main" id="{5DF9C53D-279A-C2DE-F359-116B9DBF2BD9}"/>
              </a:ext>
            </a:extLst>
          </p:cNvPr>
          <p:cNvSpPr>
            <a:spLocks noGrp="1"/>
          </p:cNvSpPr>
          <p:nvPr>
            <p:ph idx="1"/>
          </p:nvPr>
        </p:nvSpPr>
        <p:spPr>
          <a:xfrm>
            <a:off x="838200" y="1825625"/>
            <a:ext cx="7438292" cy="2511913"/>
          </a:xfrm>
          <a:ln>
            <a:noFill/>
          </a:ln>
        </p:spPr>
        <p:txBody>
          <a:bodyPr anchor="ctr">
            <a:normAutofit/>
          </a:bodyPr>
          <a:lstStyle/>
          <a:p>
            <a:pPr marL="0" indent="0">
              <a:buNone/>
            </a:pPr>
            <a:r>
              <a:rPr lang="en-GB" b="1" i="0" dirty="0">
                <a:solidFill>
                  <a:srgbClr val="202124"/>
                </a:solidFill>
                <a:effectLst/>
              </a:rPr>
              <a:t>Hippocratic Oath </a:t>
            </a:r>
          </a:p>
          <a:p>
            <a:pPr marL="0" indent="0">
              <a:buNone/>
            </a:pPr>
            <a:r>
              <a:rPr lang="en-GB" i="0" dirty="0">
                <a:solidFill>
                  <a:srgbClr val="202124"/>
                </a:solidFill>
                <a:effectLst/>
              </a:rPr>
              <a:t>“I will use my power to help the sick to the best of my ability and judgement; I will abstain from harming or wronging any man by it”</a:t>
            </a:r>
          </a:p>
          <a:p>
            <a:pPr marL="0" indent="0" algn="r">
              <a:buNone/>
            </a:pPr>
            <a:r>
              <a:rPr lang="en-GB" dirty="0">
                <a:solidFill>
                  <a:srgbClr val="202124"/>
                </a:solidFill>
              </a:rPr>
              <a:t>(written almost 2500 years ago)</a:t>
            </a:r>
          </a:p>
        </p:txBody>
      </p:sp>
      <p:pic>
        <p:nvPicPr>
          <p:cNvPr id="1026" name="Picture 2">
            <a:extLst>
              <a:ext uri="{FF2B5EF4-FFF2-40B4-BE49-F238E27FC236}">
                <a16:creationId xmlns:a16="http://schemas.microsoft.com/office/drawing/2014/main" id="{426BB2B3-B19E-A730-92DD-AB9FABD9E5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9912" y="1932109"/>
            <a:ext cx="2095500" cy="440055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D332B53D-E972-A057-2FA7-E988BAE89179}"/>
              </a:ext>
            </a:extLst>
          </p:cNvPr>
          <p:cNvSpPr txBox="1">
            <a:spLocks/>
          </p:cNvSpPr>
          <p:nvPr/>
        </p:nvSpPr>
        <p:spPr>
          <a:xfrm>
            <a:off x="838200" y="4337538"/>
            <a:ext cx="7438292" cy="2511913"/>
          </a:xfrm>
          <a:prstGeom prst="rect">
            <a:avLst/>
          </a:prstGeom>
          <a:ln>
            <a:no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solidFill>
                  <a:srgbClr val="202124"/>
                </a:solidFill>
              </a:rPr>
              <a:t>A more modern version of the principle, 1847</a:t>
            </a:r>
          </a:p>
          <a:p>
            <a:pPr marL="0" indent="0">
              <a:buFont typeface="Arial" panose="020B0604020202020204" pitchFamily="34" charset="0"/>
              <a:buNone/>
            </a:pPr>
            <a:r>
              <a:rPr lang="en-GB" dirty="0">
                <a:solidFill>
                  <a:srgbClr val="202124"/>
                </a:solidFill>
              </a:rPr>
              <a:t>“First do no harm”.</a:t>
            </a:r>
          </a:p>
          <a:p>
            <a:pPr marL="0" indent="0">
              <a:buFont typeface="Arial" panose="020B0604020202020204" pitchFamily="34" charset="0"/>
              <a:buNone/>
            </a:pPr>
            <a:r>
              <a:rPr lang="en-GB" dirty="0">
                <a:solidFill>
                  <a:srgbClr val="202124"/>
                </a:solidFill>
              </a:rPr>
              <a:t>It is better to do nothing than to do something that will harm the patient.</a:t>
            </a:r>
          </a:p>
        </p:txBody>
      </p:sp>
    </p:spTree>
    <p:extLst>
      <p:ext uri="{BB962C8B-B14F-4D97-AF65-F5344CB8AC3E}">
        <p14:creationId xmlns:p14="http://schemas.microsoft.com/office/powerpoint/2010/main" val="938827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54682-301E-518D-9005-A4D1A5A7DA9C}"/>
              </a:ext>
            </a:extLst>
          </p:cNvPr>
          <p:cNvSpPr>
            <a:spLocks noGrp="1"/>
          </p:cNvSpPr>
          <p:nvPr>
            <p:ph type="title"/>
          </p:nvPr>
        </p:nvSpPr>
        <p:spPr/>
        <p:txBody>
          <a:bodyPr/>
          <a:lstStyle/>
          <a:p>
            <a:r>
              <a:rPr lang="en-GB" dirty="0"/>
              <a:t>Is Wales typical?</a:t>
            </a:r>
          </a:p>
        </p:txBody>
      </p:sp>
      <p:sp>
        <p:nvSpPr>
          <p:cNvPr id="3" name="Content Placeholder 2">
            <a:extLst>
              <a:ext uri="{FF2B5EF4-FFF2-40B4-BE49-F238E27FC236}">
                <a16:creationId xmlns:a16="http://schemas.microsoft.com/office/drawing/2014/main" id="{B5F84B0A-CA2D-765A-6A12-A841046EC0AB}"/>
              </a:ext>
            </a:extLst>
          </p:cNvPr>
          <p:cNvSpPr>
            <a:spLocks noGrp="1"/>
          </p:cNvSpPr>
          <p:nvPr>
            <p:ph idx="1"/>
          </p:nvPr>
        </p:nvSpPr>
        <p:spPr>
          <a:xfrm>
            <a:off x="838200" y="1825625"/>
            <a:ext cx="10841736" cy="3038983"/>
          </a:xfrm>
        </p:spPr>
        <p:txBody>
          <a:bodyPr/>
          <a:lstStyle/>
          <a:p>
            <a:pPr marL="0" indent="0">
              <a:buNone/>
            </a:pPr>
            <a:r>
              <a:rPr lang="en-GB" b="1" dirty="0"/>
              <a:t>Independent learning task</a:t>
            </a:r>
            <a:r>
              <a:rPr lang="en-GB" dirty="0"/>
              <a:t>: feedback</a:t>
            </a:r>
          </a:p>
          <a:p>
            <a:pPr marL="0" indent="0">
              <a:buNone/>
            </a:pPr>
            <a:endParaRPr lang="en-GB" dirty="0"/>
          </a:p>
          <a:p>
            <a:pPr marL="0" indent="0">
              <a:buNone/>
            </a:pPr>
            <a:r>
              <a:rPr lang="en-GB" b="1" dirty="0">
                <a:solidFill>
                  <a:schemeClr val="accent6">
                    <a:lumMod val="75000"/>
                  </a:schemeClr>
                </a:solidFill>
              </a:rPr>
              <a:t>Select a country </a:t>
            </a:r>
            <a:r>
              <a:rPr lang="en-GB" dirty="0"/>
              <a:t>other than Wales and </a:t>
            </a:r>
            <a:r>
              <a:rPr lang="en-GB" b="1" dirty="0">
                <a:solidFill>
                  <a:schemeClr val="accent6">
                    <a:lumMod val="75000"/>
                  </a:schemeClr>
                </a:solidFill>
              </a:rPr>
              <a:t>find out what their model of consent is</a:t>
            </a:r>
            <a:r>
              <a:rPr lang="en-GB" dirty="0"/>
              <a:t>. Bring this knowledge to the class for the next lesson.</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922841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6DD7F-F4EC-39FD-6491-4483C128961D}"/>
              </a:ext>
            </a:extLst>
          </p:cNvPr>
          <p:cNvSpPr>
            <a:spLocks noGrp="1"/>
          </p:cNvSpPr>
          <p:nvPr>
            <p:ph type="title"/>
          </p:nvPr>
        </p:nvSpPr>
        <p:spPr/>
        <p:txBody>
          <a:bodyPr/>
          <a:lstStyle/>
          <a:p>
            <a:r>
              <a:rPr lang="en-GB" dirty="0"/>
              <a:t>Organ donation consent models</a:t>
            </a:r>
          </a:p>
        </p:txBody>
      </p:sp>
      <p:sp>
        <p:nvSpPr>
          <p:cNvPr id="3" name="Content Placeholder 2">
            <a:extLst>
              <a:ext uri="{FF2B5EF4-FFF2-40B4-BE49-F238E27FC236}">
                <a16:creationId xmlns:a16="http://schemas.microsoft.com/office/drawing/2014/main" id="{1167494E-AEC9-FFB9-CC22-6E233052636A}"/>
              </a:ext>
            </a:extLst>
          </p:cNvPr>
          <p:cNvSpPr>
            <a:spLocks noGrp="1"/>
          </p:cNvSpPr>
          <p:nvPr>
            <p:ph idx="1"/>
          </p:nvPr>
        </p:nvSpPr>
        <p:spPr>
          <a:xfrm>
            <a:off x="838200" y="1825624"/>
            <a:ext cx="10515600" cy="4538599"/>
          </a:xfrm>
        </p:spPr>
        <p:txBody>
          <a:bodyPr/>
          <a:lstStyle/>
          <a:p>
            <a:pPr marL="514350" indent="-514350">
              <a:buFont typeface="+mj-lt"/>
              <a:buAutoNum type="arabicPeriod"/>
            </a:pPr>
            <a:r>
              <a:rPr lang="en-GB" dirty="0"/>
              <a:t>Expressed Consent </a:t>
            </a:r>
          </a:p>
          <a:p>
            <a:pPr marL="514350" indent="-514350">
              <a:buFont typeface="+mj-lt"/>
              <a:buAutoNum type="arabicPeriod"/>
            </a:pPr>
            <a:r>
              <a:rPr lang="en-GB" dirty="0"/>
              <a:t>Mandatory Choice</a:t>
            </a:r>
          </a:p>
          <a:p>
            <a:pPr marL="514350" indent="-514350">
              <a:buFont typeface="+mj-lt"/>
              <a:buAutoNum type="arabicPeriod"/>
            </a:pPr>
            <a:r>
              <a:rPr lang="en-GB" dirty="0"/>
              <a:t>Presumed Consent</a:t>
            </a:r>
          </a:p>
          <a:p>
            <a:pPr marL="514350" indent="-514350">
              <a:buFont typeface="+mj-lt"/>
              <a:buAutoNum type="arabicPeriod"/>
            </a:pPr>
            <a:r>
              <a:rPr lang="en-GB" dirty="0"/>
              <a:t>Relational Consent</a:t>
            </a:r>
          </a:p>
          <a:p>
            <a:pPr marL="514350" indent="-514350">
              <a:buFont typeface="+mj-lt"/>
              <a:buAutoNum type="arabicPeriod"/>
            </a:pPr>
            <a:r>
              <a:rPr lang="en-GB" dirty="0"/>
              <a:t>No consent</a:t>
            </a:r>
          </a:p>
          <a:p>
            <a:pPr marL="0" indent="0">
              <a:buNone/>
            </a:pPr>
            <a:endParaRPr lang="en-GB" dirty="0"/>
          </a:p>
        </p:txBody>
      </p:sp>
    </p:spTree>
    <p:extLst>
      <p:ext uri="{BB962C8B-B14F-4D97-AF65-F5344CB8AC3E}">
        <p14:creationId xmlns:p14="http://schemas.microsoft.com/office/powerpoint/2010/main" val="1172099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3" ma:contentTypeDescription="Create a new document." ma:contentTypeScope="" ma:versionID="3f2cc0d8e0d83562ebb1c0a136f1ced1">
  <xsd:schema xmlns:xsd="http://www.w3.org/2001/XMLSchema" xmlns:xs="http://www.w3.org/2001/XMLSchema" xmlns:p="http://schemas.microsoft.com/office/2006/metadata/properties" xmlns:ns2="fce7a9e1-74ee-42b1-99cf-03ada715589e" targetNamespace="http://schemas.microsoft.com/office/2006/metadata/properties" ma:root="true" ma:fieldsID="4317a3738faa54cd8b48b830222f5c64" ns2:_="">
    <xsd:import namespace="fce7a9e1-74ee-42b1-99cf-03ada715589e"/>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1FFA0E8-7A31-4AA5-A456-C3E6CFEC97FA}"/>
</file>

<file path=customXml/itemProps2.xml><?xml version="1.0" encoding="utf-8"?>
<ds:datastoreItem xmlns:ds="http://schemas.openxmlformats.org/officeDocument/2006/customXml" ds:itemID="{4B76A13F-BBE9-408E-AD38-B1C278A55F8C}"/>
</file>

<file path=customXml/itemProps3.xml><?xml version="1.0" encoding="utf-8"?>
<ds:datastoreItem xmlns:ds="http://schemas.openxmlformats.org/officeDocument/2006/customXml" ds:itemID="{8976CE21-3716-4237-8550-75B8A8145AED}"/>
</file>

<file path=docProps/app.xml><?xml version="1.0" encoding="utf-8"?>
<Properties xmlns="http://schemas.openxmlformats.org/officeDocument/2006/extended-properties" xmlns:vt="http://schemas.openxmlformats.org/officeDocument/2006/docPropsVTypes">
  <TotalTime>6866</TotalTime>
  <Words>1574</Words>
  <Application>Microsoft Office PowerPoint</Application>
  <PresentationFormat>Widescreen</PresentationFormat>
  <Paragraphs>113</Paragraphs>
  <Slides>17</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vt:lpstr>
      <vt:lpstr>Calibri</vt:lpstr>
      <vt:lpstr>Calibri Light</vt:lpstr>
      <vt:lpstr>Times New Roman</vt:lpstr>
      <vt:lpstr>Office Theme</vt:lpstr>
      <vt:lpstr>Health Law + Ethics</vt:lpstr>
      <vt:lpstr>Retrieval Practice</vt:lpstr>
      <vt:lpstr>Retrieval Practice</vt:lpstr>
      <vt:lpstr>Retrieval Practice</vt:lpstr>
      <vt:lpstr>Retrieval Practice</vt:lpstr>
      <vt:lpstr>The development of medical ethics</vt:lpstr>
      <vt:lpstr>The development of medical ethics</vt:lpstr>
      <vt:lpstr>Is Wales typical?</vt:lpstr>
      <vt:lpstr>Organ donation consent models</vt:lpstr>
      <vt:lpstr>Muslim attitudes to organ donation</vt:lpstr>
      <vt:lpstr>Muslim attitudes to organ donation</vt:lpstr>
      <vt:lpstr>Hindu attitudes to Organ Donation</vt:lpstr>
      <vt:lpstr>Hindu attitudes to Organ Donation</vt:lpstr>
      <vt:lpstr>Jewish attitudes to organ donation</vt:lpstr>
      <vt:lpstr>BAME Communities</vt:lpstr>
      <vt:lpstr>BAME Communities</vt:lpstr>
      <vt:lpstr>What would you advise?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Law + Ethics</dc:title>
  <dc:creator>Jeff Cole</dc:creator>
  <cp:lastModifiedBy>Jeff Cole</cp:lastModifiedBy>
  <cp:revision>20</cp:revision>
  <dcterms:created xsi:type="dcterms:W3CDTF">2022-07-09T17:09:08Z</dcterms:created>
  <dcterms:modified xsi:type="dcterms:W3CDTF">2022-11-04T13:12:24Z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