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86" r:id="rId4"/>
    <p:sldId id="284" r:id="rId5"/>
    <p:sldId id="285" r:id="rId6"/>
    <p:sldId id="287" r:id="rId7"/>
    <p:sldId id="288" r:id="rId8"/>
    <p:sldId id="289" r:id="rId9"/>
    <p:sldId id="290" r:id="rId10"/>
    <p:sldId id="291" r:id="rId11"/>
    <p:sldId id="292" r:id="rId12"/>
    <p:sldId id="293" r:id="rId13"/>
    <p:sldId id="294" r:id="rId14"/>
    <p:sldId id="295" r:id="rId15"/>
    <p:sldId id="274" r:id="rId16"/>
    <p:sldId id="261" r:id="rId17"/>
    <p:sldId id="266" r:id="rId18"/>
    <p:sldId id="299" r:id="rId19"/>
    <p:sldId id="300" r:id="rId20"/>
    <p:sldId id="296" r:id="rId21"/>
    <p:sldId id="297" r:id="rId22"/>
    <p:sldId id="29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6259" autoAdjust="0"/>
  </p:normalViewPr>
  <p:slideViewPr>
    <p:cSldViewPr snapToGrid="0">
      <p:cViewPr varScale="1">
        <p:scale>
          <a:sx n="65" d="100"/>
          <a:sy n="65" d="100"/>
        </p:scale>
        <p:origin x="797"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541DA8-0FE7-4A46-9822-3108156521C7}" type="datetimeFigureOut">
              <a:rPr lang="en-GB" smtClean="0"/>
              <a:t>04/11/2022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91572B-8066-49D6-97B2-52541B8674A2}" type="slidenum">
              <a:rPr lang="en-GB" smtClean="0"/>
              <a:t>‹#›</a:t>
            </a:fld>
            <a:endParaRPr lang="en-GB"/>
          </a:p>
        </p:txBody>
      </p:sp>
    </p:spTree>
    <p:extLst>
      <p:ext uri="{BB962C8B-B14F-4D97-AF65-F5344CB8AC3E}">
        <p14:creationId xmlns:p14="http://schemas.microsoft.com/office/powerpoint/2010/main" val="1903716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myself / ourselves and the focus issue.</a:t>
            </a:r>
          </a:p>
        </p:txBody>
      </p:sp>
      <p:sp>
        <p:nvSpPr>
          <p:cNvPr id="4" name="Slide Number Placeholder 3"/>
          <p:cNvSpPr>
            <a:spLocks noGrp="1"/>
          </p:cNvSpPr>
          <p:nvPr>
            <p:ph type="sldNum" sz="quarter" idx="5"/>
          </p:nvPr>
        </p:nvSpPr>
        <p:spPr/>
        <p:txBody>
          <a:bodyPr/>
          <a:lstStyle/>
          <a:p>
            <a:fld id="{E491572B-8066-49D6-97B2-52541B8674A2}" type="slidenum">
              <a:rPr lang="en-GB" smtClean="0"/>
              <a:t>1</a:t>
            </a:fld>
            <a:endParaRPr lang="en-GB"/>
          </a:p>
        </p:txBody>
      </p:sp>
    </p:spTree>
    <p:extLst>
      <p:ext uri="{BB962C8B-B14F-4D97-AF65-F5344CB8AC3E}">
        <p14:creationId xmlns:p14="http://schemas.microsoft.com/office/powerpoint/2010/main" val="2305926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n-US" dirty="0">
                <a:solidFill>
                  <a:schemeClr val="dk1"/>
                </a:solidFill>
              </a:rPr>
              <a:t>Question 5: Which parliament did Guy Fawkes try to blow up on November 5th 1605? </a:t>
            </a: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Answer: Westminster</a:t>
            </a:r>
          </a:p>
          <a:p>
            <a:pPr marL="0" lvl="0" indent="0" algn="l" rtl="0">
              <a:spcBef>
                <a:spcPts val="0"/>
              </a:spcBef>
              <a:spcAft>
                <a:spcPts val="0"/>
              </a:spcAft>
              <a:buNone/>
            </a:pPr>
            <a:br>
              <a:rPr lang="en-US" dirty="0"/>
            </a:br>
            <a:r>
              <a:rPr lang="en-US" dirty="0">
                <a:solidFill>
                  <a:schemeClr val="dk1"/>
                </a:solidFill>
              </a:rPr>
              <a:t>Question 6: Which parliament’s members decide if children in Wales should sit GCSE and A-Level exams?  </a:t>
            </a:r>
          </a:p>
          <a:p>
            <a:pPr marL="0" lvl="0" indent="0" algn="l" rtl="0">
              <a:spcBef>
                <a:spcPts val="0"/>
              </a:spcBef>
              <a:spcAft>
                <a:spcPts val="0"/>
              </a:spcAft>
              <a:buNone/>
            </a:pPr>
            <a:endParaRPr lang="en-US" dirty="0">
              <a:solidFill>
                <a:schemeClr val="dk1"/>
              </a:solidFill>
            </a:endParaRPr>
          </a:p>
          <a:p>
            <a:pPr marL="0" lvl="0" indent="0" algn="l" rtl="0">
              <a:spcBef>
                <a:spcPts val="0"/>
              </a:spcBef>
              <a:spcAft>
                <a:spcPts val="0"/>
              </a:spcAft>
              <a:buNone/>
            </a:pPr>
            <a:r>
              <a:rPr lang="en-US" dirty="0">
                <a:solidFill>
                  <a:schemeClr val="dk1"/>
                </a:solidFill>
              </a:rPr>
              <a:t>Answer: </a:t>
            </a:r>
            <a:r>
              <a:rPr lang="en-US" dirty="0" err="1">
                <a:solidFill>
                  <a:schemeClr val="dk1"/>
                </a:solidFill>
              </a:rPr>
              <a:t>Senedd</a:t>
            </a:r>
            <a:endParaRPr lang="en-US" dirty="0">
              <a:solidFill>
                <a:schemeClr val="dk1"/>
              </a:solidFill>
            </a:endParaRPr>
          </a:p>
          <a:p>
            <a:pPr marL="0" lvl="0" indent="0" algn="l" rtl="0">
              <a:spcBef>
                <a:spcPts val="0"/>
              </a:spcBef>
              <a:spcAft>
                <a:spcPts val="0"/>
              </a:spcAft>
              <a:buNone/>
            </a:pPr>
            <a:endParaRPr lang="en-US"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9483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schemeClr val="dk1"/>
                </a:solidFill>
              </a:rPr>
              <a:t>Question 7: </a:t>
            </a:r>
            <a:r>
              <a:rPr lang="en-GB" sz="1200" u="none" strike="noStrike" kern="1200" dirty="0">
                <a:solidFill>
                  <a:schemeClr val="tx1"/>
                </a:solidFill>
                <a:effectLst/>
                <a:latin typeface="+mn-lt"/>
                <a:ea typeface="+mn-ea"/>
                <a:cs typeface="+mn-cs"/>
              </a:rPr>
              <a:t>Which parliament’s members were the first to introduce the 5p plastic bag charge?</a:t>
            </a:r>
          </a:p>
          <a:p>
            <a:pPr marL="0" lvl="0" indent="0" algn="l" rtl="0">
              <a:lnSpc>
                <a:spcPct val="115000"/>
              </a:lnSpc>
              <a:spcBef>
                <a:spcPts val="0"/>
              </a:spcBef>
              <a:spcAft>
                <a:spcPts val="0"/>
              </a:spcAft>
              <a:buClr>
                <a:schemeClr val="dk1"/>
              </a:buClr>
              <a:buSzPts val="1100"/>
              <a:buFont typeface="Arial"/>
              <a:buNone/>
            </a:pPr>
            <a:endParaRPr lang="en-US" b="1" dirty="0">
              <a:solidFill>
                <a:schemeClr val="dk1"/>
              </a:solidFill>
            </a:endParaRPr>
          </a:p>
          <a:p>
            <a:pPr marL="0" lvl="0" indent="0" algn="l" rtl="0">
              <a:lnSpc>
                <a:spcPct val="115000"/>
              </a:lnSpc>
              <a:spcBef>
                <a:spcPts val="0"/>
              </a:spcBef>
              <a:spcAft>
                <a:spcPts val="0"/>
              </a:spcAft>
              <a:buNone/>
            </a:pPr>
            <a:r>
              <a:rPr lang="en-US" dirty="0">
                <a:solidFill>
                  <a:schemeClr val="dk1"/>
                </a:solidFill>
              </a:rPr>
              <a:t>Answer: </a:t>
            </a:r>
            <a:r>
              <a:rPr lang="en-US" dirty="0" err="1">
                <a:solidFill>
                  <a:schemeClr val="dk1"/>
                </a:solidFill>
              </a:rPr>
              <a:t>Senedd</a:t>
            </a:r>
            <a:endParaRPr lang="en-US" dirty="0">
              <a:solidFill>
                <a:schemeClr val="dk1"/>
              </a:solidFill>
            </a:endParaRPr>
          </a:p>
          <a:p>
            <a:pPr marL="0" lvl="0" indent="0" algn="l" rtl="0">
              <a:spcBef>
                <a:spcPts val="0"/>
              </a:spcBef>
              <a:spcAft>
                <a:spcPts val="0"/>
              </a:spcAft>
              <a:buNone/>
            </a:pPr>
            <a:endParaRPr lang="en-US" dirty="0"/>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Question 8: Which parliament’s members decide where members of the armed forces in Wales go and what they do?</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Answer: Westminster</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2257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n-US" dirty="0">
                <a:solidFill>
                  <a:schemeClr val="dk1"/>
                </a:solidFill>
              </a:rPr>
              <a:t>Question 10:</a:t>
            </a:r>
            <a:r>
              <a:rPr lang="en-US" b="1" dirty="0">
                <a:solidFill>
                  <a:schemeClr val="dk1"/>
                </a:solidFill>
              </a:rPr>
              <a:t> </a:t>
            </a:r>
            <a:r>
              <a:rPr lang="en-US" dirty="0">
                <a:solidFill>
                  <a:schemeClr val="dk1"/>
                </a:solidFill>
              </a:rPr>
              <a:t>Which parliament affects how much money your council has to spend on youth clubs? </a:t>
            </a:r>
            <a:r>
              <a:rPr lang="en-US" dirty="0" err="1">
                <a:solidFill>
                  <a:schemeClr val="dk1"/>
                </a:solidFill>
              </a:rPr>
              <a:t>Senedd</a:t>
            </a:r>
            <a:r>
              <a:rPr lang="en-US" dirty="0">
                <a:solidFill>
                  <a:schemeClr val="dk1"/>
                </a:solidFill>
              </a:rPr>
              <a:t> or Westminster?</a:t>
            </a: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None/>
            </a:pPr>
            <a:r>
              <a:rPr lang="en-US" dirty="0">
                <a:solidFill>
                  <a:schemeClr val="dk1"/>
                </a:solidFill>
              </a:rPr>
              <a:t>Answer: </a:t>
            </a:r>
            <a:r>
              <a:rPr lang="en-US" dirty="0" err="1">
                <a:solidFill>
                  <a:schemeClr val="dk1"/>
                </a:solidFill>
              </a:rPr>
              <a:t>Senedd</a:t>
            </a:r>
            <a:endParaRPr lang="en-US" dirty="0">
              <a:solidFill>
                <a:schemeClr val="dk1"/>
              </a:solidFill>
            </a:endParaRP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None/>
            </a:pPr>
            <a:r>
              <a:rPr lang="en-US" dirty="0">
                <a:solidFill>
                  <a:schemeClr val="dk1"/>
                </a:solidFill>
              </a:rPr>
              <a:t>Question 11: Which parliament’s members decide the cost Welsh students pay when they go to University?</a:t>
            </a: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None/>
            </a:pPr>
            <a:r>
              <a:rPr lang="en-US" dirty="0">
                <a:solidFill>
                  <a:schemeClr val="dk1"/>
                </a:solidFill>
              </a:rPr>
              <a:t>Answer: </a:t>
            </a:r>
            <a:r>
              <a:rPr lang="en-US" dirty="0" err="1">
                <a:solidFill>
                  <a:schemeClr val="dk1"/>
                </a:solidFill>
              </a:rPr>
              <a:t>Senedd</a:t>
            </a:r>
            <a:endParaRPr lang="en-US" dirty="0">
              <a:solidFill>
                <a:schemeClr val="dk1"/>
              </a:solidFill>
            </a:endParaRP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235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n-US" sz="1100" dirty="0">
                <a:solidFill>
                  <a:schemeClr val="dk1"/>
                </a:solidFill>
                <a:latin typeface="Roboto"/>
                <a:ea typeface="Roboto"/>
                <a:cs typeface="Roboto"/>
                <a:sym typeface="Roboto"/>
              </a:rPr>
              <a:t>Question 11. Which parliament can make rules for social media companies to keep young people safe online?</a:t>
            </a:r>
          </a:p>
          <a:p>
            <a:pPr marL="0" lvl="0" indent="0" algn="l" rtl="0">
              <a:lnSpc>
                <a:spcPct val="115000"/>
              </a:lnSpc>
              <a:spcBef>
                <a:spcPts val="0"/>
              </a:spcBef>
              <a:spcAft>
                <a:spcPts val="0"/>
              </a:spcAft>
              <a:buNone/>
            </a:pPr>
            <a:endParaRPr lang="en-US" sz="1100" dirty="0">
              <a:solidFill>
                <a:schemeClr val="dk1"/>
              </a:solidFill>
              <a:latin typeface="Roboto"/>
              <a:ea typeface="Roboto"/>
              <a:cs typeface="Roboto"/>
              <a:sym typeface="Roboto"/>
            </a:endParaRPr>
          </a:p>
          <a:p>
            <a:pPr marL="0" lvl="0" indent="0" algn="l" rtl="0">
              <a:lnSpc>
                <a:spcPct val="115000"/>
              </a:lnSpc>
              <a:spcBef>
                <a:spcPts val="0"/>
              </a:spcBef>
              <a:spcAft>
                <a:spcPts val="0"/>
              </a:spcAft>
              <a:buNone/>
            </a:pPr>
            <a:r>
              <a:rPr lang="en-US" sz="1100" dirty="0">
                <a:solidFill>
                  <a:schemeClr val="dk1"/>
                </a:solidFill>
                <a:latin typeface="Roboto"/>
                <a:ea typeface="Roboto"/>
                <a:cs typeface="Roboto"/>
                <a:sym typeface="Roboto"/>
              </a:rPr>
              <a:t>Answer: Westminster </a:t>
            </a:r>
          </a:p>
          <a:p>
            <a:pPr marL="0" lvl="0" indent="0" algn="l" rtl="0">
              <a:lnSpc>
                <a:spcPct val="115000"/>
              </a:lnSpc>
              <a:spcBef>
                <a:spcPts val="0"/>
              </a:spcBef>
              <a:spcAft>
                <a:spcPts val="0"/>
              </a:spcAft>
              <a:buNone/>
            </a:pPr>
            <a:endParaRPr lang="en-US" sz="1100" dirty="0">
              <a:solidFill>
                <a:schemeClr val="dk1"/>
              </a:solidFill>
              <a:latin typeface="Roboto"/>
              <a:ea typeface="Roboto"/>
              <a:cs typeface="Roboto"/>
              <a:sym typeface="Roboto"/>
            </a:endParaRPr>
          </a:p>
          <a:p>
            <a:pPr marL="0" lvl="0" indent="0" algn="l" rtl="0">
              <a:lnSpc>
                <a:spcPct val="115000"/>
              </a:lnSpc>
              <a:spcBef>
                <a:spcPts val="0"/>
              </a:spcBef>
              <a:spcAft>
                <a:spcPts val="0"/>
              </a:spcAft>
              <a:buNone/>
            </a:pPr>
            <a:r>
              <a:rPr lang="en-US" dirty="0">
                <a:solidFill>
                  <a:schemeClr val="dk1"/>
                </a:solidFill>
              </a:rPr>
              <a:t>Question 12. There are 100 staircases, more than 1,000 rooms and three miles of corridors in this parliament. Which one?</a:t>
            </a:r>
          </a:p>
          <a:p>
            <a:pPr marL="0" lvl="0" indent="0" algn="l" rtl="0">
              <a:lnSpc>
                <a:spcPct val="115000"/>
              </a:lnSpc>
              <a:spcBef>
                <a:spcPts val="0"/>
              </a:spcBef>
              <a:spcAft>
                <a:spcPts val="0"/>
              </a:spcAft>
              <a:buNone/>
            </a:pPr>
            <a:endParaRPr lang="en-US" dirty="0">
              <a:solidFill>
                <a:schemeClr val="dk1"/>
              </a:solidFill>
            </a:endParaRPr>
          </a:p>
          <a:p>
            <a:pPr marL="0" lvl="0" indent="0" algn="l" rtl="0">
              <a:lnSpc>
                <a:spcPct val="115000"/>
              </a:lnSpc>
              <a:spcBef>
                <a:spcPts val="0"/>
              </a:spcBef>
              <a:spcAft>
                <a:spcPts val="0"/>
              </a:spcAft>
              <a:buNone/>
            </a:pPr>
            <a:r>
              <a:rPr lang="en-US" dirty="0">
                <a:solidFill>
                  <a:schemeClr val="dk1"/>
                </a:solidFill>
              </a:rPr>
              <a:t>Answer: Westminster</a:t>
            </a:r>
          </a:p>
          <a:p>
            <a:pPr marL="0" lvl="0" indent="0" algn="l" rtl="0">
              <a:lnSpc>
                <a:spcPct val="115000"/>
              </a:lnSpc>
              <a:spcBef>
                <a:spcPts val="0"/>
              </a:spcBef>
              <a:spcAft>
                <a:spcPts val="0"/>
              </a:spcAft>
              <a:buNone/>
            </a:pPr>
            <a:endParaRPr lang="en-US" sz="1100" dirty="0">
              <a:solidFill>
                <a:schemeClr val="dk1"/>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latin typeface="Roboto"/>
              <a:ea typeface="Roboto"/>
              <a:cs typeface="Roboto"/>
              <a:sym typeface="Roboto"/>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038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Alder Hey Scandal came to light in 1996 when a public inquiry found that organs had been taken without permission from thousands of deceased patients at the hospital. 2000 pots containing body parts were found including 850 infants who had died.</a:t>
            </a:r>
          </a:p>
        </p:txBody>
      </p:sp>
      <p:sp>
        <p:nvSpPr>
          <p:cNvPr id="4" name="Slide Number Placeholder 3"/>
          <p:cNvSpPr>
            <a:spLocks noGrp="1"/>
          </p:cNvSpPr>
          <p:nvPr>
            <p:ph type="sldNum" sz="quarter" idx="5"/>
          </p:nvPr>
        </p:nvSpPr>
        <p:spPr/>
        <p:txBody>
          <a:bodyPr/>
          <a:lstStyle/>
          <a:p>
            <a:fld id="{E491572B-8066-49D6-97B2-52541B8674A2}" type="slidenum">
              <a:rPr lang="en-GB" smtClean="0"/>
              <a:t>14</a:t>
            </a:fld>
            <a:endParaRPr lang="en-GB"/>
          </a:p>
        </p:txBody>
      </p:sp>
    </p:spTree>
    <p:extLst>
      <p:ext uri="{BB962C8B-B14F-4D97-AF65-F5344CB8AC3E}">
        <p14:creationId xmlns:p14="http://schemas.microsoft.com/office/powerpoint/2010/main" val="1357986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Alder Hey was not an isolated incident.</a:t>
            </a:r>
          </a:p>
          <a:p>
            <a:r>
              <a:rPr lang="en-GB" dirty="0"/>
              <a:t>Learners should be invited to respond to this article. They should then be told that Parliament changed the law in 2004 in response to what had happened and they should be invited to suggest what change(s) Parliament should have made to ensure that this never happened again. Learners must be reminded that while the article focuses on babies, which is particularly tragic, adult patients were harvested too without their consent / families’ consent.</a:t>
            </a:r>
          </a:p>
          <a:p>
            <a:r>
              <a:rPr lang="en-GB" dirty="0"/>
              <a:t>It’s likely that learners will insist that the law be changed to require consent, which is what the Human Tissue Act 2004 did require. However, this meant that organ donation dropped below the numbers needed to treat patients who required an organ transplant – therefore, although the law was ethical, it wasn’t helping patients.</a:t>
            </a:r>
          </a:p>
        </p:txBody>
      </p:sp>
      <p:sp>
        <p:nvSpPr>
          <p:cNvPr id="4" name="Slide Number Placeholder 3"/>
          <p:cNvSpPr>
            <a:spLocks noGrp="1"/>
          </p:cNvSpPr>
          <p:nvPr>
            <p:ph type="sldNum" sz="quarter" idx="5"/>
          </p:nvPr>
        </p:nvSpPr>
        <p:spPr/>
        <p:txBody>
          <a:bodyPr/>
          <a:lstStyle/>
          <a:p>
            <a:fld id="{E491572B-8066-49D6-97B2-52541B8674A2}" type="slidenum">
              <a:rPr lang="en-GB" smtClean="0"/>
              <a:t>15</a:t>
            </a:fld>
            <a:endParaRPr lang="en-GB"/>
          </a:p>
        </p:txBody>
      </p:sp>
    </p:spTree>
    <p:extLst>
      <p:ext uri="{BB962C8B-B14F-4D97-AF65-F5344CB8AC3E}">
        <p14:creationId xmlns:p14="http://schemas.microsoft.com/office/powerpoint/2010/main" val="602611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last lesson learners were fed back on which countries use these 5 different models relating to consent for organ donation. </a:t>
            </a:r>
          </a:p>
          <a:p>
            <a:r>
              <a:rPr lang="en-GB" dirty="0"/>
              <a:t>In this less we are going to deal with what would happen if a country chose to use the No Consent model.</a:t>
            </a:r>
          </a:p>
        </p:txBody>
      </p:sp>
      <p:sp>
        <p:nvSpPr>
          <p:cNvPr id="4" name="Slide Number Placeholder 3"/>
          <p:cNvSpPr>
            <a:spLocks noGrp="1"/>
          </p:cNvSpPr>
          <p:nvPr>
            <p:ph type="sldNum" sz="quarter" idx="5"/>
          </p:nvPr>
        </p:nvSpPr>
        <p:spPr/>
        <p:txBody>
          <a:bodyPr/>
          <a:lstStyle/>
          <a:p>
            <a:fld id="{E491572B-8066-49D6-97B2-52541B8674A2}" type="slidenum">
              <a:rPr lang="en-GB" smtClean="0"/>
              <a:t>16</a:t>
            </a:fld>
            <a:endParaRPr lang="en-GB"/>
          </a:p>
        </p:txBody>
      </p:sp>
    </p:spTree>
    <p:extLst>
      <p:ext uri="{BB962C8B-B14F-4D97-AF65-F5344CB8AC3E}">
        <p14:creationId xmlns:p14="http://schemas.microsoft.com/office/powerpoint/2010/main" val="3348334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Reframe the headline question to clearly focus on the difference between Wales and UK in terms of governance. Invite learners to explore the political relationship between Wales and UK particularly in the light of Scotland’s push for a second independence referendum.</a:t>
            </a:r>
          </a:p>
        </p:txBody>
      </p:sp>
      <p:sp>
        <p:nvSpPr>
          <p:cNvPr id="4" name="Slide Number Placeholder 3"/>
          <p:cNvSpPr>
            <a:spLocks noGrp="1"/>
          </p:cNvSpPr>
          <p:nvPr>
            <p:ph type="sldNum" sz="quarter" idx="5"/>
          </p:nvPr>
        </p:nvSpPr>
        <p:spPr/>
        <p:txBody>
          <a:bodyPr/>
          <a:lstStyle/>
          <a:p>
            <a:fld id="{E491572B-8066-49D6-97B2-52541B8674A2}" type="slidenum">
              <a:rPr lang="en-GB" smtClean="0"/>
              <a:t>2</a:t>
            </a:fld>
            <a:endParaRPr lang="en-GB"/>
          </a:p>
        </p:txBody>
      </p:sp>
    </p:spTree>
    <p:extLst>
      <p:ext uri="{BB962C8B-B14F-4D97-AF65-F5344CB8AC3E}">
        <p14:creationId xmlns:p14="http://schemas.microsoft.com/office/powerpoint/2010/main" val="2334127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Wales has its own First Minister as well as being governed by the UK Prime Minister</a:t>
            </a:r>
          </a:p>
        </p:txBody>
      </p:sp>
      <p:sp>
        <p:nvSpPr>
          <p:cNvPr id="4" name="Slide Number Placeholder 3"/>
          <p:cNvSpPr>
            <a:spLocks noGrp="1"/>
          </p:cNvSpPr>
          <p:nvPr>
            <p:ph type="sldNum" sz="quarter" idx="5"/>
          </p:nvPr>
        </p:nvSpPr>
        <p:spPr/>
        <p:txBody>
          <a:bodyPr/>
          <a:lstStyle/>
          <a:p>
            <a:fld id="{E491572B-8066-49D6-97B2-52541B8674A2}" type="slidenum">
              <a:rPr lang="en-GB" smtClean="0"/>
              <a:t>3</a:t>
            </a:fld>
            <a:endParaRPr lang="en-GB"/>
          </a:p>
        </p:txBody>
      </p:sp>
    </p:spTree>
    <p:extLst>
      <p:ext uri="{BB962C8B-B14F-4D97-AF65-F5344CB8AC3E}">
        <p14:creationId xmlns:p14="http://schemas.microsoft.com/office/powerpoint/2010/main" val="3637319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Wales has its own parliament as well as being ruled by the UK parliament.</a:t>
            </a:r>
          </a:p>
        </p:txBody>
      </p:sp>
      <p:sp>
        <p:nvSpPr>
          <p:cNvPr id="4" name="Slide Number Placeholder 3"/>
          <p:cNvSpPr>
            <a:spLocks noGrp="1"/>
          </p:cNvSpPr>
          <p:nvPr>
            <p:ph type="sldNum" sz="quarter" idx="5"/>
          </p:nvPr>
        </p:nvSpPr>
        <p:spPr/>
        <p:txBody>
          <a:bodyPr/>
          <a:lstStyle/>
          <a:p>
            <a:fld id="{E491572B-8066-49D6-97B2-52541B8674A2}" type="slidenum">
              <a:rPr lang="en-GB" smtClean="0"/>
              <a:t>4</a:t>
            </a:fld>
            <a:endParaRPr lang="en-GB"/>
          </a:p>
        </p:txBody>
      </p:sp>
    </p:spTree>
    <p:extLst>
      <p:ext uri="{BB962C8B-B14F-4D97-AF65-F5344CB8AC3E}">
        <p14:creationId xmlns:p14="http://schemas.microsoft.com/office/powerpoint/2010/main" val="2674316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will be invited to work out what this concept means by considering at root words.</a:t>
            </a:r>
          </a:p>
          <a:p>
            <a:r>
              <a:rPr lang="en-GB" dirty="0"/>
              <a:t>A quick potted history of changes to jurisdiction over laws in Wales should then be shared.</a:t>
            </a:r>
          </a:p>
          <a:p>
            <a:r>
              <a:rPr lang="en-GB" dirty="0"/>
              <a:t>Hywel </a:t>
            </a:r>
            <a:r>
              <a:rPr lang="en-GB" dirty="0" err="1"/>
              <a:t>Dda</a:t>
            </a:r>
            <a:r>
              <a:rPr lang="en-GB" dirty="0"/>
              <a:t> was very enlightened: fines instead of death penalty, much greater rights / protection for women than anywhere else in Europe, rights for children</a:t>
            </a:r>
          </a:p>
          <a:p>
            <a:r>
              <a:rPr lang="en-GB" dirty="0"/>
              <a:t>Statute of </a:t>
            </a:r>
            <a:r>
              <a:rPr lang="en-GB" dirty="0" err="1"/>
              <a:t>Rhuddlan</a:t>
            </a:r>
            <a:r>
              <a:rPr lang="en-GB" dirty="0"/>
              <a:t> applied most of English law to Wales with exceptions for things like marriage and property ownership.</a:t>
            </a:r>
          </a:p>
          <a:p>
            <a:r>
              <a:rPr lang="en-GB" dirty="0"/>
              <a:t>Act of Union gave England the authority to rule Wales and this remained until devolution in 1999</a:t>
            </a:r>
          </a:p>
        </p:txBody>
      </p:sp>
      <p:sp>
        <p:nvSpPr>
          <p:cNvPr id="4" name="Slide Number Placeholder 3"/>
          <p:cNvSpPr>
            <a:spLocks noGrp="1"/>
          </p:cNvSpPr>
          <p:nvPr>
            <p:ph type="sldNum" sz="quarter" idx="5"/>
          </p:nvPr>
        </p:nvSpPr>
        <p:spPr/>
        <p:txBody>
          <a:bodyPr/>
          <a:lstStyle/>
          <a:p>
            <a:fld id="{E491572B-8066-49D6-97B2-52541B8674A2}" type="slidenum">
              <a:rPr lang="en-GB" smtClean="0"/>
              <a:t>5</a:t>
            </a:fld>
            <a:endParaRPr lang="en-GB"/>
          </a:p>
        </p:txBody>
      </p:sp>
    </p:spTree>
    <p:extLst>
      <p:ext uri="{BB962C8B-B14F-4D97-AF65-F5344CB8AC3E}">
        <p14:creationId xmlns:p14="http://schemas.microsoft.com/office/powerpoint/2010/main" val="786428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Devolved powers of Senedd explained: even mentions organ donation right at the end </a:t>
            </a:r>
            <a:r>
              <a:rPr lang="en-GB" dirty="0">
                <a:sym typeface="Wingdings" panose="05000000000000000000" pitchFamily="2" charset="2"/>
              </a:rPr>
              <a:t></a:t>
            </a:r>
          </a:p>
          <a:p>
            <a:r>
              <a:rPr lang="en-GB" dirty="0">
                <a:sym typeface="Wingdings" panose="05000000000000000000" pitchFamily="2" charset="2"/>
              </a:rPr>
              <a:t>Use the following slides (or Powers Cards) to develop a more detailed understanding of what is controlled by the Senedd and what is controlled by UK parliament.</a:t>
            </a:r>
          </a:p>
          <a:p>
            <a:endParaRPr lang="en-GB" dirty="0"/>
          </a:p>
        </p:txBody>
      </p:sp>
      <p:sp>
        <p:nvSpPr>
          <p:cNvPr id="4" name="Slide Number Placeholder 3"/>
          <p:cNvSpPr>
            <a:spLocks noGrp="1"/>
          </p:cNvSpPr>
          <p:nvPr>
            <p:ph type="sldNum" sz="quarter" idx="5"/>
          </p:nvPr>
        </p:nvSpPr>
        <p:spPr/>
        <p:txBody>
          <a:bodyPr/>
          <a:lstStyle/>
          <a:p>
            <a:fld id="{E491572B-8066-49D6-97B2-52541B8674A2}" type="slidenum">
              <a:rPr lang="en-GB" smtClean="0"/>
              <a:t>6</a:t>
            </a:fld>
            <a:endParaRPr lang="en-GB"/>
          </a:p>
        </p:txBody>
      </p:sp>
    </p:spTree>
    <p:extLst>
      <p:ext uri="{BB962C8B-B14F-4D97-AF65-F5344CB8AC3E}">
        <p14:creationId xmlns:p14="http://schemas.microsoft.com/office/powerpoint/2010/main" val="3586897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Tell the students you will play a game called ‘</a:t>
            </a:r>
            <a:r>
              <a:rPr lang="en-US" dirty="0" err="1">
                <a:solidFill>
                  <a:schemeClr val="dk1"/>
                </a:solidFill>
              </a:rPr>
              <a:t>Senedd</a:t>
            </a:r>
            <a:r>
              <a:rPr lang="en-US" dirty="0">
                <a:solidFill>
                  <a:schemeClr val="dk1"/>
                </a:solidFill>
              </a:rPr>
              <a:t> or Westminster’. You’ll have 12 facts on the next slides that relate to each - they will have to say whether they think the facts are about the </a:t>
            </a:r>
            <a:r>
              <a:rPr lang="en-US" dirty="0" err="1">
                <a:solidFill>
                  <a:schemeClr val="dk1"/>
                </a:solidFill>
              </a:rPr>
              <a:t>Senedd</a:t>
            </a:r>
            <a:r>
              <a:rPr lang="en-US" dirty="0">
                <a:solidFill>
                  <a:schemeClr val="dk1"/>
                </a:solidFill>
              </a:rPr>
              <a:t> (left) or Westminster (right).</a:t>
            </a:r>
          </a:p>
          <a:p>
            <a:pPr marL="0" lvl="0" indent="0" algn="l" rtl="0">
              <a:spcBef>
                <a:spcPts val="0"/>
              </a:spcBef>
              <a:spcAft>
                <a:spcPts val="0"/>
              </a:spcAft>
              <a:buNone/>
            </a:pPr>
            <a:endParaRPr lang="en-US"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0374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r>
              <a:rPr lang="en-US" sz="1200" dirty="0">
                <a:solidFill>
                  <a:schemeClr val="dk1"/>
                </a:solidFill>
                <a:highlight>
                  <a:srgbClr val="FFFFFF"/>
                </a:highlight>
                <a:latin typeface="Roboto"/>
                <a:ea typeface="Roboto"/>
                <a:cs typeface="Roboto"/>
                <a:sym typeface="Roboto"/>
              </a:rPr>
              <a:t>Question 1: Which parliament’s building collects rainwater to flush toilets and burns recycled material for heating?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Answer: </a:t>
            </a:r>
            <a:r>
              <a:rPr lang="en-US" dirty="0" err="1"/>
              <a:t>Senedd</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Question 2: </a:t>
            </a:r>
            <a:r>
              <a:rPr lang="en-US" sz="1200" dirty="0">
                <a:solidFill>
                  <a:schemeClr val="dk1"/>
                </a:solidFill>
                <a:highlight>
                  <a:srgbClr val="FFFFFF"/>
                </a:highlight>
                <a:latin typeface="Roboto"/>
                <a:ea typeface="Roboto"/>
                <a:cs typeface="Roboto"/>
                <a:sym typeface="Roboto"/>
              </a:rPr>
              <a:t>Which parliament’s members decide who can get free school meals in Wales?  </a:t>
            </a:r>
          </a:p>
          <a:p>
            <a:pPr marL="0" lvl="0" indent="0" algn="l" rtl="0">
              <a:spcBef>
                <a:spcPts val="0"/>
              </a:spcBef>
              <a:spcAft>
                <a:spcPts val="0"/>
              </a:spcAft>
              <a:buNone/>
            </a:pPr>
            <a:endParaRPr lang="en-US" sz="1200" dirty="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r>
              <a:rPr lang="en-US" sz="1200" dirty="0">
                <a:solidFill>
                  <a:schemeClr val="dk1"/>
                </a:solidFill>
                <a:highlight>
                  <a:srgbClr val="FFFFFF"/>
                </a:highlight>
                <a:latin typeface="Roboto"/>
                <a:ea typeface="Roboto"/>
                <a:cs typeface="Roboto"/>
                <a:sym typeface="Roboto"/>
              </a:rPr>
              <a:t>Answer: </a:t>
            </a:r>
            <a:r>
              <a:rPr lang="en-US" sz="1200" dirty="0" err="1">
                <a:solidFill>
                  <a:schemeClr val="dk1"/>
                </a:solidFill>
                <a:highlight>
                  <a:srgbClr val="FFFFFF"/>
                </a:highlight>
                <a:latin typeface="Roboto"/>
                <a:ea typeface="Roboto"/>
                <a:cs typeface="Roboto"/>
                <a:sym typeface="Roboto"/>
              </a:rPr>
              <a:t>Senedd</a:t>
            </a:r>
            <a:endParaRPr lang="en-US" sz="1200" dirty="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endParaRPr lang="en-US" sz="1200" dirty="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r>
              <a:rPr lang="en-US" sz="1200" dirty="0">
                <a:solidFill>
                  <a:schemeClr val="dk1"/>
                </a:solidFill>
                <a:highlight>
                  <a:srgbClr val="FFFFFF"/>
                </a:highlight>
                <a:latin typeface="Roboto"/>
                <a:ea typeface="Roboto"/>
                <a:cs typeface="Roboto"/>
                <a:sym typeface="Roboto"/>
              </a:rPr>
              <a:t>Related question: Ask pupils if they know which English celebrity recently put pressure on the UK Government to give more children in England free school meals? Answer: Manchester United footballer Marcus </a:t>
            </a:r>
            <a:r>
              <a:rPr lang="en-US" sz="1200" dirty="0" err="1">
                <a:solidFill>
                  <a:schemeClr val="dk1"/>
                </a:solidFill>
                <a:highlight>
                  <a:srgbClr val="FFFFFF"/>
                </a:highlight>
                <a:latin typeface="Roboto"/>
                <a:ea typeface="Roboto"/>
                <a:cs typeface="Roboto"/>
                <a:sym typeface="Roboto"/>
              </a:rPr>
              <a:t>Rashford</a:t>
            </a:r>
            <a:endParaRPr lang="en-US" sz="1200" dirty="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endParaRPr lang="en-US"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8750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Question 3: Which parliament’s members decide on coronavirus restrictions in Wales?</a:t>
            </a:r>
          </a:p>
          <a:p>
            <a:pPr marL="0" lvl="0" indent="0" algn="l" rtl="0">
              <a:spcBef>
                <a:spcPts val="0"/>
              </a:spcBef>
              <a:spcAft>
                <a:spcPts val="0"/>
              </a:spcAft>
              <a:buNone/>
            </a:pPr>
            <a:r>
              <a:rPr lang="en-US" dirty="0"/>
              <a:t>Answer: </a:t>
            </a:r>
            <a:r>
              <a:rPr lang="en-US" dirty="0" err="1"/>
              <a:t>Senedd</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Question 4: Which parliament’s </a:t>
            </a:r>
            <a:r>
              <a:rPr lang="en-US"/>
              <a:t>members affect </a:t>
            </a:r>
            <a:r>
              <a:rPr lang="en-US" dirty="0"/>
              <a:t>how hospitals are run in Wales, and how you get help with your mental health?</a:t>
            </a:r>
          </a:p>
          <a:p>
            <a:pPr marL="0" lvl="0" indent="0" algn="l" rtl="0">
              <a:spcBef>
                <a:spcPts val="0"/>
              </a:spcBef>
              <a:spcAft>
                <a:spcPts val="0"/>
              </a:spcAft>
              <a:buNone/>
            </a:pPr>
            <a:r>
              <a:rPr lang="en-US" dirty="0"/>
              <a:t>Answer: </a:t>
            </a:r>
            <a:r>
              <a:rPr lang="en-US" dirty="0" err="1"/>
              <a:t>Senedd</a:t>
            </a:r>
            <a:endParaRPr lang="en-US"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7C3637-F9C0-444F-9B68-AA050132969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472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6.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2.xml"/><Relationship Id="rId5" Type="http://schemas.openxmlformats.org/officeDocument/2006/relationships/hyperlink" Target="http://childrenscommissioner.wales/" TargetMode="External"/><Relationship Id="rId4" Type="http://schemas.openxmlformats.org/officeDocument/2006/relationships/hyperlink" Target="http://comisiynyddplant.cymru/"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8C84A-E0CD-DA99-94FE-44A5581791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A16E4AF-BBBD-2D8B-7DD0-E9410CEB32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1D6C8C3-2603-E363-1584-35326972F634}"/>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AB6AEA61-D959-7C26-D82D-D43436BC844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A43ED2-85CD-2454-1490-5CBA1D9A19B1}"/>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264342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1C61-72AF-89EE-1834-D100C01A1B7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1512508-72D8-86D6-02BB-EC684ADA15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F586D77-2F68-82DE-ADB5-8C1147DA887B}"/>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AE574826-A560-65B5-F6EB-363776717B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8CBEBA-BC27-E570-1F0C-F8298499E9FA}"/>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240904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2F352B-D50D-DACE-F536-A5551443E0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14486C8-CEEC-3E17-01B2-C4822C50E1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FBE9CF-7FC1-DC4D-AA1B-073F3464A2C3}"/>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73509B69-BADA-659E-4F8B-F2249FF116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3FA941-9971-8A81-F66E-F0A4D3DA713C}"/>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2413562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 Full colou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A3550E-254A-4239-99B2-82AF8A1815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432001"/>
            <a:ext cx="11329200" cy="4969419"/>
          </a:xfrm>
          <a:prstGeom prst="rect">
            <a:avLst/>
          </a:prstGeom>
        </p:spPr>
      </p:pic>
      <p:sp>
        <p:nvSpPr>
          <p:cNvPr id="2" name="Title 1">
            <a:extLst>
              <a:ext uri="{FF2B5EF4-FFF2-40B4-BE49-F238E27FC236}">
                <a16:creationId xmlns:a16="http://schemas.microsoft.com/office/drawing/2014/main" id="{69D7F50E-B990-456C-BBA9-0BF5EC722E73}"/>
              </a:ext>
            </a:extLst>
          </p:cNvPr>
          <p:cNvSpPr>
            <a:spLocks noGrp="1"/>
          </p:cNvSpPr>
          <p:nvPr>
            <p:ph type="ctrTitle"/>
          </p:nvPr>
        </p:nvSpPr>
        <p:spPr>
          <a:xfrm>
            <a:off x="936000" y="864001"/>
            <a:ext cx="10304835" cy="830997"/>
          </a:xfrm>
        </p:spPr>
        <p:txBody>
          <a:bodyPr lIns="0" tIns="0" rIns="0" bIns="0" anchor="t" anchorCtr="0">
            <a:spAutoFit/>
          </a:bodyPr>
          <a:lstStyle>
            <a:lvl1pPr algn="l">
              <a:defRPr sz="6000"/>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3C83950-050A-41C1-BFDC-773E9002A828}"/>
              </a:ext>
            </a:extLst>
          </p:cNvPr>
          <p:cNvSpPr>
            <a:spLocks noGrp="1"/>
          </p:cNvSpPr>
          <p:nvPr>
            <p:ph type="subTitle" idx="1"/>
          </p:nvPr>
        </p:nvSpPr>
        <p:spPr>
          <a:xfrm>
            <a:off x="935999" y="1663431"/>
            <a:ext cx="10304835" cy="415498"/>
          </a:xfrm>
        </p:spPr>
        <p:txBody>
          <a:bodyPr lIns="0" tIns="0" rIns="0" bIns="0">
            <a:spAutoFit/>
          </a:bodyPr>
          <a:lstStyle>
            <a:lvl1pPr marL="0" indent="0" algn="l">
              <a:buNone/>
              <a:defRPr sz="3000">
                <a:latin typeface="VAG Rounde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tx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80201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 Red">
    <p:bg>
      <p:bgPr>
        <a:solidFill>
          <a:schemeClr val="bg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A3550E-254A-4239-99B2-82AF8A1815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477811"/>
            <a:ext cx="11329200" cy="4878175"/>
          </a:xfrm>
          <a:prstGeom prst="rect">
            <a:avLst/>
          </a:prstGeom>
        </p:spPr>
      </p:pic>
      <p:sp>
        <p:nvSpPr>
          <p:cNvPr id="2" name="Title 1">
            <a:extLst>
              <a:ext uri="{FF2B5EF4-FFF2-40B4-BE49-F238E27FC236}">
                <a16:creationId xmlns:a16="http://schemas.microsoft.com/office/drawing/2014/main" id="{69D7F50E-B990-456C-BBA9-0BF5EC722E73}"/>
              </a:ext>
            </a:extLst>
          </p:cNvPr>
          <p:cNvSpPr>
            <a:spLocks noGrp="1"/>
          </p:cNvSpPr>
          <p:nvPr>
            <p:ph type="ctrTitle"/>
          </p:nvPr>
        </p:nvSpPr>
        <p:spPr>
          <a:xfrm>
            <a:off x="936000" y="1548000"/>
            <a:ext cx="10304835" cy="830997"/>
          </a:xfrm>
        </p:spPr>
        <p:txBody>
          <a:bodyPr lIns="0" tIns="0" rIns="0" bIns="0" anchor="t" anchorCtr="0">
            <a:spAutoFit/>
          </a:bodyPr>
          <a:lstStyle>
            <a:lvl1pPr algn="l">
              <a:defRPr sz="60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3C83950-050A-41C1-BFDC-773E9002A828}"/>
              </a:ext>
            </a:extLst>
          </p:cNvPr>
          <p:cNvSpPr>
            <a:spLocks noGrp="1"/>
          </p:cNvSpPr>
          <p:nvPr>
            <p:ph type="subTitle" idx="1"/>
          </p:nvPr>
        </p:nvSpPr>
        <p:spPr>
          <a:xfrm>
            <a:off x="943582" y="2347430"/>
            <a:ext cx="10304835" cy="415498"/>
          </a:xfrm>
        </p:spPr>
        <p:txBody>
          <a:bodyPr lIns="0" tIns="0" rIns="0" bIns="0">
            <a:spAutoFit/>
          </a:bodyPr>
          <a:lstStyle>
            <a:lvl1pPr marL="0" indent="0" algn="l">
              <a:buNone/>
              <a:defRPr sz="3000">
                <a:solidFill>
                  <a:schemeClr val="bg1"/>
                </a:solidFill>
                <a:latin typeface="VAG Rounde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sp>
        <p:nvSpPr>
          <p:cNvPr id="7" name="Date Placeholder 3">
            <a:extLst>
              <a:ext uri="{FF2B5EF4-FFF2-40B4-BE49-F238E27FC236}">
                <a16:creationId xmlns:a16="http://schemas.microsoft.com/office/drawing/2014/main" id="{83D46338-8DD9-4E5C-84DF-668003A6991C}"/>
              </a:ext>
            </a:extLst>
          </p:cNvPr>
          <p:cNvSpPr>
            <a:spLocks noGrp="1"/>
          </p:cNvSpPr>
          <p:nvPr>
            <p:ph type="dt" sz="half" idx="10"/>
          </p:nvPr>
        </p:nvSpPr>
        <p:spPr>
          <a:xfrm>
            <a:off x="935999" y="4165884"/>
            <a:ext cx="2743200" cy="365125"/>
          </a:xfrm>
        </p:spPr>
        <p:txBody>
          <a:bodyPr lIns="0" tIns="0" rIns="0" bIns="0"/>
          <a:lstStyle>
            <a:lvl1pPr>
              <a:defRPr sz="2200">
                <a:solidFill>
                  <a:schemeClr val="bg1"/>
                </a:solidFill>
                <a:latin typeface="+mn-lt"/>
              </a:defRPr>
            </a:lvl1pPr>
          </a:lstStyle>
          <a:p>
            <a:r>
              <a:rPr lang="en-GB"/>
              <a:t>7-Oct-18</a:t>
            </a:r>
            <a:endParaRPr lang="en-GB" dirty="0"/>
          </a:p>
        </p:txBody>
      </p:sp>
    </p:spTree>
    <p:extLst>
      <p:ext uri="{BB962C8B-B14F-4D97-AF65-F5344CB8AC3E}">
        <p14:creationId xmlns:p14="http://schemas.microsoft.com/office/powerpoint/2010/main" val="3329930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 Green">
    <p:bg>
      <p:bgPr>
        <a:solidFill>
          <a:srgbClr val="39B54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A3550E-254A-4239-99B2-82AF8A1815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477811"/>
            <a:ext cx="11329200" cy="4878175"/>
          </a:xfrm>
          <a:prstGeom prst="rect">
            <a:avLst/>
          </a:prstGeom>
        </p:spPr>
      </p:pic>
      <p:sp>
        <p:nvSpPr>
          <p:cNvPr id="2" name="Title 1">
            <a:extLst>
              <a:ext uri="{FF2B5EF4-FFF2-40B4-BE49-F238E27FC236}">
                <a16:creationId xmlns:a16="http://schemas.microsoft.com/office/drawing/2014/main" id="{69D7F50E-B990-456C-BBA9-0BF5EC722E73}"/>
              </a:ext>
            </a:extLst>
          </p:cNvPr>
          <p:cNvSpPr>
            <a:spLocks noGrp="1"/>
          </p:cNvSpPr>
          <p:nvPr>
            <p:ph type="ctrTitle"/>
          </p:nvPr>
        </p:nvSpPr>
        <p:spPr>
          <a:xfrm>
            <a:off x="936000" y="1548000"/>
            <a:ext cx="10304835" cy="830997"/>
          </a:xfrm>
        </p:spPr>
        <p:txBody>
          <a:bodyPr lIns="0" tIns="0" rIns="0" bIns="0" anchor="t" anchorCtr="0">
            <a:spAutoFit/>
          </a:bodyPr>
          <a:lstStyle>
            <a:lvl1pPr algn="ctr">
              <a:defRPr sz="60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3C83950-050A-41C1-BFDC-773E9002A828}"/>
              </a:ext>
            </a:extLst>
          </p:cNvPr>
          <p:cNvSpPr>
            <a:spLocks noGrp="1"/>
          </p:cNvSpPr>
          <p:nvPr>
            <p:ph type="subTitle" idx="1"/>
          </p:nvPr>
        </p:nvSpPr>
        <p:spPr>
          <a:xfrm>
            <a:off x="943582" y="2347430"/>
            <a:ext cx="10304835" cy="415498"/>
          </a:xfrm>
        </p:spPr>
        <p:txBody>
          <a:bodyPr lIns="0" tIns="0" rIns="0" bIns="0">
            <a:spAutoFit/>
          </a:bodyPr>
          <a:lstStyle>
            <a:lvl1pPr marL="0" indent="0" algn="ctr">
              <a:buNone/>
              <a:defRPr sz="3000">
                <a:solidFill>
                  <a:schemeClr val="bg1"/>
                </a:solidFill>
                <a:latin typeface="VAG Rounde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sp>
        <p:nvSpPr>
          <p:cNvPr id="7" name="Date Placeholder 3">
            <a:extLst>
              <a:ext uri="{FF2B5EF4-FFF2-40B4-BE49-F238E27FC236}">
                <a16:creationId xmlns:a16="http://schemas.microsoft.com/office/drawing/2014/main" id="{83D46338-8DD9-4E5C-84DF-668003A6991C}"/>
              </a:ext>
            </a:extLst>
          </p:cNvPr>
          <p:cNvSpPr>
            <a:spLocks noGrp="1"/>
          </p:cNvSpPr>
          <p:nvPr>
            <p:ph type="dt" sz="half" idx="10"/>
          </p:nvPr>
        </p:nvSpPr>
        <p:spPr>
          <a:xfrm>
            <a:off x="4728000" y="4165884"/>
            <a:ext cx="2736000" cy="365125"/>
          </a:xfrm>
        </p:spPr>
        <p:txBody>
          <a:bodyPr lIns="0" tIns="0" rIns="0" bIns="0"/>
          <a:lstStyle>
            <a:lvl1pPr algn="ctr">
              <a:defRPr sz="2200">
                <a:solidFill>
                  <a:schemeClr val="bg1"/>
                </a:solidFill>
                <a:latin typeface="+mn-lt"/>
              </a:defRPr>
            </a:lvl1pPr>
          </a:lstStyle>
          <a:p>
            <a:r>
              <a:rPr lang="en-GB"/>
              <a:t>7-Oct-18</a:t>
            </a:r>
            <a:endParaRPr lang="en-GB" dirty="0"/>
          </a:p>
        </p:txBody>
      </p:sp>
    </p:spTree>
    <p:extLst>
      <p:ext uri="{BB962C8B-B14F-4D97-AF65-F5344CB8AC3E}">
        <p14:creationId xmlns:p14="http://schemas.microsoft.com/office/powerpoint/2010/main" val="8315110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Intro Slide - Full colou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7F50E-B990-456C-BBA9-0BF5EC722E73}"/>
              </a:ext>
            </a:extLst>
          </p:cNvPr>
          <p:cNvSpPr>
            <a:spLocks noGrp="1"/>
          </p:cNvSpPr>
          <p:nvPr>
            <p:ph type="ctrTitle"/>
          </p:nvPr>
        </p:nvSpPr>
        <p:spPr>
          <a:xfrm>
            <a:off x="936000" y="864001"/>
            <a:ext cx="10304835" cy="830997"/>
          </a:xfrm>
        </p:spPr>
        <p:txBody>
          <a:bodyPr lIns="0" tIns="0" rIns="0" bIns="0" anchor="t" anchorCtr="0">
            <a:spAutoFit/>
          </a:bodyPr>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3C83950-050A-41C1-BFDC-773E9002A828}"/>
              </a:ext>
            </a:extLst>
          </p:cNvPr>
          <p:cNvSpPr>
            <a:spLocks noGrp="1"/>
          </p:cNvSpPr>
          <p:nvPr>
            <p:ph type="subTitle" idx="1"/>
          </p:nvPr>
        </p:nvSpPr>
        <p:spPr>
          <a:xfrm>
            <a:off x="935999" y="1663431"/>
            <a:ext cx="10304835" cy="415498"/>
          </a:xfrm>
        </p:spPr>
        <p:txBody>
          <a:bodyPr lIns="0" tIns="0" rIns="0" bIns="0">
            <a:spAutoFit/>
          </a:bodyPr>
          <a:lstStyle>
            <a:lvl1pPr marL="0" indent="0" algn="l">
              <a:buNone/>
              <a:defRPr sz="3000">
                <a:solidFill>
                  <a:schemeClr val="bg2"/>
                </a:solidFill>
                <a:latin typeface="VAG Rounde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tx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tx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tx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1"/>
            <a:ext cx="11329200" cy="122220"/>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0" y="5076000"/>
            <a:ext cx="11329200" cy="413656"/>
          </a:xfrm>
          <a:prstGeom prst="rect">
            <a:avLst/>
          </a:prstGeom>
        </p:spPr>
      </p:pic>
    </p:spTree>
    <p:extLst>
      <p:ext uri="{BB962C8B-B14F-4D97-AF65-F5344CB8AC3E}">
        <p14:creationId xmlns:p14="http://schemas.microsoft.com/office/powerpoint/2010/main" val="1732445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tro Slide - Blue">
    <p:bg>
      <p:bgPr>
        <a:solidFill>
          <a:schemeClr val="accent3"/>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3"/>
            <a:ext cx="11329200" cy="122216"/>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3" y="5076000"/>
            <a:ext cx="11329200" cy="413656"/>
          </a:xfrm>
          <a:prstGeom prst="rect">
            <a:avLst/>
          </a:prstGeom>
        </p:spPr>
      </p:pic>
      <p:sp>
        <p:nvSpPr>
          <p:cNvPr id="8" name="Title 1">
            <a:extLst>
              <a:ext uri="{FF2B5EF4-FFF2-40B4-BE49-F238E27FC236}">
                <a16:creationId xmlns:a16="http://schemas.microsoft.com/office/drawing/2014/main" id="{1FC0822B-6C90-472B-AB40-0806ED99FFCE}"/>
              </a:ext>
            </a:extLst>
          </p:cNvPr>
          <p:cNvSpPr>
            <a:spLocks noGrp="1"/>
          </p:cNvSpPr>
          <p:nvPr>
            <p:ph type="ctrTitle"/>
          </p:nvPr>
        </p:nvSpPr>
        <p:spPr>
          <a:xfrm>
            <a:off x="936000" y="1548000"/>
            <a:ext cx="10304835" cy="830997"/>
          </a:xfrm>
        </p:spPr>
        <p:txBody>
          <a:bodyPr lIns="0" tIns="0" rIns="0" bIns="0" anchor="t" anchorCtr="0">
            <a:spAutoFit/>
          </a:bodyPr>
          <a:lstStyle>
            <a:lvl1pPr algn="ctr">
              <a:defRPr sz="6000">
                <a:solidFill>
                  <a:schemeClr val="bg1"/>
                </a:solidFill>
              </a:defRPr>
            </a:lvl1pPr>
          </a:lstStyle>
          <a:p>
            <a:r>
              <a:rPr lang="en-US"/>
              <a:t>Click to edit Master title style</a:t>
            </a:r>
            <a:endParaRPr lang="en-GB" dirty="0"/>
          </a:p>
        </p:txBody>
      </p:sp>
      <p:sp>
        <p:nvSpPr>
          <p:cNvPr id="9" name="Subtitle 2">
            <a:extLst>
              <a:ext uri="{FF2B5EF4-FFF2-40B4-BE49-F238E27FC236}">
                <a16:creationId xmlns:a16="http://schemas.microsoft.com/office/drawing/2014/main" id="{252B1172-2D36-4CE2-8E6D-A288A9F0BF62}"/>
              </a:ext>
            </a:extLst>
          </p:cNvPr>
          <p:cNvSpPr>
            <a:spLocks noGrp="1"/>
          </p:cNvSpPr>
          <p:nvPr>
            <p:ph type="subTitle" idx="1"/>
          </p:nvPr>
        </p:nvSpPr>
        <p:spPr>
          <a:xfrm>
            <a:off x="943582" y="2347430"/>
            <a:ext cx="10304835" cy="415498"/>
          </a:xfrm>
        </p:spPr>
        <p:txBody>
          <a:bodyPr lIns="0" tIns="0" rIns="0" bIns="0">
            <a:spAutoFit/>
          </a:bodyPr>
          <a:lstStyle>
            <a:lvl1pPr marL="0" indent="0" algn="ctr">
              <a:buNone/>
              <a:defRPr sz="3000">
                <a:solidFill>
                  <a:schemeClr val="bg1"/>
                </a:solidFill>
                <a:latin typeface="VAG Rounde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568838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D0A40B-4C9E-4E7D-924E-47CA6AD432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432001"/>
            <a:ext cx="11329200" cy="122220"/>
          </a:xfrm>
          <a:prstGeom prst="rect">
            <a:avLst/>
          </a:prstGeom>
        </p:spPr>
      </p:pic>
      <p:pic>
        <p:nvPicPr>
          <p:cNvPr id="8" name="Picture 7">
            <a:extLst>
              <a:ext uri="{FF2B5EF4-FFF2-40B4-BE49-F238E27FC236}">
                <a16:creationId xmlns:a16="http://schemas.microsoft.com/office/drawing/2014/main" id="{D5631683-08CB-4406-8275-702BCEA097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2000" y="5724000"/>
            <a:ext cx="11329200" cy="413656"/>
          </a:xfrm>
          <a:prstGeom prst="rect">
            <a:avLst/>
          </a:prstGeom>
        </p:spPr>
      </p:pic>
      <p:sp>
        <p:nvSpPr>
          <p:cNvPr id="9" name="Rectangle 4">
            <a:extLst>
              <a:ext uri="{FF2B5EF4-FFF2-40B4-BE49-F238E27FC236}">
                <a16:creationId xmlns:a16="http://schemas.microsoft.com/office/drawing/2014/main" id="{A3654759-EE2D-42CC-BB58-034A7D084965}"/>
              </a:ext>
            </a:extLst>
          </p:cNvPr>
          <p:cNvSpPr>
            <a:spLocks noChangeArrowheads="1"/>
          </p:cNvSpPr>
          <p:nvPr userDrawn="1"/>
        </p:nvSpPr>
        <p:spPr bwMode="auto">
          <a:xfrm>
            <a:off x="7451999" y="5976000"/>
            <a:ext cx="4320000" cy="464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1792288" algn="l"/>
                <a:tab pos="2865438" algn="ctr"/>
                <a:tab pos="5730875" algn="r"/>
              </a:tabLst>
            </a:pPr>
            <a:r>
              <a:rPr kumimoji="0" lang="cy-GB" altLang="en-US" sz="1400" b="0" i="0" u="none" strike="noStrike" cap="none" normalizeH="0" baseline="0" dirty="0">
                <a:ln>
                  <a:noFill/>
                </a:ln>
                <a:solidFill>
                  <a:schemeClr val="bg2"/>
                </a:solidFill>
                <a:effectLst/>
                <a:latin typeface="VAG Rounded" pitchFamily="50" charset="0"/>
                <a:ea typeface="Calibri" panose="020F0502020204030204" pitchFamily="34" charset="0"/>
                <a:cs typeface="Times New Roman" panose="02020603050405020304" pitchFamily="18" charset="0"/>
              </a:rPr>
              <a:t>@</a:t>
            </a:r>
            <a:r>
              <a:rPr kumimoji="0" lang="cy-GB" altLang="en-US" sz="1400" b="0" i="0" u="none" strike="noStrike" cap="none" normalizeH="0" baseline="0" dirty="0" err="1">
                <a:ln>
                  <a:noFill/>
                </a:ln>
                <a:solidFill>
                  <a:schemeClr val="bg2"/>
                </a:solidFill>
                <a:effectLst/>
                <a:latin typeface="VAG Rounded" pitchFamily="50" charset="0"/>
                <a:ea typeface="Calibri" panose="020F0502020204030204" pitchFamily="34" charset="0"/>
                <a:cs typeface="Times New Roman" panose="02020603050405020304" pitchFamily="18" charset="0"/>
              </a:rPr>
              <a:t>complantcymru</a:t>
            </a:r>
            <a:r>
              <a:rPr kumimoji="0" lang="cy-GB" altLang="en-US" sz="1400" b="0" i="0" u="none" strike="noStrike" cap="none" normalizeH="0" baseline="0" dirty="0">
                <a:ln>
                  <a:noFill/>
                </a:ln>
                <a:solidFill>
                  <a:schemeClr val="bg2"/>
                </a:solidFill>
                <a:effectLst/>
                <a:latin typeface="VAG Rounded" pitchFamily="50" charset="0"/>
                <a:ea typeface="Calibri" panose="020F0502020204030204" pitchFamily="34" charset="0"/>
                <a:cs typeface="Times New Roman" panose="02020603050405020304" pitchFamily="18" charset="0"/>
              </a:rPr>
              <a:t>	</a:t>
            </a:r>
            <a:r>
              <a:rPr kumimoji="0" lang="cy-GB" altLang="en-US" sz="1400" b="0" i="0" u="none" strike="noStrike" kern="1200" cap="none" normalizeH="0" baseline="0" dirty="0" err="1">
                <a:ln>
                  <a:noFill/>
                </a:ln>
                <a:solidFill>
                  <a:schemeClr val="bg2"/>
                </a:solidFill>
                <a:effectLst/>
                <a:latin typeface="VAG Rounded" pitchFamily="50" charset="0"/>
                <a:ea typeface="+mn-ea"/>
                <a:cs typeface="Times New Roman" panose="02020603050405020304" pitchFamily="18" charset="0"/>
              </a:rPr>
              <a:t>comisiynyddplant.cymru</a:t>
            </a:r>
            <a:endParaRPr kumimoji="0" lang="cy-GB" altLang="en-US" sz="1400" b="0" i="0" u="none" strike="noStrike" kern="1200" cap="none" normalizeH="0" baseline="0" dirty="0">
              <a:ln>
                <a:noFill/>
              </a:ln>
              <a:solidFill>
                <a:schemeClr val="bg2"/>
              </a:solidFill>
              <a:effectLst/>
              <a:latin typeface="VAG Rounded" pitchFamily="50" charset="0"/>
              <a:ea typeface="+mn-ea"/>
              <a:cs typeface="Times New Roman" panose="02020603050405020304" pitchFamily="18" charset="0"/>
            </a:endParaRPr>
          </a:p>
          <a:p>
            <a:pPr marL="0" marR="0" lvl="0" indent="0" algn="l" defTabSz="914400" rtl="0" eaLnBrk="0" fontAlgn="base" latinLnBrk="0" hangingPunct="0">
              <a:lnSpc>
                <a:spcPct val="90000"/>
              </a:lnSpc>
              <a:spcBef>
                <a:spcPct val="0"/>
              </a:spcBef>
              <a:spcAft>
                <a:spcPts val="600"/>
              </a:spcAft>
              <a:buClrTx/>
              <a:buSzTx/>
              <a:buFontTx/>
              <a:buNone/>
              <a:tabLst>
                <a:tab pos="1792288" algn="l"/>
                <a:tab pos="2865438" algn="ctr"/>
                <a:tab pos="5730875" algn="r"/>
              </a:tabLst>
            </a:pPr>
            <a:r>
              <a:rPr kumimoji="0" lang="cy-GB" altLang="en-US" sz="1400" b="0" i="0" u="none" strike="noStrike" cap="none" normalizeH="0" baseline="0" dirty="0">
                <a:ln>
                  <a:noFill/>
                </a:ln>
                <a:solidFill>
                  <a:schemeClr val="bg2"/>
                </a:solidFill>
                <a:effectLst/>
                <a:latin typeface="VAG Rounded" pitchFamily="50" charset="0"/>
                <a:cs typeface="Times New Roman" panose="02020603050405020304" pitchFamily="18" charset="0"/>
              </a:rPr>
              <a:t>@</a:t>
            </a:r>
            <a:r>
              <a:rPr kumimoji="0" lang="cy-GB" altLang="en-US" sz="1400" b="0" i="0" u="none" strike="noStrike" cap="none" normalizeH="0" baseline="0" dirty="0" err="1">
                <a:ln>
                  <a:noFill/>
                </a:ln>
                <a:solidFill>
                  <a:schemeClr val="bg2"/>
                </a:solidFill>
                <a:effectLst/>
                <a:latin typeface="VAG Rounded" pitchFamily="50" charset="0"/>
                <a:cs typeface="Times New Roman" panose="02020603050405020304" pitchFamily="18" charset="0"/>
              </a:rPr>
              <a:t>childcomwales</a:t>
            </a:r>
            <a:r>
              <a:rPr kumimoji="0" lang="cy-GB" altLang="en-US" sz="1400" b="0" i="0" u="none" strike="noStrike" cap="none" normalizeH="0" baseline="0" dirty="0">
                <a:ln>
                  <a:noFill/>
                </a:ln>
                <a:solidFill>
                  <a:schemeClr val="bg2"/>
                </a:solidFill>
                <a:effectLst/>
                <a:latin typeface="VAG Rounded" pitchFamily="50" charset="0"/>
                <a:cs typeface="Times New Roman" panose="02020603050405020304" pitchFamily="18" charset="0"/>
              </a:rPr>
              <a:t>	</a:t>
            </a:r>
            <a:r>
              <a:rPr kumimoji="0" lang="cy-GB" altLang="en-US" sz="1400" b="0" i="0" u="none" strike="noStrike" kern="1200" cap="none" normalizeH="0" baseline="0" dirty="0" err="1">
                <a:ln>
                  <a:noFill/>
                </a:ln>
                <a:solidFill>
                  <a:schemeClr val="bg2"/>
                </a:solidFill>
                <a:effectLst/>
                <a:latin typeface="VAG Rounded" pitchFamily="50" charset="0"/>
                <a:ea typeface="+mn-ea"/>
                <a:cs typeface="Times New Roman" panose="02020603050405020304" pitchFamily="18" charset="0"/>
              </a:rPr>
              <a:t>childrenscommissioner.wales</a:t>
            </a:r>
            <a:endParaRPr kumimoji="0" lang="en-GB" altLang="en-US" sz="1400" b="0" i="0" u="none" strike="noStrike" kern="1200" cap="none" normalizeH="0" baseline="0" dirty="0">
              <a:ln>
                <a:noFill/>
              </a:ln>
              <a:solidFill>
                <a:schemeClr val="bg2"/>
              </a:solidFill>
              <a:effectLst/>
              <a:latin typeface="VAG Rounded" pitchFamily="50" charset="0"/>
              <a:ea typeface="+mn-ea"/>
              <a:cs typeface="Times New Roman" panose="02020603050405020304" pitchFamily="18" charset="0"/>
            </a:endParaRPr>
          </a:p>
        </p:txBody>
      </p:sp>
      <p:sp>
        <p:nvSpPr>
          <p:cNvPr id="11" name="Text Placeholder 10">
            <a:extLst>
              <a:ext uri="{FF2B5EF4-FFF2-40B4-BE49-F238E27FC236}">
                <a16:creationId xmlns:a16="http://schemas.microsoft.com/office/drawing/2014/main" id="{B47E2740-0F3A-49B8-92C1-43321C4DD259}"/>
              </a:ext>
            </a:extLst>
          </p:cNvPr>
          <p:cNvSpPr>
            <a:spLocks noGrp="1"/>
          </p:cNvSpPr>
          <p:nvPr>
            <p:ph type="body" sz="quarter" idx="10"/>
          </p:nvPr>
        </p:nvSpPr>
        <p:spPr>
          <a:xfrm>
            <a:off x="1800000" y="1512000"/>
            <a:ext cx="8593200" cy="4212000"/>
          </a:xfrm>
        </p:spPr>
        <p:txBody>
          <a:bodyPr lIns="0" tIns="0" rIns="0">
            <a:noAutofit/>
          </a:bodyPr>
          <a:lstStyle>
            <a:lvl1pPr>
              <a:defRPr b="1">
                <a:solidFill>
                  <a:schemeClr val="bg2"/>
                </a:solidFill>
                <a:latin typeface="VAG Rounded Std Thin" panose="020F0402020204020204" pitchFamily="34" charset="0"/>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hlinkClick r:id="rId4"/>
            <a:extLst>
              <a:ext uri="{FF2B5EF4-FFF2-40B4-BE49-F238E27FC236}">
                <a16:creationId xmlns:a16="http://schemas.microsoft.com/office/drawing/2014/main" id="{E02D5032-7F75-405A-B222-831AB1EC6845}"/>
              </a:ext>
            </a:extLst>
          </p:cNvPr>
          <p:cNvSpPr/>
          <p:nvPr userDrawn="1"/>
        </p:nvSpPr>
        <p:spPr>
          <a:xfrm>
            <a:off x="9231086" y="5974080"/>
            <a:ext cx="1994263" cy="163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hlinkClick r:id="rId5"/>
            <a:extLst>
              <a:ext uri="{FF2B5EF4-FFF2-40B4-BE49-F238E27FC236}">
                <a16:creationId xmlns:a16="http://schemas.microsoft.com/office/drawing/2014/main" id="{0260D4DC-8A33-4918-B54F-178C0A33992F}"/>
              </a:ext>
            </a:extLst>
          </p:cNvPr>
          <p:cNvSpPr/>
          <p:nvPr userDrawn="1"/>
        </p:nvSpPr>
        <p:spPr>
          <a:xfrm>
            <a:off x="9231086" y="6247679"/>
            <a:ext cx="2386149" cy="17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2045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 Pink">
    <p:bg>
      <p:bgPr>
        <a:solidFill>
          <a:schemeClr val="accent4"/>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3"/>
            <a:ext cx="11329200" cy="122216"/>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3" y="5076000"/>
            <a:ext cx="11329200" cy="413656"/>
          </a:xfrm>
          <a:prstGeom prst="rect">
            <a:avLst/>
          </a:prstGeom>
        </p:spPr>
      </p:pic>
      <p:cxnSp>
        <p:nvCxnSpPr>
          <p:cNvPr id="16" name="Straight Connector 15">
            <a:extLst>
              <a:ext uri="{FF2B5EF4-FFF2-40B4-BE49-F238E27FC236}">
                <a16:creationId xmlns:a16="http://schemas.microsoft.com/office/drawing/2014/main" id="{8D1A5DA7-AA85-49F2-BAAD-A171521305D3}"/>
              </a:ext>
            </a:extLst>
          </p:cNvPr>
          <p:cNvCxnSpPr/>
          <p:nvPr userDrawn="1"/>
        </p:nvCxnSpPr>
        <p:spPr>
          <a:xfrm>
            <a:off x="1799400" y="3927600"/>
            <a:ext cx="252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670A7857-2A17-4545-8F08-164E289C2513}"/>
              </a:ext>
            </a:extLst>
          </p:cNvPr>
          <p:cNvSpPr>
            <a:spLocks noGrp="1"/>
          </p:cNvSpPr>
          <p:nvPr>
            <p:ph type="body" sz="quarter" idx="11"/>
          </p:nvPr>
        </p:nvSpPr>
        <p:spPr>
          <a:xfrm>
            <a:off x="1800000" y="1511999"/>
            <a:ext cx="8593200" cy="2412000"/>
          </a:xfrm>
        </p:spPr>
        <p:txBody>
          <a:bodyPr lIns="0" tIns="0" rIns="0" bIns="152400">
            <a:noAutofit/>
          </a:bodyPr>
          <a:lstStyle>
            <a:lvl1pPr marL="0" indent="0">
              <a:spcBef>
                <a:spcPts val="0"/>
              </a:spcBef>
              <a:spcAft>
                <a:spcPts val="1200"/>
              </a:spcAft>
              <a:buNone/>
              <a:defRPr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
        <p:nvSpPr>
          <p:cNvPr id="29" name="Text Placeholder 10">
            <a:extLst>
              <a:ext uri="{FF2B5EF4-FFF2-40B4-BE49-F238E27FC236}">
                <a16:creationId xmlns:a16="http://schemas.microsoft.com/office/drawing/2014/main" id="{516818EA-85F8-44FB-8813-18A7EF375767}"/>
              </a:ext>
            </a:extLst>
          </p:cNvPr>
          <p:cNvSpPr>
            <a:spLocks noGrp="1"/>
          </p:cNvSpPr>
          <p:nvPr>
            <p:ph type="body" sz="quarter" idx="13"/>
          </p:nvPr>
        </p:nvSpPr>
        <p:spPr>
          <a:xfrm>
            <a:off x="1800000" y="3927600"/>
            <a:ext cx="8593200" cy="1152000"/>
          </a:xfrm>
        </p:spPr>
        <p:txBody>
          <a:bodyPr lIns="0" tIns="152400" rIns="0" bIns="0">
            <a:noAutofit/>
          </a:bodyPr>
          <a:lstStyle>
            <a:lvl1pPr marL="0" indent="0">
              <a:spcBef>
                <a:spcPts val="1200"/>
              </a:spcBef>
              <a:spcAft>
                <a:spcPts val="0"/>
              </a:spcAft>
              <a:buNone/>
              <a:defRPr sz="1800"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390219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 Purple">
    <p:bg>
      <p:bgPr>
        <a:solidFill>
          <a:schemeClr val="accent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3"/>
            <a:ext cx="11329200" cy="122216"/>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3" y="5076000"/>
            <a:ext cx="11329200" cy="413656"/>
          </a:xfrm>
          <a:prstGeom prst="rect">
            <a:avLst/>
          </a:prstGeom>
        </p:spPr>
      </p:pic>
      <p:cxnSp>
        <p:nvCxnSpPr>
          <p:cNvPr id="16" name="Straight Connector 15">
            <a:extLst>
              <a:ext uri="{FF2B5EF4-FFF2-40B4-BE49-F238E27FC236}">
                <a16:creationId xmlns:a16="http://schemas.microsoft.com/office/drawing/2014/main" id="{8D1A5DA7-AA85-49F2-BAAD-A171521305D3}"/>
              </a:ext>
            </a:extLst>
          </p:cNvPr>
          <p:cNvCxnSpPr/>
          <p:nvPr userDrawn="1"/>
        </p:nvCxnSpPr>
        <p:spPr>
          <a:xfrm>
            <a:off x="1799400" y="3927600"/>
            <a:ext cx="252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7ECAE7AA-4351-4C21-B3EB-537899028611}"/>
              </a:ext>
            </a:extLst>
          </p:cNvPr>
          <p:cNvSpPr>
            <a:spLocks noGrp="1"/>
          </p:cNvSpPr>
          <p:nvPr>
            <p:ph type="body" sz="quarter" idx="11"/>
          </p:nvPr>
        </p:nvSpPr>
        <p:spPr>
          <a:xfrm>
            <a:off x="1800000" y="1511999"/>
            <a:ext cx="8593200" cy="2412000"/>
          </a:xfrm>
        </p:spPr>
        <p:txBody>
          <a:bodyPr lIns="0" tIns="0" rIns="0" bIns="152400">
            <a:noAutofit/>
          </a:bodyPr>
          <a:lstStyle>
            <a:lvl1pPr marL="0" indent="0">
              <a:spcBef>
                <a:spcPts val="0"/>
              </a:spcBef>
              <a:spcAft>
                <a:spcPts val="1200"/>
              </a:spcAft>
              <a:buNone/>
              <a:defRPr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
        <p:nvSpPr>
          <p:cNvPr id="11" name="Text Placeholder 10">
            <a:extLst>
              <a:ext uri="{FF2B5EF4-FFF2-40B4-BE49-F238E27FC236}">
                <a16:creationId xmlns:a16="http://schemas.microsoft.com/office/drawing/2014/main" id="{FC87B527-9C95-426A-A3A0-11C08ACAF5F7}"/>
              </a:ext>
            </a:extLst>
          </p:cNvPr>
          <p:cNvSpPr>
            <a:spLocks noGrp="1"/>
          </p:cNvSpPr>
          <p:nvPr>
            <p:ph type="body" sz="quarter" idx="13"/>
          </p:nvPr>
        </p:nvSpPr>
        <p:spPr>
          <a:xfrm>
            <a:off x="1800000" y="3927600"/>
            <a:ext cx="8593200" cy="1152000"/>
          </a:xfrm>
        </p:spPr>
        <p:txBody>
          <a:bodyPr lIns="0" tIns="152400" rIns="0" bIns="0">
            <a:noAutofit/>
          </a:bodyPr>
          <a:lstStyle>
            <a:lvl1pPr marL="0" indent="0">
              <a:spcBef>
                <a:spcPts val="1200"/>
              </a:spcBef>
              <a:spcAft>
                <a:spcPts val="0"/>
              </a:spcAft>
              <a:buNone/>
              <a:defRPr sz="1800"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942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410B8-4455-2BC9-381F-1ACE4BE745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B6F3D97-0A40-6344-B78A-20798A51E8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C3C2414-9320-6E56-08CB-DAE49691A5F1}"/>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6B8483BA-3004-7267-0513-3130E6C047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429F0E-F3E4-9A1F-EDAE-A1AC272C96D4}"/>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068329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Slide - Blue">
    <p:bg>
      <p:bgPr>
        <a:solidFill>
          <a:srgbClr val="0072BC"/>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3"/>
            <a:ext cx="11329200" cy="122216"/>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3" y="5076000"/>
            <a:ext cx="11329200" cy="413656"/>
          </a:xfrm>
          <a:prstGeom prst="rect">
            <a:avLst/>
          </a:prstGeom>
        </p:spPr>
      </p:pic>
      <p:cxnSp>
        <p:nvCxnSpPr>
          <p:cNvPr id="16" name="Straight Connector 15">
            <a:extLst>
              <a:ext uri="{FF2B5EF4-FFF2-40B4-BE49-F238E27FC236}">
                <a16:creationId xmlns:a16="http://schemas.microsoft.com/office/drawing/2014/main" id="{8D1A5DA7-AA85-49F2-BAAD-A171521305D3}"/>
              </a:ext>
            </a:extLst>
          </p:cNvPr>
          <p:cNvCxnSpPr/>
          <p:nvPr userDrawn="1"/>
        </p:nvCxnSpPr>
        <p:spPr>
          <a:xfrm>
            <a:off x="1799400" y="3927600"/>
            <a:ext cx="252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65DD9D79-DCC4-4119-A5A5-C31167AB465B}"/>
              </a:ext>
            </a:extLst>
          </p:cNvPr>
          <p:cNvSpPr>
            <a:spLocks noGrp="1"/>
          </p:cNvSpPr>
          <p:nvPr>
            <p:ph type="body" sz="quarter" idx="11"/>
          </p:nvPr>
        </p:nvSpPr>
        <p:spPr>
          <a:xfrm>
            <a:off x="1800000" y="1511999"/>
            <a:ext cx="8593200" cy="2412000"/>
          </a:xfrm>
        </p:spPr>
        <p:txBody>
          <a:bodyPr lIns="0" tIns="0" rIns="0" bIns="152400">
            <a:noAutofit/>
          </a:bodyPr>
          <a:lstStyle>
            <a:lvl1pPr marL="0" indent="0">
              <a:spcBef>
                <a:spcPts val="0"/>
              </a:spcBef>
              <a:spcAft>
                <a:spcPts val="1200"/>
              </a:spcAft>
              <a:buNone/>
              <a:defRPr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
        <p:nvSpPr>
          <p:cNvPr id="11" name="Text Placeholder 10">
            <a:extLst>
              <a:ext uri="{FF2B5EF4-FFF2-40B4-BE49-F238E27FC236}">
                <a16:creationId xmlns:a16="http://schemas.microsoft.com/office/drawing/2014/main" id="{800A31E7-103F-41CA-A05A-3385EB97E51A}"/>
              </a:ext>
            </a:extLst>
          </p:cNvPr>
          <p:cNvSpPr>
            <a:spLocks noGrp="1"/>
          </p:cNvSpPr>
          <p:nvPr>
            <p:ph type="body" sz="quarter" idx="13"/>
          </p:nvPr>
        </p:nvSpPr>
        <p:spPr>
          <a:xfrm>
            <a:off x="1800000" y="3927600"/>
            <a:ext cx="8593200" cy="1152000"/>
          </a:xfrm>
        </p:spPr>
        <p:txBody>
          <a:bodyPr lIns="0" tIns="152400" rIns="0" bIns="0">
            <a:noAutofit/>
          </a:bodyPr>
          <a:lstStyle>
            <a:lvl1pPr marL="0" indent="0">
              <a:spcBef>
                <a:spcPts val="1200"/>
              </a:spcBef>
              <a:spcAft>
                <a:spcPts val="0"/>
              </a:spcAft>
              <a:buNone/>
              <a:defRPr sz="1800"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80128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Slide - Green">
    <p:bg>
      <p:bgPr>
        <a:solidFill>
          <a:schemeClr val="accent6"/>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D187C6-C031-4ECC-B48D-F07C053680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999" y="5494491"/>
            <a:ext cx="961538" cy="1040040"/>
          </a:xfrm>
          <a:prstGeom prst="rect">
            <a:avLst/>
          </a:prstGeom>
        </p:spPr>
      </p:pic>
      <p:sp>
        <p:nvSpPr>
          <p:cNvPr id="12" name="Rectangle 4">
            <a:extLst>
              <a:ext uri="{FF2B5EF4-FFF2-40B4-BE49-F238E27FC236}">
                <a16:creationId xmlns:a16="http://schemas.microsoft.com/office/drawing/2014/main" id="{96C623B3-F41D-4BDC-92EC-1D60E3478E12}"/>
              </a:ext>
            </a:extLst>
          </p:cNvPr>
          <p:cNvSpPr>
            <a:spLocks noChangeArrowheads="1"/>
          </p:cNvSpPr>
          <p:nvPr userDrawn="1"/>
        </p:nvSpPr>
        <p:spPr bwMode="auto">
          <a:xfrm>
            <a:off x="10586797" y="5493600"/>
            <a:ext cx="1260000" cy="104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1pPr>
            <a:lvl2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2pPr>
            <a:lvl3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3pPr>
            <a:lvl4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4pPr>
            <a:lvl5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5pPr>
            <a:lvl6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6pPr>
            <a:lvl7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7pPr>
            <a:lvl8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8pPr>
            <a:lvl9pPr eaLnBrk="0" fontAlgn="base" hangingPunct="0">
              <a:spcBef>
                <a:spcPct val="0"/>
              </a:spcBef>
              <a:spcAft>
                <a:spcPct val="0"/>
              </a:spcAft>
              <a:tabLst>
                <a:tab pos="2865438" algn="ctr"/>
                <a:tab pos="573087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ts val="600"/>
              </a:spcAft>
              <a:buClrTx/>
              <a:buSzTx/>
              <a:buFontTx/>
              <a:buNone/>
              <a:tabLst>
                <a:tab pos="2865438" algn="ctr"/>
                <a:tab pos="5730875" algn="r"/>
              </a:tabLst>
            </a:pP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Comisiynydd</a:t>
            </a:r>
            <a:br>
              <a:rPr kumimoji="0" lang="cy-GB" altLang="en-US" sz="10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br>
            <a:r>
              <a:rPr kumimoji="0" lang="cy-GB" altLang="en-US" sz="1400" b="0" i="0" u="none" strike="noStrike" cap="none" normalizeH="0" baseline="0" dirty="0">
                <a:ln>
                  <a:noFill/>
                </a:ln>
                <a:solidFill>
                  <a:schemeClr val="bg1"/>
                </a:solidFill>
                <a:effectLst/>
                <a:latin typeface="VAG Rounded" pitchFamily="50" charset="0"/>
                <a:ea typeface="Calibri" panose="020F0502020204030204" pitchFamily="34" charset="0"/>
                <a:cs typeface="Times New Roman" panose="02020603050405020304" pitchFamily="18" charset="0"/>
              </a:rPr>
              <a:t>Plant Cymru</a:t>
            </a:r>
            <a:endParaRPr kumimoji="0" lang="en-GB" altLang="en-US" sz="800" b="0" i="0" u="none" strike="noStrike" cap="none" normalizeH="0" baseline="0" dirty="0">
              <a:ln>
                <a:noFill/>
              </a:ln>
              <a:solidFill>
                <a:schemeClr val="bg1"/>
              </a:solidFill>
              <a:effectLst/>
              <a:latin typeface="VAG Rounded" pitchFamily="50" charset="0"/>
            </a:endParaRPr>
          </a:p>
          <a:p>
            <a:pPr marL="0" marR="0" lvl="0" indent="0" algn="l" defTabSz="914400" rtl="0" eaLnBrk="0" fontAlgn="base" latinLnBrk="0" hangingPunct="0">
              <a:lnSpc>
                <a:spcPct val="90000"/>
              </a:lnSpc>
              <a:spcBef>
                <a:spcPct val="0"/>
              </a:spcBef>
              <a:spcAft>
                <a:spcPct val="0"/>
              </a:spcAft>
              <a:buClrTx/>
              <a:buSzTx/>
              <a:buFontTx/>
              <a:buNone/>
              <a:tabLst>
                <a:tab pos="2865438" algn="ctr"/>
                <a:tab pos="5730875" algn="r"/>
              </a:tabLst>
            </a:pP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Children’s</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Commissioner</a:t>
            </a:r>
            <a:b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br>
            <a:r>
              <a:rPr kumimoji="0" lang="en-GB" altLang="en-US" sz="1400" b="0" i="0" u="none" strike="noStrike" cap="none" normalizeH="0" baseline="0" dirty="0">
                <a:ln>
                  <a:noFill/>
                </a:ln>
                <a:solidFill>
                  <a:schemeClr val="bg1"/>
                </a:solidFill>
                <a:effectLst/>
                <a:latin typeface="+mn-lt"/>
                <a:ea typeface="Calibri" panose="020F0502020204030204" pitchFamily="34" charset="0"/>
                <a:cs typeface="Times New Roman" panose="02020603050405020304" pitchFamily="18" charset="0"/>
              </a:rPr>
              <a:t>for Wales</a:t>
            </a:r>
            <a:endParaRPr kumimoji="0" lang="en-GB" altLang="en-US" sz="1800" b="0" i="0" u="none" strike="noStrike" cap="none" normalizeH="0" baseline="0" dirty="0">
              <a:ln>
                <a:noFill/>
              </a:ln>
              <a:solidFill>
                <a:schemeClr val="bg1"/>
              </a:solidFill>
              <a:effectLst/>
              <a:latin typeface="+mn-lt"/>
            </a:endParaRPr>
          </a:p>
        </p:txBody>
      </p:sp>
      <p:pic>
        <p:nvPicPr>
          <p:cNvPr id="5" name="Picture 4">
            <a:extLst>
              <a:ext uri="{FF2B5EF4-FFF2-40B4-BE49-F238E27FC236}">
                <a16:creationId xmlns:a16="http://schemas.microsoft.com/office/drawing/2014/main" id="{5EE0BAE2-2E0E-4E91-9C86-6137EC4D19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999" y="432003"/>
            <a:ext cx="11329200" cy="122216"/>
          </a:xfrm>
          <a:prstGeom prst="rect">
            <a:avLst/>
          </a:prstGeom>
        </p:spPr>
      </p:pic>
      <p:pic>
        <p:nvPicPr>
          <p:cNvPr id="7" name="Picture 6">
            <a:extLst>
              <a:ext uri="{FF2B5EF4-FFF2-40B4-BE49-F238E27FC236}">
                <a16:creationId xmlns:a16="http://schemas.microsoft.com/office/drawing/2014/main" id="{674ED251-D41F-4894-AE87-87B969EAF3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003" y="5076000"/>
            <a:ext cx="11329200" cy="413656"/>
          </a:xfrm>
          <a:prstGeom prst="rect">
            <a:avLst/>
          </a:prstGeom>
        </p:spPr>
      </p:pic>
      <p:cxnSp>
        <p:nvCxnSpPr>
          <p:cNvPr id="16" name="Straight Connector 15">
            <a:extLst>
              <a:ext uri="{FF2B5EF4-FFF2-40B4-BE49-F238E27FC236}">
                <a16:creationId xmlns:a16="http://schemas.microsoft.com/office/drawing/2014/main" id="{8D1A5DA7-AA85-49F2-BAAD-A171521305D3}"/>
              </a:ext>
            </a:extLst>
          </p:cNvPr>
          <p:cNvCxnSpPr/>
          <p:nvPr userDrawn="1"/>
        </p:nvCxnSpPr>
        <p:spPr>
          <a:xfrm>
            <a:off x="1799400" y="3927600"/>
            <a:ext cx="252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D6878AB3-876C-4D0F-AE3F-3AEE9E932C2C}"/>
              </a:ext>
            </a:extLst>
          </p:cNvPr>
          <p:cNvSpPr>
            <a:spLocks noGrp="1"/>
          </p:cNvSpPr>
          <p:nvPr>
            <p:ph type="body" sz="quarter" idx="11"/>
          </p:nvPr>
        </p:nvSpPr>
        <p:spPr>
          <a:xfrm>
            <a:off x="1800000" y="1511999"/>
            <a:ext cx="8593200" cy="2412000"/>
          </a:xfrm>
        </p:spPr>
        <p:txBody>
          <a:bodyPr lIns="0" tIns="0" rIns="0" bIns="152400">
            <a:noAutofit/>
          </a:bodyPr>
          <a:lstStyle>
            <a:lvl1pPr marL="0" indent="0">
              <a:spcBef>
                <a:spcPts val="0"/>
              </a:spcBef>
              <a:spcAft>
                <a:spcPts val="1200"/>
              </a:spcAft>
              <a:buNone/>
              <a:defRPr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
        <p:nvSpPr>
          <p:cNvPr id="11" name="Text Placeholder 10">
            <a:extLst>
              <a:ext uri="{FF2B5EF4-FFF2-40B4-BE49-F238E27FC236}">
                <a16:creationId xmlns:a16="http://schemas.microsoft.com/office/drawing/2014/main" id="{40768790-44B4-46D1-9166-3E5D6A5F0DA8}"/>
              </a:ext>
            </a:extLst>
          </p:cNvPr>
          <p:cNvSpPr>
            <a:spLocks noGrp="1"/>
          </p:cNvSpPr>
          <p:nvPr>
            <p:ph type="body" sz="quarter" idx="13"/>
          </p:nvPr>
        </p:nvSpPr>
        <p:spPr>
          <a:xfrm>
            <a:off x="1800000" y="3927600"/>
            <a:ext cx="8593200" cy="1152000"/>
          </a:xfrm>
        </p:spPr>
        <p:txBody>
          <a:bodyPr lIns="0" tIns="152400" rIns="0" bIns="0">
            <a:noAutofit/>
          </a:bodyPr>
          <a:lstStyle>
            <a:lvl1pPr marL="0" indent="0">
              <a:spcBef>
                <a:spcPts val="1200"/>
              </a:spcBef>
              <a:spcAft>
                <a:spcPts val="0"/>
              </a:spcAft>
              <a:buNone/>
              <a:defRPr sz="1800" b="1">
                <a:solidFill>
                  <a:schemeClr val="bg1"/>
                </a:solidFill>
                <a:latin typeface="VAG Rounded Std Thin" panose="020F0402020204020204" pitchFamily="34" charset="0"/>
              </a:defRPr>
            </a:lvl1pPr>
            <a:lvl2pPr marL="0" indent="0">
              <a:buNone/>
              <a:defRPr sz="1800">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94530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B6BFF-3557-6283-ED99-C735C0B2A9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C05949A-5631-DE5F-26BB-216E3489A2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05A638-B45B-96E5-0878-BE34F8EA8D77}"/>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4C9058CF-5AAB-845A-2132-8CC876F31A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F96F65-76EB-3D65-26FF-9B86FF00862F}"/>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2487377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8231-70C5-8B7A-5766-F1A0DDACAFA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60194E-FA27-A35F-41E5-DD244C9A64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F508C01-2B1E-5947-E0F4-9CA038AEE2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8148A31-D2D6-9CA8-D605-045DE4772019}"/>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6" name="Footer Placeholder 5">
            <a:extLst>
              <a:ext uri="{FF2B5EF4-FFF2-40B4-BE49-F238E27FC236}">
                <a16:creationId xmlns:a16="http://schemas.microsoft.com/office/drawing/2014/main" id="{C9D12B30-E0EE-180C-7ABB-6E98EFD1E3F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D512C89-5CD0-6554-072E-7F72693D90CF}"/>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3600614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54F02-77CF-18E0-2F0E-3B5592CEEB2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4FFA7E2-5D02-C931-6E5B-EC17BAFC1E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AF7689-C6E2-EF48-6A8F-E14CF49F3C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9D3D512-7AAB-9CD8-61AB-9CDE68F95C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F7E547-5EA7-64AF-0F5E-96DBE644ED5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86E2C9B-138B-D516-F69A-879833B7B981}"/>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8" name="Footer Placeholder 7">
            <a:extLst>
              <a:ext uri="{FF2B5EF4-FFF2-40B4-BE49-F238E27FC236}">
                <a16:creationId xmlns:a16="http://schemas.microsoft.com/office/drawing/2014/main" id="{8DAF7BA0-001F-BD52-EF1E-4F5EAC03114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E71794E-1D8E-5CC8-128E-6F88A63BA6F0}"/>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812570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37272-7918-483F-4D84-70F10A10ADB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EA27C1C-580E-3D85-DD65-F95A3AEC6B03}"/>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4" name="Footer Placeholder 3">
            <a:extLst>
              <a:ext uri="{FF2B5EF4-FFF2-40B4-BE49-F238E27FC236}">
                <a16:creationId xmlns:a16="http://schemas.microsoft.com/office/drawing/2014/main" id="{542BB337-DAEB-8337-8741-FF8976046EF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B3D8A2D-A502-A1A2-91C7-64B037438C4B}"/>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61946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FE3FA4-E89A-4AC4-DFCA-00E54977A867}"/>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3" name="Footer Placeholder 2">
            <a:extLst>
              <a:ext uri="{FF2B5EF4-FFF2-40B4-BE49-F238E27FC236}">
                <a16:creationId xmlns:a16="http://schemas.microsoft.com/office/drawing/2014/main" id="{92CFC223-67A8-C567-62F9-D5AEF02CCE0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1839B1C-DD59-91F6-891F-87DD53C68159}"/>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3897028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A8390-5FA8-A938-769C-4F38B2844E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FD6F2C4-7730-3C07-8DA6-BDF19710B3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8FF20AE-5505-2652-E317-7FB31B1D39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F24497-8840-9FA4-48AA-2ECE6566F6CC}"/>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6" name="Footer Placeholder 5">
            <a:extLst>
              <a:ext uri="{FF2B5EF4-FFF2-40B4-BE49-F238E27FC236}">
                <a16:creationId xmlns:a16="http://schemas.microsoft.com/office/drawing/2014/main" id="{63EB39AC-708E-9A2E-33A5-497C127246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41687AB-F339-CFB9-049D-48FD4540497A}"/>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479485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D66A0-EBEB-F6C1-1BEA-ADD76DBB4D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12023F3-6BE3-06B3-8CDD-7EB262C5FC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DBCD5BE-34E5-B759-F148-4865252FE6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546451-3948-F883-5C42-0EC66F82E927}"/>
              </a:ext>
            </a:extLst>
          </p:cNvPr>
          <p:cNvSpPr>
            <a:spLocks noGrp="1"/>
          </p:cNvSpPr>
          <p:nvPr>
            <p:ph type="dt" sz="half" idx="10"/>
          </p:nvPr>
        </p:nvSpPr>
        <p:spPr/>
        <p:txBody>
          <a:bodyPr/>
          <a:lstStyle/>
          <a:p>
            <a:fld id="{39CD6B5D-D34B-4680-9ED9-F254C99C2981}" type="datetimeFigureOut">
              <a:rPr lang="en-GB" smtClean="0"/>
              <a:t>04/11/2022</a:t>
            </a:fld>
            <a:endParaRPr lang="en-GB"/>
          </a:p>
        </p:txBody>
      </p:sp>
      <p:sp>
        <p:nvSpPr>
          <p:cNvPr id="6" name="Footer Placeholder 5">
            <a:extLst>
              <a:ext uri="{FF2B5EF4-FFF2-40B4-BE49-F238E27FC236}">
                <a16:creationId xmlns:a16="http://schemas.microsoft.com/office/drawing/2014/main" id="{5CCA1F5B-F66A-22EC-5575-3683C84025C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008AF28-6529-B908-A071-48A365117A97}"/>
              </a:ext>
            </a:extLst>
          </p:cNvPr>
          <p:cNvSpPr>
            <a:spLocks noGrp="1"/>
          </p:cNvSpPr>
          <p:nvPr>
            <p:ph type="sldNum" sz="quarter" idx="12"/>
          </p:nvPr>
        </p:nvSpPr>
        <p:spPr/>
        <p:txBody>
          <a:bodyPr/>
          <a:lstStyle/>
          <a:p>
            <a:fld id="{8DECAC04-B263-4EED-ABDD-B90085296065}" type="slidenum">
              <a:rPr lang="en-GB" smtClean="0"/>
              <a:t>‹#›</a:t>
            </a:fld>
            <a:endParaRPr lang="en-GB"/>
          </a:p>
        </p:txBody>
      </p:sp>
    </p:spTree>
    <p:extLst>
      <p:ext uri="{BB962C8B-B14F-4D97-AF65-F5344CB8AC3E}">
        <p14:creationId xmlns:p14="http://schemas.microsoft.com/office/powerpoint/2010/main" val="1731268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0AC12F-7496-411F-97FC-C32D08CD48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F5F296E-7809-149C-6B57-CAB2E91EE3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A4E836-F2BE-CF64-A1D8-BFF9FB31A3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CD6B5D-D34B-4680-9ED9-F254C99C2981}" type="datetimeFigureOut">
              <a:rPr lang="en-GB" smtClean="0"/>
              <a:t>04/11/2022</a:t>
            </a:fld>
            <a:endParaRPr lang="en-GB"/>
          </a:p>
        </p:txBody>
      </p:sp>
      <p:sp>
        <p:nvSpPr>
          <p:cNvPr id="5" name="Footer Placeholder 4">
            <a:extLst>
              <a:ext uri="{FF2B5EF4-FFF2-40B4-BE49-F238E27FC236}">
                <a16:creationId xmlns:a16="http://schemas.microsoft.com/office/drawing/2014/main" id="{1EC07DB5-1DE0-15CE-717B-17E8540444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292ED82-D1BA-9D7B-4EE1-993315720B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ECAC04-B263-4EED-ABDD-B90085296065}" type="slidenum">
              <a:rPr lang="en-GB" smtClean="0"/>
              <a:t>‹#›</a:t>
            </a:fld>
            <a:endParaRPr lang="en-GB"/>
          </a:p>
        </p:txBody>
      </p:sp>
    </p:spTree>
    <p:extLst>
      <p:ext uri="{BB962C8B-B14F-4D97-AF65-F5344CB8AC3E}">
        <p14:creationId xmlns:p14="http://schemas.microsoft.com/office/powerpoint/2010/main" val="115922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36C5B0-BCE9-4190-B09A-DBC0AA33D3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0115FE0C-6F9B-4E90-8B7D-20A7210575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0DD1D29-2E01-48A5-96E1-EDB95AC10C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DAA6C1-B524-4083-8985-4658D9A351CB}" type="datetimeFigureOut">
              <a:rPr lang="en-GB" smtClean="0"/>
              <a:t>04/11/2022</a:t>
            </a:fld>
            <a:endParaRPr lang="en-GB"/>
          </a:p>
        </p:txBody>
      </p:sp>
      <p:sp>
        <p:nvSpPr>
          <p:cNvPr id="5" name="Footer Placeholder 4">
            <a:extLst>
              <a:ext uri="{FF2B5EF4-FFF2-40B4-BE49-F238E27FC236}">
                <a16:creationId xmlns:a16="http://schemas.microsoft.com/office/drawing/2014/main" id="{1FFDCDDF-CFCD-4C49-922F-73DA90588F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3EBF52E-53C0-4F36-8CFC-2FC836391F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8EB8B-7571-4EDF-8436-56B416227145}" type="slidenum">
              <a:rPr lang="en-GB" smtClean="0"/>
              <a:t>‹#›</a:t>
            </a:fld>
            <a:endParaRPr lang="en-GB"/>
          </a:p>
        </p:txBody>
      </p:sp>
    </p:spTree>
    <p:extLst>
      <p:ext uri="{BB962C8B-B14F-4D97-AF65-F5344CB8AC3E}">
        <p14:creationId xmlns:p14="http://schemas.microsoft.com/office/powerpoint/2010/main" val="1331727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6000" kern="1200">
          <a:solidFill>
            <a:schemeClr val="tx1"/>
          </a:solidFill>
          <a:latin typeface="VAG Rounded"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hyperlink" Target="https://www.youtube.com/watch?v=EX2FxUvlVvs" TargetMode="Externa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4FE5A5-9711-A415-0A9C-765BD39A6E77}"/>
              </a:ext>
            </a:extLst>
          </p:cNvPr>
          <p:cNvSpPr>
            <a:spLocks noGrp="1"/>
          </p:cNvSpPr>
          <p:nvPr>
            <p:ph type="ctrTitle"/>
          </p:nvPr>
        </p:nvSpPr>
        <p:spPr>
          <a:xfrm>
            <a:off x="890338" y="640080"/>
            <a:ext cx="3734014" cy="3566160"/>
          </a:xfrm>
        </p:spPr>
        <p:txBody>
          <a:bodyPr anchor="b">
            <a:normAutofit/>
          </a:bodyPr>
          <a:lstStyle/>
          <a:p>
            <a:pPr algn="l"/>
            <a:r>
              <a:rPr lang="en-GB" sz="5400"/>
              <a:t>Health Law + Ethics</a:t>
            </a:r>
          </a:p>
        </p:txBody>
      </p:sp>
      <p:sp>
        <p:nvSpPr>
          <p:cNvPr id="3" name="Subtitle 2">
            <a:extLst>
              <a:ext uri="{FF2B5EF4-FFF2-40B4-BE49-F238E27FC236}">
                <a16:creationId xmlns:a16="http://schemas.microsoft.com/office/drawing/2014/main" id="{3F96A4D2-C9BC-2FC4-65E8-48C5AAA4CC49}"/>
              </a:ext>
            </a:extLst>
          </p:cNvPr>
          <p:cNvSpPr>
            <a:spLocks noGrp="1"/>
          </p:cNvSpPr>
          <p:nvPr>
            <p:ph type="subTitle" idx="1"/>
          </p:nvPr>
        </p:nvSpPr>
        <p:spPr>
          <a:xfrm>
            <a:off x="890339" y="4636008"/>
            <a:ext cx="3734014" cy="1572768"/>
          </a:xfrm>
        </p:spPr>
        <p:txBody>
          <a:bodyPr>
            <a:normAutofit/>
          </a:bodyPr>
          <a:lstStyle/>
          <a:p>
            <a:pPr algn="l"/>
            <a:r>
              <a:rPr lang="en-GB" dirty="0"/>
              <a:t>Cardiff University +</a:t>
            </a:r>
          </a:p>
          <a:p>
            <a:pPr algn="l"/>
            <a:r>
              <a:rPr lang="en-GB" dirty="0"/>
              <a:t>Cardiff Curriculum Team</a:t>
            </a:r>
          </a:p>
        </p:txBody>
      </p:sp>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tones balancing on a wood">
            <a:extLst>
              <a:ext uri="{FF2B5EF4-FFF2-40B4-BE49-F238E27FC236}">
                <a16:creationId xmlns:a16="http://schemas.microsoft.com/office/drawing/2014/main" id="{8896783B-DB3D-524F-0B5A-CB5DCA167D0B}"/>
              </a:ext>
            </a:extLst>
          </p:cNvPr>
          <p:cNvPicPr>
            <a:picLocks noChangeAspect="1"/>
          </p:cNvPicPr>
          <p:nvPr/>
        </p:nvPicPr>
        <p:blipFill rotWithShape="1">
          <a:blip r:embed="rId3"/>
          <a:srcRect l="29013" r="10554"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37500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r>
              <a:rPr lang="en-GB" dirty="0"/>
              <a:t>Q5. </a:t>
            </a:r>
            <a:br>
              <a:rPr lang="en-GB" dirty="0"/>
            </a:br>
            <a:br>
              <a:rPr lang="en-GB" dirty="0"/>
            </a:br>
            <a:r>
              <a:rPr lang="en-GB" dirty="0"/>
              <a:t>Q6.</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6" name="Google Shape;141;p25"/>
          <p:cNvPicPr preferRelativeResize="0"/>
          <p:nvPr/>
        </p:nvPicPr>
        <p:blipFill>
          <a:blip r:embed="rId3">
            <a:alphaModFix/>
          </a:blip>
          <a:stretch>
            <a:fillRect/>
          </a:stretch>
        </p:blipFill>
        <p:spPr>
          <a:xfrm>
            <a:off x="2427851" y="1764093"/>
            <a:ext cx="1532225" cy="1532225"/>
          </a:xfrm>
          <a:prstGeom prst="rect">
            <a:avLst/>
          </a:prstGeom>
          <a:noFill/>
          <a:ln>
            <a:noFill/>
          </a:ln>
        </p:spPr>
      </p:pic>
      <p:pic>
        <p:nvPicPr>
          <p:cNvPr id="7" name="Google Shape;142;p25"/>
          <p:cNvPicPr preferRelativeResize="0"/>
          <p:nvPr/>
        </p:nvPicPr>
        <p:blipFill>
          <a:blip r:embed="rId4">
            <a:alphaModFix/>
          </a:blip>
          <a:stretch>
            <a:fillRect/>
          </a:stretch>
        </p:blipFill>
        <p:spPr>
          <a:xfrm>
            <a:off x="2589101" y="3541715"/>
            <a:ext cx="1370975" cy="1355925"/>
          </a:xfrm>
          <a:prstGeom prst="rect">
            <a:avLst/>
          </a:prstGeom>
          <a:noFill/>
          <a:ln>
            <a:noFill/>
          </a:ln>
        </p:spPr>
      </p:pic>
    </p:spTree>
    <p:extLst>
      <p:ext uri="{BB962C8B-B14F-4D97-AF65-F5344CB8AC3E}">
        <p14:creationId xmlns:p14="http://schemas.microsoft.com/office/powerpoint/2010/main" val="2680271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a:noFill/>
        </p:spPr>
        <p:txBody>
          <a:bodyPr>
            <a:normAutofit fontScale="90000"/>
          </a:bodyPr>
          <a:lstStyle/>
          <a:p>
            <a:r>
              <a:rPr lang="en-GB" dirty="0" err="1"/>
              <a:t>Senedd</a:t>
            </a:r>
            <a:r>
              <a:rPr lang="en-GB" dirty="0"/>
              <a:t> or Westminster?</a:t>
            </a:r>
            <a:br>
              <a:rPr lang="en-GB" dirty="0"/>
            </a:br>
            <a:br>
              <a:rPr lang="en-GB" dirty="0"/>
            </a:br>
            <a:r>
              <a:rPr lang="en-GB" dirty="0"/>
              <a:t>Q7. </a:t>
            </a:r>
            <a:br>
              <a:rPr lang="en-GB" dirty="0"/>
            </a:br>
            <a:br>
              <a:rPr lang="en-GB" dirty="0"/>
            </a:br>
            <a:r>
              <a:rPr lang="en-GB" dirty="0"/>
              <a:t>Q8.</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10" name="Google Shape;153;p26"/>
          <p:cNvPicPr preferRelativeResize="0"/>
          <p:nvPr/>
        </p:nvPicPr>
        <p:blipFill>
          <a:blip r:embed="rId3">
            <a:alphaModFix/>
          </a:blip>
          <a:stretch>
            <a:fillRect/>
          </a:stretch>
        </p:blipFill>
        <p:spPr>
          <a:xfrm>
            <a:off x="2436134" y="3526690"/>
            <a:ext cx="1386350" cy="1370950"/>
          </a:xfrm>
          <a:prstGeom prst="rect">
            <a:avLst/>
          </a:prstGeom>
          <a:noFill/>
          <a:ln>
            <a:no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6134" y="1882272"/>
            <a:ext cx="1047619" cy="1457143"/>
          </a:xfrm>
          <a:prstGeom prst="rect">
            <a:avLst/>
          </a:prstGeom>
        </p:spPr>
      </p:pic>
    </p:spTree>
    <p:extLst>
      <p:ext uri="{BB962C8B-B14F-4D97-AF65-F5344CB8AC3E}">
        <p14:creationId xmlns:p14="http://schemas.microsoft.com/office/powerpoint/2010/main" val="3249381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r>
              <a:rPr lang="en-GB" dirty="0"/>
              <a:t>Q9. </a:t>
            </a:r>
            <a:br>
              <a:rPr lang="en-GB" dirty="0"/>
            </a:br>
            <a:br>
              <a:rPr lang="en-GB" dirty="0"/>
            </a:br>
            <a:r>
              <a:rPr lang="en-GB" dirty="0"/>
              <a:t>Q10.</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8" name="Google Shape;162;p27"/>
          <p:cNvPicPr preferRelativeResize="0"/>
          <p:nvPr/>
        </p:nvPicPr>
        <p:blipFill>
          <a:blip r:embed="rId3">
            <a:alphaModFix/>
          </a:blip>
          <a:stretch>
            <a:fillRect/>
          </a:stretch>
        </p:blipFill>
        <p:spPr>
          <a:xfrm>
            <a:off x="2630099" y="1982935"/>
            <a:ext cx="1386350" cy="1313384"/>
          </a:xfrm>
          <a:prstGeom prst="rect">
            <a:avLst/>
          </a:prstGeom>
          <a:noFill/>
          <a:ln>
            <a:noFill/>
          </a:ln>
        </p:spPr>
      </p:pic>
      <p:pic>
        <p:nvPicPr>
          <p:cNvPr id="9" name="Google Shape;163;p27"/>
          <p:cNvPicPr preferRelativeResize="0"/>
          <p:nvPr/>
        </p:nvPicPr>
        <p:blipFill>
          <a:blip r:embed="rId4">
            <a:alphaModFix/>
          </a:blip>
          <a:stretch>
            <a:fillRect/>
          </a:stretch>
        </p:blipFill>
        <p:spPr>
          <a:xfrm>
            <a:off x="2688345" y="3584256"/>
            <a:ext cx="1328104" cy="1313375"/>
          </a:xfrm>
          <a:prstGeom prst="rect">
            <a:avLst/>
          </a:prstGeom>
          <a:noFill/>
          <a:ln>
            <a:noFill/>
          </a:ln>
        </p:spPr>
      </p:pic>
    </p:spTree>
    <p:extLst>
      <p:ext uri="{BB962C8B-B14F-4D97-AF65-F5344CB8AC3E}">
        <p14:creationId xmlns:p14="http://schemas.microsoft.com/office/powerpoint/2010/main" val="1650076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r>
              <a:rPr lang="en-GB" dirty="0"/>
              <a:t>Q11. </a:t>
            </a:r>
            <a:br>
              <a:rPr lang="en-GB" dirty="0"/>
            </a:br>
            <a:br>
              <a:rPr lang="en-GB" dirty="0"/>
            </a:br>
            <a:r>
              <a:rPr lang="en-GB" dirty="0"/>
              <a:t>Q12.</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6" name="Google Shape;172;p28"/>
          <p:cNvPicPr preferRelativeResize="0"/>
          <p:nvPr/>
        </p:nvPicPr>
        <p:blipFill>
          <a:blip r:embed="rId3">
            <a:alphaModFix/>
          </a:blip>
          <a:stretch>
            <a:fillRect/>
          </a:stretch>
        </p:blipFill>
        <p:spPr>
          <a:xfrm>
            <a:off x="2527600" y="1930886"/>
            <a:ext cx="803550" cy="1233025"/>
          </a:xfrm>
          <a:prstGeom prst="rect">
            <a:avLst/>
          </a:prstGeom>
          <a:noFill/>
          <a:ln>
            <a:noFill/>
          </a:ln>
        </p:spPr>
      </p:pic>
      <p:pic>
        <p:nvPicPr>
          <p:cNvPr id="7" name="Google Shape;173;p28"/>
          <p:cNvPicPr preferRelativeResize="0"/>
          <p:nvPr/>
        </p:nvPicPr>
        <p:blipFill>
          <a:blip r:embed="rId4">
            <a:alphaModFix/>
          </a:blip>
          <a:stretch>
            <a:fillRect/>
          </a:stretch>
        </p:blipFill>
        <p:spPr>
          <a:xfrm>
            <a:off x="2527600" y="3676615"/>
            <a:ext cx="1234744" cy="1221025"/>
          </a:xfrm>
          <a:prstGeom prst="rect">
            <a:avLst/>
          </a:prstGeom>
          <a:noFill/>
          <a:ln>
            <a:noFill/>
          </a:ln>
        </p:spPr>
      </p:pic>
    </p:spTree>
    <p:extLst>
      <p:ext uri="{BB962C8B-B14F-4D97-AF65-F5344CB8AC3E}">
        <p14:creationId xmlns:p14="http://schemas.microsoft.com/office/powerpoint/2010/main" val="2593871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6B6BB-AD05-24D4-2273-41D2C0C5BD4E}"/>
              </a:ext>
            </a:extLst>
          </p:cNvPr>
          <p:cNvSpPr>
            <a:spLocks noGrp="1"/>
          </p:cNvSpPr>
          <p:nvPr>
            <p:ph type="title"/>
          </p:nvPr>
        </p:nvSpPr>
        <p:spPr/>
        <p:txBody>
          <a:bodyPr/>
          <a:lstStyle/>
          <a:p>
            <a:r>
              <a:rPr lang="en-GB" dirty="0"/>
              <a:t>Organ Donation Law</a:t>
            </a:r>
          </a:p>
        </p:txBody>
      </p:sp>
      <p:sp>
        <p:nvSpPr>
          <p:cNvPr id="6" name="Content Placeholder 2">
            <a:extLst>
              <a:ext uri="{FF2B5EF4-FFF2-40B4-BE49-F238E27FC236}">
                <a16:creationId xmlns:a16="http://schemas.microsoft.com/office/drawing/2014/main" id="{5DF9C53D-279A-C2DE-F359-116B9DBF2BD9}"/>
              </a:ext>
            </a:extLst>
          </p:cNvPr>
          <p:cNvSpPr>
            <a:spLocks noGrp="1"/>
          </p:cNvSpPr>
          <p:nvPr>
            <p:ph idx="1"/>
          </p:nvPr>
        </p:nvSpPr>
        <p:spPr>
          <a:xfrm>
            <a:off x="838199" y="1825625"/>
            <a:ext cx="10603523" cy="2511913"/>
          </a:xfrm>
          <a:ln>
            <a:noFill/>
          </a:ln>
        </p:spPr>
        <p:txBody>
          <a:bodyPr anchor="ctr">
            <a:normAutofit/>
          </a:bodyPr>
          <a:lstStyle/>
          <a:p>
            <a:pPr marL="0" indent="0">
              <a:buNone/>
            </a:pPr>
            <a:r>
              <a:rPr lang="en-GB" b="1" i="0" dirty="0">
                <a:solidFill>
                  <a:srgbClr val="202124"/>
                </a:solidFill>
                <a:effectLst/>
              </a:rPr>
              <a:t>Human Tissue Act 1961</a:t>
            </a:r>
          </a:p>
          <a:p>
            <a:r>
              <a:rPr lang="en-GB" dirty="0">
                <a:solidFill>
                  <a:srgbClr val="202124"/>
                </a:solidFill>
              </a:rPr>
              <a:t>Caused confusion</a:t>
            </a:r>
          </a:p>
          <a:p>
            <a:r>
              <a:rPr lang="en-GB" dirty="0">
                <a:solidFill>
                  <a:srgbClr val="202124"/>
                </a:solidFill>
              </a:rPr>
              <a:t>Doctors believed they didn’t need consent if the donor had died</a:t>
            </a:r>
          </a:p>
          <a:p>
            <a:r>
              <a:rPr lang="en-GB" dirty="0">
                <a:solidFill>
                  <a:srgbClr val="202124"/>
                </a:solidFill>
              </a:rPr>
              <a:t>Led to the Alder Hey Hospital Scandal</a:t>
            </a:r>
          </a:p>
        </p:txBody>
      </p:sp>
    </p:spTree>
    <p:extLst>
      <p:ext uri="{BB962C8B-B14F-4D97-AF65-F5344CB8AC3E}">
        <p14:creationId xmlns:p14="http://schemas.microsoft.com/office/powerpoint/2010/main" val="938827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6B6BB-AD05-24D4-2273-41D2C0C5BD4E}"/>
              </a:ext>
            </a:extLst>
          </p:cNvPr>
          <p:cNvSpPr>
            <a:spLocks noGrp="1"/>
          </p:cNvSpPr>
          <p:nvPr>
            <p:ph type="title"/>
          </p:nvPr>
        </p:nvSpPr>
        <p:spPr/>
        <p:txBody>
          <a:bodyPr/>
          <a:lstStyle/>
          <a:p>
            <a:r>
              <a:rPr lang="en-GB" dirty="0"/>
              <a:t>Beyond Alder Hey </a:t>
            </a:r>
          </a:p>
        </p:txBody>
      </p:sp>
      <p:sp>
        <p:nvSpPr>
          <p:cNvPr id="6" name="Content Placeholder 2">
            <a:extLst>
              <a:ext uri="{FF2B5EF4-FFF2-40B4-BE49-F238E27FC236}">
                <a16:creationId xmlns:a16="http://schemas.microsoft.com/office/drawing/2014/main" id="{5DF9C53D-279A-C2DE-F359-116B9DBF2BD9}"/>
              </a:ext>
            </a:extLst>
          </p:cNvPr>
          <p:cNvSpPr>
            <a:spLocks noGrp="1"/>
          </p:cNvSpPr>
          <p:nvPr>
            <p:ph idx="1"/>
          </p:nvPr>
        </p:nvSpPr>
        <p:spPr>
          <a:xfrm>
            <a:off x="838200" y="1594339"/>
            <a:ext cx="10673862" cy="4525108"/>
          </a:xfrm>
          <a:ln>
            <a:solidFill>
              <a:schemeClr val="tx1"/>
            </a:solidFill>
          </a:ln>
        </p:spPr>
        <p:txBody>
          <a:bodyPr anchor="ctr">
            <a:noAutofit/>
          </a:bodyPr>
          <a:lstStyle/>
          <a:p>
            <a:pPr marL="0" indent="0">
              <a:buNone/>
            </a:pPr>
            <a:r>
              <a:rPr lang="en-GB" sz="2200" dirty="0"/>
              <a:t>Helen Rickards’ baby daughter Samantha died during heart surgery at Bristol Royal Infirmary. </a:t>
            </a:r>
          </a:p>
          <a:p>
            <a:pPr marL="0" indent="0">
              <a:buNone/>
            </a:pPr>
            <a:r>
              <a:rPr lang="en-GB" sz="2200" dirty="0"/>
              <a:t>In 1996, four years after Samantha’s death, Helen found out that Samantha’s heart had been retained by the hospital without her consent. Helen confronted the hospital and they returned the heart in 1997. Helen was worried, and set up a support group with other parents called the Bristol Heart Children Action Group.</a:t>
            </a:r>
          </a:p>
          <a:p>
            <a:pPr marL="0" indent="0">
              <a:buNone/>
            </a:pPr>
            <a:r>
              <a:rPr lang="en-GB" sz="2200" dirty="0"/>
              <a:t>The group called a press conference in 1999, so that the public could learn about the retained hearts. This led to the creation of a Public Inquiry which found that organ retention of children, without consent, was a national problem. </a:t>
            </a:r>
          </a:p>
          <a:p>
            <a:pPr marL="0" indent="0">
              <a:buNone/>
            </a:pPr>
            <a:r>
              <a:rPr lang="en-GB" sz="2200" dirty="0"/>
              <a:t>Over, 100,000 organs and body parts (sometimes entire bodies of babies) were stored in 210 NHS facilities. Over 480,000 samples had been taken from dead patients without consent.</a:t>
            </a:r>
          </a:p>
          <a:p>
            <a:pPr marL="0" indent="0">
              <a:buNone/>
            </a:pPr>
            <a:r>
              <a:rPr lang="en-GB" sz="2200" dirty="0"/>
              <a:t>Organs were eventually returned to parents, however, not all at once. Some parents had to bury their children multiple times. Jan </a:t>
            </a:r>
            <a:r>
              <a:rPr lang="en-GB" sz="2200" dirty="0" err="1"/>
              <a:t>Dacombe</a:t>
            </a:r>
            <a:r>
              <a:rPr lang="en-GB" sz="2200" dirty="0"/>
              <a:t>, who lost her sone James at 3 months old had to bury her son five times. </a:t>
            </a:r>
          </a:p>
        </p:txBody>
      </p:sp>
    </p:spTree>
    <p:extLst>
      <p:ext uri="{BB962C8B-B14F-4D97-AF65-F5344CB8AC3E}">
        <p14:creationId xmlns:p14="http://schemas.microsoft.com/office/powerpoint/2010/main" val="3055929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6DD7F-F4EC-39FD-6491-4483C128961D}"/>
              </a:ext>
            </a:extLst>
          </p:cNvPr>
          <p:cNvSpPr>
            <a:spLocks noGrp="1"/>
          </p:cNvSpPr>
          <p:nvPr>
            <p:ph type="title"/>
          </p:nvPr>
        </p:nvSpPr>
        <p:spPr/>
        <p:txBody>
          <a:bodyPr/>
          <a:lstStyle/>
          <a:p>
            <a:r>
              <a:rPr lang="en-GB" dirty="0"/>
              <a:t>Organ donation consent models</a:t>
            </a:r>
          </a:p>
        </p:txBody>
      </p:sp>
      <p:sp>
        <p:nvSpPr>
          <p:cNvPr id="3" name="Content Placeholder 2">
            <a:extLst>
              <a:ext uri="{FF2B5EF4-FFF2-40B4-BE49-F238E27FC236}">
                <a16:creationId xmlns:a16="http://schemas.microsoft.com/office/drawing/2014/main" id="{1167494E-AEC9-FFB9-CC22-6E233052636A}"/>
              </a:ext>
            </a:extLst>
          </p:cNvPr>
          <p:cNvSpPr>
            <a:spLocks noGrp="1"/>
          </p:cNvSpPr>
          <p:nvPr>
            <p:ph idx="1"/>
          </p:nvPr>
        </p:nvSpPr>
        <p:spPr>
          <a:xfrm>
            <a:off x="838200" y="1825624"/>
            <a:ext cx="10515600" cy="4538599"/>
          </a:xfrm>
        </p:spPr>
        <p:txBody>
          <a:bodyPr/>
          <a:lstStyle/>
          <a:p>
            <a:pPr marL="514350" indent="-514350">
              <a:buFont typeface="+mj-lt"/>
              <a:buAutoNum type="arabicPeriod"/>
            </a:pPr>
            <a:r>
              <a:rPr lang="en-GB" dirty="0"/>
              <a:t>Expressed Consent </a:t>
            </a:r>
          </a:p>
          <a:p>
            <a:pPr marL="514350" indent="-514350">
              <a:buFont typeface="+mj-lt"/>
              <a:buAutoNum type="arabicPeriod"/>
            </a:pPr>
            <a:r>
              <a:rPr lang="en-GB" dirty="0"/>
              <a:t>Mandatory Choice</a:t>
            </a:r>
          </a:p>
          <a:p>
            <a:pPr marL="514350" indent="-514350">
              <a:buFont typeface="+mj-lt"/>
              <a:buAutoNum type="arabicPeriod"/>
            </a:pPr>
            <a:r>
              <a:rPr lang="en-GB" dirty="0"/>
              <a:t>Presumed Consent</a:t>
            </a:r>
          </a:p>
          <a:p>
            <a:pPr marL="514350" indent="-514350">
              <a:buFont typeface="+mj-lt"/>
              <a:buAutoNum type="arabicPeriod"/>
            </a:pPr>
            <a:r>
              <a:rPr lang="en-GB" dirty="0"/>
              <a:t>Relational Consent</a:t>
            </a:r>
          </a:p>
          <a:p>
            <a:pPr marL="514350" indent="-514350">
              <a:buFont typeface="+mj-lt"/>
              <a:buAutoNum type="arabicPeriod"/>
            </a:pPr>
            <a:r>
              <a:rPr lang="en-GB" dirty="0"/>
              <a:t>No consent</a:t>
            </a:r>
          </a:p>
          <a:p>
            <a:pPr marL="0" indent="0">
              <a:buNone/>
            </a:pPr>
            <a:endParaRPr lang="en-GB" dirty="0"/>
          </a:p>
        </p:txBody>
      </p:sp>
    </p:spTree>
    <p:extLst>
      <p:ext uri="{BB962C8B-B14F-4D97-AF65-F5344CB8AC3E}">
        <p14:creationId xmlns:p14="http://schemas.microsoft.com/office/powerpoint/2010/main" val="117209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56439-4530-04B3-69C7-BAD680F23BB9}"/>
              </a:ext>
            </a:extLst>
          </p:cNvPr>
          <p:cNvSpPr>
            <a:spLocks noGrp="1"/>
          </p:cNvSpPr>
          <p:nvPr>
            <p:ph type="title"/>
          </p:nvPr>
        </p:nvSpPr>
        <p:spPr/>
        <p:txBody>
          <a:bodyPr/>
          <a:lstStyle/>
          <a:p>
            <a:r>
              <a:rPr lang="en-GB" dirty="0"/>
              <a:t>A new law in Wales</a:t>
            </a:r>
          </a:p>
        </p:txBody>
      </p:sp>
      <p:sp>
        <p:nvSpPr>
          <p:cNvPr id="3" name="Content Placeholder 2">
            <a:extLst>
              <a:ext uri="{FF2B5EF4-FFF2-40B4-BE49-F238E27FC236}">
                <a16:creationId xmlns:a16="http://schemas.microsoft.com/office/drawing/2014/main" id="{2D7CE874-9EFE-082B-1B39-B8B4655B302C}"/>
              </a:ext>
            </a:extLst>
          </p:cNvPr>
          <p:cNvSpPr>
            <a:spLocks noGrp="1"/>
          </p:cNvSpPr>
          <p:nvPr>
            <p:ph idx="1"/>
          </p:nvPr>
        </p:nvSpPr>
        <p:spPr/>
        <p:txBody>
          <a:bodyPr/>
          <a:lstStyle/>
          <a:p>
            <a:pPr marL="0" indent="0">
              <a:buNone/>
            </a:pPr>
            <a:r>
              <a:rPr lang="en-GB" dirty="0"/>
              <a:t>The Welsh Government are proposing to introduce a new law about organ donations.</a:t>
            </a:r>
          </a:p>
          <a:p>
            <a:pPr marL="0" indent="0">
              <a:buNone/>
            </a:pPr>
            <a:endParaRPr lang="en-GB" dirty="0"/>
          </a:p>
          <a:p>
            <a:pPr marL="0" indent="0">
              <a:buNone/>
            </a:pPr>
            <a:r>
              <a:rPr lang="en-GB" dirty="0"/>
              <a:t>Read the sheet telling you about the law and as a class debate whether this law should be passed or whether it is unacceptable.</a:t>
            </a:r>
          </a:p>
          <a:p>
            <a:pPr marL="0" indent="0">
              <a:buNone/>
            </a:pPr>
            <a:endParaRPr lang="en-GB" dirty="0"/>
          </a:p>
        </p:txBody>
      </p:sp>
    </p:spTree>
    <p:extLst>
      <p:ext uri="{BB962C8B-B14F-4D97-AF65-F5344CB8AC3E}">
        <p14:creationId xmlns:p14="http://schemas.microsoft.com/office/powerpoint/2010/main" val="3481342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15295-CC1F-0AA4-623A-241AA03D663E}"/>
              </a:ext>
            </a:extLst>
          </p:cNvPr>
          <p:cNvSpPr>
            <a:spLocks noGrp="1"/>
          </p:cNvSpPr>
          <p:nvPr>
            <p:ph type="ctrTitle"/>
          </p:nvPr>
        </p:nvSpPr>
        <p:spPr/>
        <p:txBody>
          <a:bodyPr/>
          <a:lstStyle/>
          <a:p>
            <a:r>
              <a:rPr lang="en-GB" dirty="0"/>
              <a:t>Please do not use the following slides</a:t>
            </a:r>
          </a:p>
        </p:txBody>
      </p:sp>
      <p:sp>
        <p:nvSpPr>
          <p:cNvPr id="3" name="Subtitle 2">
            <a:extLst>
              <a:ext uri="{FF2B5EF4-FFF2-40B4-BE49-F238E27FC236}">
                <a16:creationId xmlns:a16="http://schemas.microsoft.com/office/drawing/2014/main" id="{4CAC35FC-B612-4953-12F8-AA7BD9ADADEB}"/>
              </a:ext>
            </a:extLst>
          </p:cNvPr>
          <p:cNvSpPr>
            <a:spLocks noGrp="1"/>
          </p:cNvSpPr>
          <p:nvPr>
            <p:ph type="subTitle" idx="1"/>
          </p:nvPr>
        </p:nvSpPr>
        <p:spPr/>
        <p:txBody>
          <a:bodyPr/>
          <a:lstStyle/>
          <a:p>
            <a:r>
              <a:rPr lang="en-GB" dirty="0"/>
              <a:t>They are there for providence only.</a:t>
            </a:r>
          </a:p>
        </p:txBody>
      </p:sp>
    </p:spTree>
    <p:extLst>
      <p:ext uri="{BB962C8B-B14F-4D97-AF65-F5344CB8AC3E}">
        <p14:creationId xmlns:p14="http://schemas.microsoft.com/office/powerpoint/2010/main" val="3175307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C40A0-DBAD-2655-6E9B-0C24D9F80050}"/>
              </a:ext>
            </a:extLst>
          </p:cNvPr>
          <p:cNvSpPr>
            <a:spLocks noGrp="1"/>
          </p:cNvSpPr>
          <p:nvPr>
            <p:ph type="title"/>
          </p:nvPr>
        </p:nvSpPr>
        <p:spPr/>
        <p:txBody>
          <a:bodyPr/>
          <a:lstStyle/>
          <a:p>
            <a:r>
              <a:rPr lang="en-GB" dirty="0">
                <a:solidFill>
                  <a:srgbClr val="FF0000"/>
                </a:solidFill>
              </a:rPr>
              <a:t>SUGGESTED ROUTE FORWARD</a:t>
            </a:r>
          </a:p>
        </p:txBody>
      </p:sp>
      <p:sp>
        <p:nvSpPr>
          <p:cNvPr id="3" name="Content Placeholder 2">
            <a:extLst>
              <a:ext uri="{FF2B5EF4-FFF2-40B4-BE49-F238E27FC236}">
                <a16:creationId xmlns:a16="http://schemas.microsoft.com/office/drawing/2014/main" id="{0222E8E6-9979-54BF-3B5A-43812B8683B2}"/>
              </a:ext>
            </a:extLst>
          </p:cNvPr>
          <p:cNvSpPr>
            <a:spLocks noGrp="1"/>
          </p:cNvSpPr>
          <p:nvPr>
            <p:ph idx="1"/>
          </p:nvPr>
        </p:nvSpPr>
        <p:spPr>
          <a:xfrm>
            <a:off x="838199" y="1825625"/>
            <a:ext cx="10908323" cy="4351338"/>
          </a:xfrm>
        </p:spPr>
        <p:txBody>
          <a:bodyPr/>
          <a:lstStyle/>
          <a:p>
            <a:r>
              <a:rPr lang="en-GB" dirty="0">
                <a:solidFill>
                  <a:srgbClr val="FF0000"/>
                </a:solidFill>
              </a:rPr>
              <a:t>I believe that much of the remainder of the suggested learning for lesson 3 and 4 is unsuitable for the age of the target learners.</a:t>
            </a:r>
          </a:p>
          <a:p>
            <a:r>
              <a:rPr lang="en-GB" dirty="0">
                <a:solidFill>
                  <a:srgbClr val="FF0000"/>
                </a:solidFill>
              </a:rPr>
              <a:t>The reading of articles of law is unlikely to engage learners and the proceedings of the Senedd would be more effectively learned experientially rather than as a taught course.</a:t>
            </a:r>
          </a:p>
          <a:p>
            <a:r>
              <a:rPr lang="en-GB" dirty="0">
                <a:solidFill>
                  <a:srgbClr val="FF0000"/>
                </a:solidFill>
              </a:rPr>
              <a:t>I am also concerned about the impact on learners with cultural / heritage connections to China if they are presented with the document detailing practices there.  (this was supposed to be part of lesson 2 and I have now withdrawn it from that lesson)</a:t>
            </a:r>
          </a:p>
        </p:txBody>
      </p:sp>
    </p:spTree>
    <p:extLst>
      <p:ext uri="{BB962C8B-B14F-4D97-AF65-F5344CB8AC3E}">
        <p14:creationId xmlns:p14="http://schemas.microsoft.com/office/powerpoint/2010/main" val="3963951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1B08C-C23C-83B2-A2AF-1DB4D4544BC6}"/>
              </a:ext>
            </a:extLst>
          </p:cNvPr>
          <p:cNvSpPr>
            <a:spLocks noGrp="1"/>
          </p:cNvSpPr>
          <p:nvPr>
            <p:ph type="title"/>
          </p:nvPr>
        </p:nvSpPr>
        <p:spPr/>
        <p:txBody>
          <a:bodyPr/>
          <a:lstStyle/>
          <a:p>
            <a:r>
              <a:rPr lang="en-GB" dirty="0"/>
              <a:t>What’s the difference?</a:t>
            </a:r>
          </a:p>
        </p:txBody>
      </p:sp>
      <p:pic>
        <p:nvPicPr>
          <p:cNvPr id="4098" name="Picture 2">
            <a:extLst>
              <a:ext uri="{FF2B5EF4-FFF2-40B4-BE49-F238E27FC236}">
                <a16:creationId xmlns:a16="http://schemas.microsoft.com/office/drawing/2014/main" id="{02977BE2-F92E-C2D5-88E3-583F026C2F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5245" y="1995120"/>
            <a:ext cx="3112477" cy="362124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United Kingdom Map England Scotland Wales Northern Ireland Vector Great  Britain Map Wit Uk Flag Isolated On White Background Stock Illustration -  Download Image Now - iStock">
            <a:extLst>
              <a:ext uri="{FF2B5EF4-FFF2-40B4-BE49-F238E27FC236}">
                <a16:creationId xmlns:a16="http://schemas.microsoft.com/office/drawing/2014/main" id="{9F2D13A0-75B9-43C8-F58C-DEF049C16A7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272"/>
          <a:stretch/>
        </p:blipFill>
        <p:spPr bwMode="auto">
          <a:xfrm>
            <a:off x="1359877" y="1913564"/>
            <a:ext cx="3577984" cy="3784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923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C40A0-DBAD-2655-6E9B-0C24D9F80050}"/>
              </a:ext>
            </a:extLst>
          </p:cNvPr>
          <p:cNvSpPr>
            <a:spLocks noGrp="1"/>
          </p:cNvSpPr>
          <p:nvPr>
            <p:ph type="title"/>
          </p:nvPr>
        </p:nvSpPr>
        <p:spPr/>
        <p:txBody>
          <a:bodyPr/>
          <a:lstStyle/>
          <a:p>
            <a:r>
              <a:rPr lang="en-GB" dirty="0">
                <a:solidFill>
                  <a:srgbClr val="FF0000"/>
                </a:solidFill>
              </a:rPr>
              <a:t>SUGGESTED ROUTE FORWARD</a:t>
            </a:r>
          </a:p>
        </p:txBody>
      </p:sp>
      <p:sp>
        <p:nvSpPr>
          <p:cNvPr id="3" name="Content Placeholder 2">
            <a:extLst>
              <a:ext uri="{FF2B5EF4-FFF2-40B4-BE49-F238E27FC236}">
                <a16:creationId xmlns:a16="http://schemas.microsoft.com/office/drawing/2014/main" id="{0222E8E6-9979-54BF-3B5A-43812B8683B2}"/>
              </a:ext>
            </a:extLst>
          </p:cNvPr>
          <p:cNvSpPr>
            <a:spLocks noGrp="1"/>
          </p:cNvSpPr>
          <p:nvPr>
            <p:ph idx="1"/>
          </p:nvPr>
        </p:nvSpPr>
        <p:spPr>
          <a:xfrm>
            <a:off x="838199" y="1825625"/>
            <a:ext cx="10861432" cy="4351338"/>
          </a:xfrm>
        </p:spPr>
        <p:txBody>
          <a:bodyPr>
            <a:normAutofit fontScale="92500" lnSpcReduction="20000"/>
          </a:bodyPr>
          <a:lstStyle/>
          <a:p>
            <a:r>
              <a:rPr lang="en-GB" dirty="0">
                <a:solidFill>
                  <a:srgbClr val="FF0000"/>
                </a:solidFill>
              </a:rPr>
              <a:t>My proposal is to withdraw the document about China from lesson 2 and turn it into proposed legislation for Wales (written age appropriately) so that learners can be comfortable and objective when engaging with it.</a:t>
            </a:r>
          </a:p>
          <a:p>
            <a:r>
              <a:rPr lang="en-GB" dirty="0">
                <a:solidFill>
                  <a:srgbClr val="FF0000"/>
                </a:solidFill>
              </a:rPr>
              <a:t>This will allow learners to bring to bear their understanding of health ethics, and debate the suitability of the law from personal, moral and religious perspectives and draw on international comparisons. This fulfils the unit aims.</a:t>
            </a:r>
          </a:p>
          <a:p>
            <a:pPr marL="0" indent="0">
              <a:buNone/>
            </a:pPr>
            <a:r>
              <a:rPr lang="en-GB" dirty="0">
                <a:solidFill>
                  <a:srgbClr val="002060"/>
                </a:solidFill>
              </a:rPr>
              <a:t>Following our meeting at Cardiff Uni on Tuesday I believe that it would not be appropriate to conduct the intended “Senedd debate” at this point. It would be better sequenced later in the units </a:t>
            </a:r>
            <a:r>
              <a:rPr lang="en-GB">
                <a:solidFill>
                  <a:srgbClr val="002060"/>
                </a:solidFill>
              </a:rPr>
              <a:t>of learning.</a:t>
            </a:r>
            <a:endParaRPr lang="en-GB" dirty="0">
              <a:solidFill>
                <a:srgbClr val="7030A0"/>
              </a:solidFill>
            </a:endParaRPr>
          </a:p>
          <a:p>
            <a:r>
              <a:rPr lang="en-GB" dirty="0">
                <a:solidFill>
                  <a:srgbClr val="FF0000"/>
                </a:solidFill>
              </a:rPr>
              <a:t>Lesson 4 would be turned over to framing the role play of a Senedd debate: allocating roles to members of the class and establishing “rules of engagement” and allowing learners time to draw on their prior learning and prepare their contributions to the debate.  </a:t>
            </a:r>
          </a:p>
        </p:txBody>
      </p:sp>
    </p:spTree>
    <p:extLst>
      <p:ext uri="{BB962C8B-B14F-4D97-AF65-F5344CB8AC3E}">
        <p14:creationId xmlns:p14="http://schemas.microsoft.com/office/powerpoint/2010/main" val="22616489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C40A0-DBAD-2655-6E9B-0C24D9F80050}"/>
              </a:ext>
            </a:extLst>
          </p:cNvPr>
          <p:cNvSpPr>
            <a:spLocks noGrp="1"/>
          </p:cNvSpPr>
          <p:nvPr>
            <p:ph type="title"/>
          </p:nvPr>
        </p:nvSpPr>
        <p:spPr/>
        <p:txBody>
          <a:bodyPr/>
          <a:lstStyle/>
          <a:p>
            <a:r>
              <a:rPr lang="en-GB" dirty="0">
                <a:solidFill>
                  <a:srgbClr val="FF0000"/>
                </a:solidFill>
              </a:rPr>
              <a:t>SUGGESTED ROUTE FORWARD</a:t>
            </a:r>
          </a:p>
        </p:txBody>
      </p:sp>
      <p:sp>
        <p:nvSpPr>
          <p:cNvPr id="3" name="Content Placeholder 2">
            <a:extLst>
              <a:ext uri="{FF2B5EF4-FFF2-40B4-BE49-F238E27FC236}">
                <a16:creationId xmlns:a16="http://schemas.microsoft.com/office/drawing/2014/main" id="{0222E8E6-9979-54BF-3B5A-43812B8683B2}"/>
              </a:ext>
            </a:extLst>
          </p:cNvPr>
          <p:cNvSpPr>
            <a:spLocks noGrp="1"/>
          </p:cNvSpPr>
          <p:nvPr>
            <p:ph idx="1"/>
          </p:nvPr>
        </p:nvSpPr>
        <p:spPr>
          <a:xfrm>
            <a:off x="838200" y="1825625"/>
            <a:ext cx="10603523" cy="4351338"/>
          </a:xfrm>
        </p:spPr>
        <p:txBody>
          <a:bodyPr>
            <a:normAutofit fontScale="92500" lnSpcReduction="20000"/>
          </a:bodyPr>
          <a:lstStyle/>
          <a:p>
            <a:r>
              <a:rPr lang="en-GB" dirty="0">
                <a:solidFill>
                  <a:srgbClr val="FF0000"/>
                </a:solidFill>
              </a:rPr>
              <a:t>Pupils have developed their own moral perspectives which can be brought to the debate on a personal level</a:t>
            </a:r>
          </a:p>
          <a:p>
            <a:r>
              <a:rPr lang="en-GB" dirty="0">
                <a:solidFill>
                  <a:srgbClr val="FF0000"/>
                </a:solidFill>
              </a:rPr>
              <a:t>Pupils will already be aware of a range of religious perspectives and can choose to represent them in the debate or others i.e. Shiite perspectives rather than Sunni which </a:t>
            </a:r>
            <a:r>
              <a:rPr lang="en-GB">
                <a:solidFill>
                  <a:srgbClr val="FF0000"/>
                </a:solidFill>
              </a:rPr>
              <a:t>some may argue </a:t>
            </a:r>
            <a:r>
              <a:rPr lang="en-GB" dirty="0">
                <a:solidFill>
                  <a:srgbClr val="FF0000"/>
                </a:solidFill>
              </a:rPr>
              <a:t>underpin the fatwa of 2019</a:t>
            </a:r>
          </a:p>
          <a:p>
            <a:r>
              <a:rPr lang="en-GB" dirty="0">
                <a:solidFill>
                  <a:srgbClr val="FF0000"/>
                </a:solidFill>
              </a:rPr>
              <a:t>It would be helpful if different political perspectives could be provided so that learners could examine and feed those into the discussion (the Tory perspective is in the literature but others would be beneficial)</a:t>
            </a:r>
          </a:p>
          <a:p>
            <a:r>
              <a:rPr lang="en-GB" dirty="0">
                <a:solidFill>
                  <a:srgbClr val="FF0000"/>
                </a:solidFill>
              </a:rPr>
              <a:t>An impressive array of interested stakeholders is included in the workshop literature but learners won’t have the capacity to research and represent them all so would you be able to suggest some key organisation that might be approached to provide guidance to learners of their viewpoints or even appear as expert witnesses.</a:t>
            </a:r>
          </a:p>
        </p:txBody>
      </p:sp>
    </p:spTree>
    <p:extLst>
      <p:ext uri="{BB962C8B-B14F-4D97-AF65-F5344CB8AC3E}">
        <p14:creationId xmlns:p14="http://schemas.microsoft.com/office/powerpoint/2010/main" val="2740679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62BCA-5971-BE06-B567-8EFA3BDA6EDC}"/>
              </a:ext>
            </a:extLst>
          </p:cNvPr>
          <p:cNvSpPr>
            <a:spLocks noGrp="1"/>
          </p:cNvSpPr>
          <p:nvPr>
            <p:ph type="title"/>
          </p:nvPr>
        </p:nvSpPr>
        <p:spPr/>
        <p:txBody>
          <a:bodyPr/>
          <a:lstStyle/>
          <a:p>
            <a:r>
              <a:rPr lang="en-GB" dirty="0"/>
              <a:t>Who are they?</a:t>
            </a:r>
          </a:p>
        </p:txBody>
      </p:sp>
      <p:pic>
        <p:nvPicPr>
          <p:cNvPr id="2052" name="Picture 4" descr="Mark Drakeford MS">
            <a:extLst>
              <a:ext uri="{FF2B5EF4-FFF2-40B4-BE49-F238E27FC236}">
                <a16:creationId xmlns:a16="http://schemas.microsoft.com/office/drawing/2014/main" id="{23B8FF74-644B-159F-8AC7-D22910B56E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8147" y="1984986"/>
            <a:ext cx="3156437" cy="42611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Rishi Sunak - Wikipedia">
            <a:extLst>
              <a:ext uri="{FF2B5EF4-FFF2-40B4-BE49-F238E27FC236}">
                <a16:creationId xmlns:a16="http://schemas.microsoft.com/office/drawing/2014/main" id="{98C019E7-5FFB-919A-9BA7-124BCF4B09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0596" y="2037594"/>
            <a:ext cx="3156437" cy="4208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18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62BCA-5971-BE06-B567-8EFA3BDA6EDC}"/>
              </a:ext>
            </a:extLst>
          </p:cNvPr>
          <p:cNvSpPr>
            <a:spLocks noGrp="1"/>
          </p:cNvSpPr>
          <p:nvPr>
            <p:ph type="title"/>
          </p:nvPr>
        </p:nvSpPr>
        <p:spPr/>
        <p:txBody>
          <a:bodyPr/>
          <a:lstStyle/>
          <a:p>
            <a:r>
              <a:rPr lang="en-GB" dirty="0"/>
              <a:t>What are they?</a:t>
            </a:r>
          </a:p>
        </p:txBody>
      </p:sp>
      <p:pic>
        <p:nvPicPr>
          <p:cNvPr id="3074" name="Picture 2" descr="Senedd">
            <a:extLst>
              <a:ext uri="{FF2B5EF4-FFF2-40B4-BE49-F238E27FC236}">
                <a16:creationId xmlns:a16="http://schemas.microsoft.com/office/drawing/2014/main" id="{3744E82D-B1FC-3EBD-0272-E4E8A5D16B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359"/>
          <a:stretch/>
        </p:blipFill>
        <p:spPr bwMode="auto">
          <a:xfrm>
            <a:off x="6799384" y="2181958"/>
            <a:ext cx="4349262" cy="2705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he restoration of the Palace of Westminster | Go Construct">
            <a:extLst>
              <a:ext uri="{FF2B5EF4-FFF2-40B4-BE49-F238E27FC236}">
                <a16:creationId xmlns:a16="http://schemas.microsoft.com/office/drawing/2014/main" id="{FB02C034-9A82-753C-C776-E0C62FC29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354" y="2215715"/>
            <a:ext cx="4187704" cy="2671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80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FEFCF-8465-B04D-9AFF-09904487AD8A}"/>
              </a:ext>
            </a:extLst>
          </p:cNvPr>
          <p:cNvSpPr>
            <a:spLocks noGrp="1"/>
          </p:cNvSpPr>
          <p:nvPr>
            <p:ph type="title"/>
          </p:nvPr>
        </p:nvSpPr>
        <p:spPr/>
        <p:txBody>
          <a:bodyPr/>
          <a:lstStyle/>
          <a:p>
            <a:r>
              <a:rPr lang="en-GB" dirty="0"/>
              <a:t>Jurisdiction</a:t>
            </a:r>
          </a:p>
        </p:txBody>
      </p:sp>
      <p:sp>
        <p:nvSpPr>
          <p:cNvPr id="3" name="Content Placeholder 2">
            <a:extLst>
              <a:ext uri="{FF2B5EF4-FFF2-40B4-BE49-F238E27FC236}">
                <a16:creationId xmlns:a16="http://schemas.microsoft.com/office/drawing/2014/main" id="{B2A841B2-211E-A8D3-C640-60A2A105832B}"/>
              </a:ext>
            </a:extLst>
          </p:cNvPr>
          <p:cNvSpPr>
            <a:spLocks noGrp="1"/>
          </p:cNvSpPr>
          <p:nvPr>
            <p:ph idx="1"/>
          </p:nvPr>
        </p:nvSpPr>
        <p:spPr>
          <a:xfrm>
            <a:off x="838200" y="1825625"/>
            <a:ext cx="10697308" cy="4667250"/>
          </a:xfrm>
        </p:spPr>
        <p:txBody>
          <a:bodyPr/>
          <a:lstStyle/>
          <a:p>
            <a:pPr marL="0" indent="0">
              <a:buNone/>
            </a:pPr>
            <a:r>
              <a:rPr lang="en-GB" dirty="0"/>
              <a:t>Root words: </a:t>
            </a:r>
            <a:r>
              <a:rPr lang="en-GB" dirty="0" err="1"/>
              <a:t>Jur</a:t>
            </a:r>
            <a:r>
              <a:rPr lang="en-GB" dirty="0"/>
              <a:t> / Jus </a:t>
            </a:r>
          </a:p>
          <a:p>
            <a:pPr marL="0" indent="0">
              <a:buNone/>
            </a:pPr>
            <a:r>
              <a:rPr lang="en-GB" dirty="0"/>
              <a:t>		</a:t>
            </a:r>
            <a:r>
              <a:rPr lang="en-GB" dirty="0" err="1"/>
              <a:t>Dictio</a:t>
            </a:r>
            <a:endParaRPr lang="en-GB" dirty="0"/>
          </a:p>
          <a:p>
            <a:pPr marL="0" indent="0">
              <a:buNone/>
            </a:pPr>
            <a:endParaRPr lang="en-GB" dirty="0"/>
          </a:p>
          <a:p>
            <a:pPr marL="0" indent="0">
              <a:buNone/>
            </a:pPr>
            <a:r>
              <a:rPr lang="en-GB" dirty="0"/>
              <a:t>Jurisdiction: the power to make decisions about laws</a:t>
            </a:r>
          </a:p>
          <a:p>
            <a:pPr marL="0" indent="0">
              <a:buNone/>
            </a:pPr>
            <a:endParaRPr lang="en-GB" dirty="0"/>
          </a:p>
          <a:p>
            <a:r>
              <a:rPr lang="en-GB" dirty="0"/>
              <a:t>Hywel </a:t>
            </a:r>
            <a:r>
              <a:rPr lang="en-GB" dirty="0" err="1"/>
              <a:t>Dda</a:t>
            </a:r>
            <a:r>
              <a:rPr lang="en-GB" dirty="0"/>
              <a:t> introduced very forward thinking laws to Wales 942-950AD</a:t>
            </a:r>
          </a:p>
          <a:p>
            <a:r>
              <a:rPr lang="en-GB" dirty="0"/>
              <a:t>England conquered Wales: statue of </a:t>
            </a:r>
            <a:r>
              <a:rPr lang="en-GB" dirty="0" err="1"/>
              <a:t>Rhuddlan</a:t>
            </a:r>
            <a:r>
              <a:rPr lang="en-GB" dirty="0"/>
              <a:t> 1284</a:t>
            </a:r>
          </a:p>
          <a:p>
            <a:r>
              <a:rPr lang="en-GB" dirty="0"/>
              <a:t>Act of Union 1536</a:t>
            </a:r>
          </a:p>
          <a:p>
            <a:r>
              <a:rPr lang="en-GB" dirty="0"/>
              <a:t>Devolution 1999</a:t>
            </a:r>
          </a:p>
          <a:p>
            <a:endParaRPr lang="en-GB" dirty="0"/>
          </a:p>
          <a:p>
            <a:endParaRPr lang="en-GB" dirty="0"/>
          </a:p>
        </p:txBody>
      </p:sp>
      <p:sp>
        <p:nvSpPr>
          <p:cNvPr id="5" name="TextBox 4">
            <a:extLst>
              <a:ext uri="{FF2B5EF4-FFF2-40B4-BE49-F238E27FC236}">
                <a16:creationId xmlns:a16="http://schemas.microsoft.com/office/drawing/2014/main" id="{B7A81EC0-6C36-3BD0-FEB1-22C40399C7CC}"/>
              </a:ext>
            </a:extLst>
          </p:cNvPr>
          <p:cNvSpPr txBox="1"/>
          <p:nvPr/>
        </p:nvSpPr>
        <p:spPr>
          <a:xfrm>
            <a:off x="4630615" y="1778733"/>
            <a:ext cx="3352800" cy="523220"/>
          </a:xfrm>
          <a:prstGeom prst="rect">
            <a:avLst/>
          </a:prstGeom>
          <a:noFill/>
        </p:spPr>
        <p:txBody>
          <a:bodyPr wrap="square" rtlCol="0">
            <a:spAutoFit/>
          </a:bodyPr>
          <a:lstStyle/>
          <a:p>
            <a:r>
              <a:rPr lang="en-GB" sz="2800" dirty="0"/>
              <a:t>Latin - law</a:t>
            </a:r>
          </a:p>
        </p:txBody>
      </p:sp>
      <p:sp>
        <p:nvSpPr>
          <p:cNvPr id="6" name="TextBox 5">
            <a:extLst>
              <a:ext uri="{FF2B5EF4-FFF2-40B4-BE49-F238E27FC236}">
                <a16:creationId xmlns:a16="http://schemas.microsoft.com/office/drawing/2014/main" id="{E2460EDF-C56D-2498-32CC-826279FEF9B6}"/>
              </a:ext>
            </a:extLst>
          </p:cNvPr>
          <p:cNvSpPr txBox="1"/>
          <p:nvPr/>
        </p:nvSpPr>
        <p:spPr>
          <a:xfrm>
            <a:off x="4630614" y="2301953"/>
            <a:ext cx="4278923" cy="523220"/>
          </a:xfrm>
          <a:prstGeom prst="rect">
            <a:avLst/>
          </a:prstGeom>
          <a:noFill/>
        </p:spPr>
        <p:txBody>
          <a:bodyPr wrap="square" rtlCol="0">
            <a:spAutoFit/>
          </a:bodyPr>
          <a:lstStyle/>
          <a:p>
            <a:r>
              <a:rPr lang="en-GB" sz="2800" dirty="0"/>
              <a:t>Latin – saying / deciding</a:t>
            </a:r>
          </a:p>
        </p:txBody>
      </p:sp>
    </p:spTree>
    <p:extLst>
      <p:ext uri="{BB962C8B-B14F-4D97-AF65-F5344CB8AC3E}">
        <p14:creationId xmlns:p14="http://schemas.microsoft.com/office/powerpoint/2010/main" val="388470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AF408-03FC-1EC3-A856-53D5BBFAE9B0}"/>
              </a:ext>
            </a:extLst>
          </p:cNvPr>
          <p:cNvSpPr>
            <a:spLocks noGrp="1"/>
          </p:cNvSpPr>
          <p:nvPr>
            <p:ph type="title"/>
          </p:nvPr>
        </p:nvSpPr>
        <p:spPr/>
        <p:txBody>
          <a:bodyPr/>
          <a:lstStyle/>
          <a:p>
            <a:r>
              <a:rPr lang="en-GB" dirty="0"/>
              <a:t>Devolution</a:t>
            </a:r>
          </a:p>
        </p:txBody>
      </p:sp>
      <p:sp>
        <p:nvSpPr>
          <p:cNvPr id="5" name="TextBox 4">
            <a:extLst>
              <a:ext uri="{FF2B5EF4-FFF2-40B4-BE49-F238E27FC236}">
                <a16:creationId xmlns:a16="http://schemas.microsoft.com/office/drawing/2014/main" id="{6FF71B32-0EA7-1FEA-C9EA-C9C444A034D5}"/>
              </a:ext>
            </a:extLst>
          </p:cNvPr>
          <p:cNvSpPr txBox="1"/>
          <p:nvPr/>
        </p:nvSpPr>
        <p:spPr>
          <a:xfrm>
            <a:off x="3048000" y="6488668"/>
            <a:ext cx="6096000" cy="369332"/>
          </a:xfrm>
          <a:prstGeom prst="rect">
            <a:avLst/>
          </a:prstGeom>
          <a:noFill/>
        </p:spPr>
        <p:txBody>
          <a:bodyPr wrap="square">
            <a:spAutoFit/>
          </a:bodyPr>
          <a:lstStyle/>
          <a:p>
            <a:pPr algn="ctr"/>
            <a:r>
              <a:rPr lang="en-GB" dirty="0">
                <a:hlinkClick r:id="rId5"/>
              </a:rPr>
              <a:t>https://www.youtube.com/watch?v=EX2FxUvlVvs</a:t>
            </a:r>
            <a:r>
              <a:rPr lang="en-GB" dirty="0"/>
              <a:t> </a:t>
            </a:r>
          </a:p>
        </p:txBody>
      </p:sp>
      <p:pic>
        <p:nvPicPr>
          <p:cNvPr id="6" name="(97) Powers of the Senedd - YouTube">
            <a:hlinkClick r:id="" action="ppaction://media"/>
            <a:extLst>
              <a:ext uri="{FF2B5EF4-FFF2-40B4-BE49-F238E27FC236}">
                <a16:creationId xmlns:a16="http://schemas.microsoft.com/office/drawing/2014/main" id="{AFEFAB35-8672-585C-5C6B-D83F40787C8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723292" y="1381858"/>
            <a:ext cx="8745415" cy="4919296"/>
          </a:xfrm>
          <a:prstGeom prst="rect">
            <a:avLst/>
          </a:prstGeom>
        </p:spPr>
      </p:pic>
    </p:spTree>
    <p:extLst>
      <p:ext uri="{BB962C8B-B14F-4D97-AF65-F5344CB8AC3E}">
        <p14:creationId xmlns:p14="http://schemas.microsoft.com/office/powerpoint/2010/main" val="420185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4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endParaRPr lang="en-GB" dirty="0"/>
          </a:p>
        </p:txBody>
      </p:sp>
      <p:pic>
        <p:nvPicPr>
          <p:cNvPr id="3" name="Google Shape;112;p22"/>
          <p:cNvPicPr preferRelativeResize="0"/>
          <p:nvPr/>
        </p:nvPicPr>
        <p:blipFill>
          <a:blip r:embed="rId3">
            <a:alphaModFix/>
          </a:blip>
          <a:stretch>
            <a:fillRect/>
          </a:stretch>
        </p:blipFill>
        <p:spPr>
          <a:xfrm>
            <a:off x="936000" y="1788727"/>
            <a:ext cx="4424775" cy="2958425"/>
          </a:xfrm>
          <a:prstGeom prst="rect">
            <a:avLst/>
          </a:prstGeom>
          <a:noFill/>
          <a:ln>
            <a:noFill/>
          </a:ln>
        </p:spPr>
      </p:pic>
      <p:pic>
        <p:nvPicPr>
          <p:cNvPr id="4" name="Google Shape;113;p22"/>
          <p:cNvPicPr preferRelativeResize="0"/>
          <p:nvPr/>
        </p:nvPicPr>
        <p:blipFill>
          <a:blip r:embed="rId4">
            <a:alphaModFix/>
          </a:blip>
          <a:stretch>
            <a:fillRect/>
          </a:stretch>
        </p:blipFill>
        <p:spPr>
          <a:xfrm>
            <a:off x="6349884" y="1788727"/>
            <a:ext cx="4373539" cy="2919900"/>
          </a:xfrm>
          <a:prstGeom prst="rect">
            <a:avLst/>
          </a:prstGeom>
          <a:noFill/>
          <a:ln>
            <a:noFill/>
          </a:ln>
        </p:spPr>
      </p:pic>
    </p:spTree>
    <p:extLst>
      <p:ext uri="{BB962C8B-B14F-4D97-AF65-F5344CB8AC3E}">
        <p14:creationId xmlns:p14="http://schemas.microsoft.com/office/powerpoint/2010/main" val="1146909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r>
              <a:rPr lang="en-GB" dirty="0"/>
              <a:t>Q1. </a:t>
            </a:r>
            <a:br>
              <a:rPr lang="en-GB" dirty="0"/>
            </a:br>
            <a:br>
              <a:rPr lang="en-GB" dirty="0"/>
            </a:br>
            <a:r>
              <a:rPr lang="en-GB" dirty="0"/>
              <a:t>Q2.</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6" name="Google Shape;119;p23"/>
          <p:cNvPicPr preferRelativeResize="0"/>
          <p:nvPr/>
        </p:nvPicPr>
        <p:blipFill>
          <a:blip r:embed="rId3">
            <a:alphaModFix/>
          </a:blip>
          <a:stretch>
            <a:fillRect/>
          </a:stretch>
        </p:blipFill>
        <p:spPr>
          <a:xfrm>
            <a:off x="2438400" y="2161309"/>
            <a:ext cx="900830" cy="1135010"/>
          </a:xfrm>
          <a:prstGeom prst="rect">
            <a:avLst/>
          </a:prstGeom>
          <a:noFill/>
          <a:ln>
            <a:noFill/>
          </a:ln>
        </p:spPr>
      </p:pic>
      <p:pic>
        <p:nvPicPr>
          <p:cNvPr id="7" name="Google Shape;120;p23"/>
          <p:cNvPicPr preferRelativeResize="0"/>
          <p:nvPr/>
        </p:nvPicPr>
        <p:blipFill>
          <a:blip r:embed="rId4">
            <a:alphaModFix/>
          </a:blip>
          <a:stretch>
            <a:fillRect/>
          </a:stretch>
        </p:blipFill>
        <p:spPr>
          <a:xfrm>
            <a:off x="3856701" y="2161309"/>
            <a:ext cx="1196575" cy="1196575"/>
          </a:xfrm>
          <a:prstGeom prst="rect">
            <a:avLst/>
          </a:prstGeom>
          <a:noFill/>
          <a:ln>
            <a:noFill/>
          </a:ln>
        </p:spPr>
      </p:pic>
      <p:pic>
        <p:nvPicPr>
          <p:cNvPr id="8" name="Google Shape;121;p23"/>
          <p:cNvPicPr preferRelativeResize="0"/>
          <p:nvPr/>
        </p:nvPicPr>
        <p:blipFill>
          <a:blip r:embed="rId5">
            <a:alphaModFix/>
          </a:blip>
          <a:stretch>
            <a:fillRect/>
          </a:stretch>
        </p:blipFill>
        <p:spPr>
          <a:xfrm>
            <a:off x="2530459" y="3537546"/>
            <a:ext cx="1246725" cy="1246725"/>
          </a:xfrm>
          <a:prstGeom prst="rect">
            <a:avLst/>
          </a:prstGeom>
          <a:noFill/>
          <a:ln>
            <a:noFill/>
          </a:ln>
        </p:spPr>
      </p:pic>
    </p:spTree>
    <p:extLst>
      <p:ext uri="{BB962C8B-B14F-4D97-AF65-F5344CB8AC3E}">
        <p14:creationId xmlns:p14="http://schemas.microsoft.com/office/powerpoint/2010/main" val="3478429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DCD3-AE67-4E19-9616-CB70DDC4DBE9}"/>
              </a:ext>
            </a:extLst>
          </p:cNvPr>
          <p:cNvSpPr>
            <a:spLocks noGrp="1"/>
          </p:cNvSpPr>
          <p:nvPr>
            <p:ph type="ctrTitle"/>
          </p:nvPr>
        </p:nvSpPr>
        <p:spPr/>
        <p:txBody>
          <a:bodyPr>
            <a:normAutofit fontScale="90000"/>
          </a:bodyPr>
          <a:lstStyle/>
          <a:p>
            <a:r>
              <a:rPr lang="en-GB" dirty="0" err="1"/>
              <a:t>Senedd</a:t>
            </a:r>
            <a:r>
              <a:rPr lang="en-GB" dirty="0"/>
              <a:t> or Westminster?</a:t>
            </a:r>
            <a:br>
              <a:rPr lang="en-GB" dirty="0"/>
            </a:br>
            <a:br>
              <a:rPr lang="en-GB" dirty="0"/>
            </a:br>
            <a:r>
              <a:rPr lang="en-GB" dirty="0"/>
              <a:t>Q3. </a:t>
            </a:r>
            <a:br>
              <a:rPr lang="en-GB" dirty="0"/>
            </a:br>
            <a:br>
              <a:rPr lang="en-GB" dirty="0"/>
            </a:br>
            <a:r>
              <a:rPr lang="en-GB" dirty="0"/>
              <a:t>Q4.</a:t>
            </a:r>
          </a:p>
        </p:txBody>
      </p:sp>
      <p:sp>
        <p:nvSpPr>
          <p:cNvPr id="5" name="Rectangle 4"/>
          <p:cNvSpPr/>
          <p:nvPr/>
        </p:nvSpPr>
        <p:spPr>
          <a:xfrm>
            <a:off x="8452570" y="4897640"/>
            <a:ext cx="3329758"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symbols © </a:t>
            </a:r>
            <a:r>
              <a:rPr kumimoji="0" lang="en-GB" sz="1100" b="0" i="0" u="none" strike="noStrike" kern="1200" cap="none" spc="0" normalizeH="0" baseline="0" noProof="0" dirty="0" err="1">
                <a:ln>
                  <a:noFill/>
                </a:ln>
                <a:solidFill>
                  <a:prstClr val="black"/>
                </a:solidFill>
                <a:effectLst/>
                <a:uLnTx/>
                <a:uFillTx/>
                <a:latin typeface="VAG Rounded Std Light"/>
                <a:ea typeface="+mn-ea"/>
                <a:cs typeface="+mn-cs"/>
              </a:rPr>
              <a:t>Widgit</a:t>
            </a:r>
            <a:r>
              <a:rPr kumimoji="0" lang="en-GB" sz="1100" b="0" i="0" u="none" strike="noStrike" kern="1200" cap="none" spc="0" normalizeH="0" baseline="0" noProof="0" dirty="0">
                <a:ln>
                  <a:noFill/>
                </a:ln>
                <a:solidFill>
                  <a:prstClr val="black"/>
                </a:solidFill>
                <a:effectLst/>
                <a:uLnTx/>
                <a:uFillTx/>
                <a:latin typeface="VAG Rounded Std Light"/>
                <a:ea typeface="+mn-ea"/>
                <a:cs typeface="+mn-cs"/>
              </a:rPr>
              <a:t> software www.widgit.com</a:t>
            </a:r>
          </a:p>
        </p:txBody>
      </p:sp>
      <p:pic>
        <p:nvPicPr>
          <p:cNvPr id="9" name="Google Shape;133;p24"/>
          <p:cNvPicPr preferRelativeResize="0"/>
          <p:nvPr/>
        </p:nvPicPr>
        <p:blipFill>
          <a:blip r:embed="rId3">
            <a:alphaModFix/>
          </a:blip>
          <a:stretch>
            <a:fillRect/>
          </a:stretch>
        </p:blipFill>
        <p:spPr>
          <a:xfrm>
            <a:off x="2438484" y="1924719"/>
            <a:ext cx="1362075" cy="1371600"/>
          </a:xfrm>
          <a:prstGeom prst="rect">
            <a:avLst/>
          </a:prstGeom>
          <a:noFill/>
          <a:ln>
            <a:noFill/>
          </a:ln>
        </p:spPr>
      </p:pic>
      <p:pic>
        <p:nvPicPr>
          <p:cNvPr id="10" name="Google Shape;130;p24"/>
          <p:cNvPicPr preferRelativeResize="0"/>
          <p:nvPr/>
        </p:nvPicPr>
        <p:blipFill>
          <a:blip r:embed="rId4">
            <a:alphaModFix/>
          </a:blip>
          <a:stretch>
            <a:fillRect/>
          </a:stretch>
        </p:blipFill>
        <p:spPr>
          <a:xfrm>
            <a:off x="2580126" y="3526040"/>
            <a:ext cx="1078789" cy="1371600"/>
          </a:xfrm>
          <a:prstGeom prst="rect">
            <a:avLst/>
          </a:prstGeom>
          <a:noFill/>
          <a:ln>
            <a:noFill/>
          </a:ln>
        </p:spPr>
      </p:pic>
    </p:spTree>
    <p:extLst>
      <p:ext uri="{BB962C8B-B14F-4D97-AF65-F5344CB8AC3E}">
        <p14:creationId xmlns:p14="http://schemas.microsoft.com/office/powerpoint/2010/main" val="1324071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Comm">
      <a:dk1>
        <a:sysClr val="windowText" lastClr="000000"/>
      </a:dk1>
      <a:lt1>
        <a:sysClr val="window" lastClr="FFFFFF"/>
      </a:lt1>
      <a:dk2>
        <a:srgbClr val="414042"/>
      </a:dk2>
      <a:lt2>
        <a:srgbClr val="ED1556"/>
      </a:lt2>
      <a:accent1>
        <a:srgbClr val="0072BC"/>
      </a:accent1>
      <a:accent2>
        <a:srgbClr val="FDB913"/>
      </a:accent2>
      <a:accent3>
        <a:srgbClr val="27AAE1"/>
      </a:accent3>
      <a:accent4>
        <a:srgbClr val="EE3D96"/>
      </a:accent4>
      <a:accent5>
        <a:srgbClr val="A978B4"/>
      </a:accent5>
      <a:accent6>
        <a:srgbClr val="B3D235"/>
      </a:accent6>
      <a:hlink>
        <a:srgbClr val="0563C1"/>
      </a:hlink>
      <a:folHlink>
        <a:srgbClr val="954F72"/>
      </a:folHlink>
    </a:clrScheme>
    <a:fontScheme name="CCom">
      <a:majorFont>
        <a:latin typeface="VAG Rounded"/>
        <a:ea typeface=""/>
        <a:cs typeface=""/>
      </a:majorFont>
      <a:minorFont>
        <a:latin typeface="VAG Rounded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c2018.potx" id="{B0D8CF57-D8FC-43EB-9088-CCE5842F2899}" vid="{29BCE122-BF80-41C0-B566-8E18204F271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25BD479971DA46B05935AD375C82D0" ma:contentTypeVersion="2" ma:contentTypeDescription="Create a new document." ma:contentTypeScope="" ma:versionID="c4626236a54fb845cbc6e857e87681b9">
  <xsd:schema xmlns:xsd="http://www.w3.org/2001/XMLSchema" xmlns:xs="http://www.w3.org/2001/XMLSchema" xmlns:p="http://schemas.microsoft.com/office/2006/metadata/properties" xmlns:ns2="fce7a9e1-74ee-42b1-99cf-03ada715589e" targetNamespace="http://schemas.microsoft.com/office/2006/metadata/properties" ma:root="true" ma:fieldsID="6d083accbaa5e9eab78f982fef00256c" ns2:_="">
    <xsd:import namespace="fce7a9e1-74ee-42b1-99cf-03ada715589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e7a9e1-74ee-42b1-99cf-03ada71558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827815-3AFE-4EED-BED8-598AF0C1D787}"/>
</file>

<file path=customXml/itemProps2.xml><?xml version="1.0" encoding="utf-8"?>
<ds:datastoreItem xmlns:ds="http://schemas.openxmlformats.org/officeDocument/2006/customXml" ds:itemID="{97F45F43-DF59-4CA9-AE9A-3B838871B66B}"/>
</file>

<file path=customXml/itemProps3.xml><?xml version="1.0" encoding="utf-8"?>
<ds:datastoreItem xmlns:ds="http://schemas.openxmlformats.org/officeDocument/2006/customXml" ds:itemID="{BD592790-1C26-45E7-B0C3-009F9664D4A0}"/>
</file>

<file path=docProps/app.xml><?xml version="1.0" encoding="utf-8"?>
<Properties xmlns="http://schemas.openxmlformats.org/officeDocument/2006/extended-properties" xmlns:vt="http://schemas.openxmlformats.org/officeDocument/2006/docPropsVTypes">
  <TotalTime>12452</TotalTime>
  <Words>1782</Words>
  <Application>Microsoft Office PowerPoint</Application>
  <PresentationFormat>Widescreen</PresentationFormat>
  <Paragraphs>149</Paragraphs>
  <Slides>21</Slides>
  <Notes>16</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Calibri Light</vt:lpstr>
      <vt:lpstr>Roboto</vt:lpstr>
      <vt:lpstr>VAG Rounded</vt:lpstr>
      <vt:lpstr>VAG Rounded Std Light</vt:lpstr>
      <vt:lpstr>VAG Rounded Std Thin</vt:lpstr>
      <vt:lpstr>Office Theme</vt:lpstr>
      <vt:lpstr>1_Office Theme</vt:lpstr>
      <vt:lpstr>Health Law + Ethics</vt:lpstr>
      <vt:lpstr>What’s the difference?</vt:lpstr>
      <vt:lpstr>Who are they?</vt:lpstr>
      <vt:lpstr>What are they?</vt:lpstr>
      <vt:lpstr>Jurisdiction</vt:lpstr>
      <vt:lpstr>Devolution</vt:lpstr>
      <vt:lpstr>Senedd or Westminster?  </vt:lpstr>
      <vt:lpstr>Senedd or Westminster?  Q1.   Q2.</vt:lpstr>
      <vt:lpstr>Senedd or Westminster?  Q3.   Q4.</vt:lpstr>
      <vt:lpstr>Senedd or Westminster?  Q5.   Q6.</vt:lpstr>
      <vt:lpstr>Senedd or Westminster?  Q7.   Q8.</vt:lpstr>
      <vt:lpstr>Senedd or Westminster?  Q9.   Q10.</vt:lpstr>
      <vt:lpstr>Senedd or Westminster?  Q11.   Q12.</vt:lpstr>
      <vt:lpstr>Organ Donation Law</vt:lpstr>
      <vt:lpstr>Beyond Alder Hey </vt:lpstr>
      <vt:lpstr>Organ donation consent models</vt:lpstr>
      <vt:lpstr>A new law in Wales</vt:lpstr>
      <vt:lpstr>Please do not use the following slides</vt:lpstr>
      <vt:lpstr>SUGGESTED ROUTE FORWARD</vt:lpstr>
      <vt:lpstr>SUGGESTED ROUTE FORWARD</vt:lpstr>
      <vt:lpstr>SUGGESTED ROUTE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Law + Ethics</dc:title>
  <dc:creator>Jeff Cole</dc:creator>
  <cp:lastModifiedBy>Jeff Cole</cp:lastModifiedBy>
  <cp:revision>25</cp:revision>
  <dcterms:created xsi:type="dcterms:W3CDTF">2022-07-09T17:09:08Z</dcterms:created>
  <dcterms:modified xsi:type="dcterms:W3CDTF">2022-11-04T13:09:28Z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0x0101003325BD479971DA46B05935AD375C82D0</vt:lpwstr>
  </property>
</Properties>
</file>