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presentation.xml" ContentType="application/vnd.openxmlformats-officedocument.presentationml.presentation.main+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3.xml" ContentType="application/vnd.openxmlformats-officedocument.presentationml.slideLayout+xml"/>
  <Override PartName="/ppt/slideLayouts/slideLayout12.xml" ContentType="application/vnd.openxmlformats-officedocument.presentationml.slideLayout+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Layouts/slideLayout9.xml" ContentType="application/vnd.openxmlformats-officedocument.presentationml.slideLayout+xml"/>
  <Override PartName="/ppt/slideLayouts/slideLayout8.xml" ContentType="application/vnd.openxmlformats-officedocument.presentationml.slideLayout+xml"/>
  <Override PartName="/ppt/slideLayouts/slideLayout7.xml" ContentType="application/vnd.openxmlformats-officedocument.presentationml.slideLayout+xml"/>
  <Override PartName="/ppt/slideLayouts/slideLayout6.xml" ContentType="application/vnd.openxmlformats-officedocument.presentationml.slideLayout+xml"/>
  <Override PartName="/ppt/slideLayouts/slideLayout5.xml" ContentType="application/vnd.openxmlformats-officedocument.presentationml.slideLayout+xml"/>
  <Override PartName="/ppt/slideLayouts/slideLayout4.xml" ContentType="application/vnd.openxmlformats-officedocument.presentationml.slideLayout+xml"/>
  <Override PartName="/ppt/slideLayouts/slideLayout3.xml" ContentType="application/vnd.openxmlformats-officedocument.presentationml.slideLayout+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slideMasters/slideMaster1.xml" ContentType="application/vnd.openxmlformats-officedocument.presentationml.slideMaster+xml"/>
  <Override PartName="/ppt/notesMasters/notesMaster1.xml" ContentType="application/vnd.openxmlformats-officedocument.presentationml.notesMaster+xml"/>
  <Override PartName="/ppt/theme/theme1.xml" ContentType="application/vnd.openxmlformats-officedocument.theme+xml"/>
  <Override PartName="/ppt/theme/theme2.xml" ContentType="application/vnd.openxmlformats-officedocument.theme+xml"/>
  <Override PartName="/ppt/presProps.xml" ContentType="application/vnd.openxmlformats-officedocument.presentationml.presProps+xml"/>
  <Override PartName="/ppt/viewProps.xml" ContentType="application/vnd.openxmlformats-officedocument.presentationml.viewProps+xml"/>
  <Override PartName="/ppt/tableStyles.xml" ContentType="application/vnd.openxmlformats-officedocument.presentationml.tableStyles+xml"/>
  <Override PartName="/docProps/app.xml" ContentType="application/vnd.openxmlformats-officedocument.extended-properties+xml"/>
  <Override PartName="/docProps/core.xml" ContentType="application/vnd.openxmlformats-package.core-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904" r:id="rId1"/>
  </p:sldMasterIdLst>
  <p:notesMasterIdLst>
    <p:notesMasterId r:id="rId18"/>
  </p:notesMasterIdLst>
  <p:sldIdLst>
    <p:sldId id="256" r:id="rId2"/>
    <p:sldId id="258" r:id="rId3"/>
    <p:sldId id="257" r:id="rId4"/>
    <p:sldId id="261" r:id="rId5"/>
    <p:sldId id="277" r:id="rId6"/>
    <p:sldId id="266" r:id="rId7"/>
    <p:sldId id="276" r:id="rId8"/>
    <p:sldId id="262" r:id="rId9"/>
    <p:sldId id="267" r:id="rId10"/>
    <p:sldId id="264" r:id="rId11"/>
    <p:sldId id="263" r:id="rId12"/>
    <p:sldId id="265" r:id="rId13"/>
    <p:sldId id="268" r:id="rId14"/>
    <p:sldId id="270" r:id="rId15"/>
    <p:sldId id="271" r:id="rId16"/>
    <p:sldId id="269" r:id="rId17"/>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2800"/>
    <p:restoredTop sz="90629"/>
  </p:normalViewPr>
  <p:slideViewPr>
    <p:cSldViewPr snapToGrid="0" snapToObjects="1">
      <p:cViewPr varScale="1">
        <p:scale>
          <a:sx n="80" d="100"/>
          <a:sy n="80" d="100"/>
        </p:scale>
        <p:origin x="224" y="122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customXml" Target="../customXml/item3.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customXml" Target="../customXml/item2.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customXml" Target="../customXml/item1.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EBB5F2D-105B-C54A-B3E6-1B36ADCA3EAE}" type="datetimeFigureOut">
              <a:rPr lang="en-US" smtClean="0"/>
              <a:t>4/26/23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0AB7E5D-3ED9-6B4B-B1FE-C5D736766D4D}" type="slidenum">
              <a:rPr lang="en-US" smtClean="0"/>
              <a:t>‹#›</a:t>
            </a:fld>
            <a:endParaRPr lang="en-US"/>
          </a:p>
        </p:txBody>
      </p:sp>
    </p:spTree>
    <p:extLst>
      <p:ext uri="{BB962C8B-B14F-4D97-AF65-F5344CB8AC3E}">
        <p14:creationId xmlns:p14="http://schemas.microsoft.com/office/powerpoint/2010/main" val="175893763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en-GB"/>
              <a:t>Click to edit Master title style</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a:t>Click to edit Master subtitle style</a:t>
            </a:r>
            <a:endParaRPr lang="en-US" dirty="0"/>
          </a:p>
        </p:txBody>
      </p:sp>
      <p:sp>
        <p:nvSpPr>
          <p:cNvPr id="4" name="Date Placeholder 3"/>
          <p:cNvSpPr>
            <a:spLocks noGrp="1"/>
          </p:cNvSpPr>
          <p:nvPr>
            <p:ph type="dt" sz="half" idx="10"/>
          </p:nvPr>
        </p:nvSpPr>
        <p:spPr/>
        <p:txBody>
          <a:bodyPr/>
          <a:lstStyle/>
          <a:p>
            <a:fld id="{F5908AAD-E64F-1541-8A54-C2A66ACA4DAE}" type="datetimeFigureOut">
              <a:rPr lang="en-US" smtClean="0"/>
              <a:t>4/26/23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4064661-C0EE-F949-8E49-F77F5670EC19}" type="slidenum">
              <a:rPr lang="en-US" smtClean="0"/>
              <a:t>‹#›</a:t>
            </a:fld>
            <a:endParaRPr lang="en-US"/>
          </a:p>
        </p:txBody>
      </p:sp>
    </p:spTree>
    <p:extLst>
      <p:ext uri="{BB962C8B-B14F-4D97-AF65-F5344CB8AC3E}">
        <p14:creationId xmlns:p14="http://schemas.microsoft.com/office/powerpoint/2010/main" val="306681106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n-GB"/>
              <a:t>Click to edit Master title style</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p>
            <a:fld id="{F5908AAD-E64F-1541-8A54-C2A66ACA4DAE}" type="datetimeFigureOut">
              <a:rPr lang="en-US" smtClean="0"/>
              <a:t>4/26/23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4064661-C0EE-F949-8E49-F77F5670EC19}" type="slidenum">
              <a:rPr lang="en-US" smtClean="0"/>
              <a:t>‹#›</a:t>
            </a:fld>
            <a:endParaRPr lang="en-US"/>
          </a:p>
        </p:txBody>
      </p:sp>
    </p:spTree>
    <p:extLst>
      <p:ext uri="{BB962C8B-B14F-4D97-AF65-F5344CB8AC3E}">
        <p14:creationId xmlns:p14="http://schemas.microsoft.com/office/powerpoint/2010/main" val="195350383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GB"/>
              <a:t>Click to edit Master title style</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GB"/>
              <a:t>Click to edit Master text styles</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p>
            <a:fld id="{F5908AAD-E64F-1541-8A54-C2A66ACA4DAE}" type="datetimeFigureOut">
              <a:rPr lang="en-US" smtClean="0"/>
              <a:t>4/26/23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4064661-C0EE-F949-8E49-F77F5670EC19}" type="slidenum">
              <a:rPr lang="en-US" smtClean="0"/>
              <a:t>‹#›</a:t>
            </a:fld>
            <a:endParaRPr lang="en-US"/>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extLst>
      <p:ext uri="{BB962C8B-B14F-4D97-AF65-F5344CB8AC3E}">
        <p14:creationId xmlns:p14="http://schemas.microsoft.com/office/powerpoint/2010/main" val="257730582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n-GB"/>
              <a:t>Click to edit Master title style</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p>
            <a:fld id="{F5908AAD-E64F-1541-8A54-C2A66ACA4DAE}" type="datetimeFigureOut">
              <a:rPr lang="en-US" smtClean="0"/>
              <a:t>4/26/23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4064661-C0EE-F949-8E49-F77F5670EC19}" type="slidenum">
              <a:rPr lang="en-US" smtClean="0"/>
              <a:t>‹#›</a:t>
            </a:fld>
            <a:endParaRPr lang="en-US"/>
          </a:p>
        </p:txBody>
      </p:sp>
    </p:spTree>
    <p:extLst>
      <p:ext uri="{BB962C8B-B14F-4D97-AF65-F5344CB8AC3E}">
        <p14:creationId xmlns:p14="http://schemas.microsoft.com/office/powerpoint/2010/main" val="118724245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GB"/>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GB"/>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p>
            <a:fld id="{F5908AAD-E64F-1541-8A54-C2A66ACA4DAE}" type="datetimeFigureOut">
              <a:rPr lang="en-US" smtClean="0"/>
              <a:t>4/26/23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4064661-C0EE-F949-8E49-F77F5670EC19}" type="slidenum">
              <a:rPr lang="en-US" smtClean="0"/>
              <a:t>‹#›</a:t>
            </a:fld>
            <a:endParaRPr lang="en-US"/>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169772548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n-GB"/>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GB"/>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p>
            <a:fld id="{F5908AAD-E64F-1541-8A54-C2A66ACA4DAE}" type="datetimeFigureOut">
              <a:rPr lang="en-US" smtClean="0"/>
              <a:t>4/26/23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4064661-C0EE-F949-8E49-F77F5670EC19}" type="slidenum">
              <a:rPr lang="en-US" smtClean="0"/>
              <a:t>‹#›</a:t>
            </a:fld>
            <a:endParaRPr lang="en-US"/>
          </a:p>
        </p:txBody>
      </p:sp>
    </p:spTree>
    <p:extLst>
      <p:ext uri="{BB962C8B-B14F-4D97-AF65-F5344CB8AC3E}">
        <p14:creationId xmlns:p14="http://schemas.microsoft.com/office/powerpoint/2010/main" val="34907359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10"/>
          </p:nvPr>
        </p:nvSpPr>
        <p:spPr/>
        <p:txBody>
          <a:bodyPr/>
          <a:lstStyle/>
          <a:p>
            <a:fld id="{F5908AAD-E64F-1541-8A54-C2A66ACA4DAE}" type="datetimeFigureOut">
              <a:rPr lang="en-US" smtClean="0"/>
              <a:t>4/26/23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4064661-C0EE-F949-8E49-F77F5670EC19}" type="slidenum">
              <a:rPr lang="en-US" smtClean="0"/>
              <a:t>‹#›</a:t>
            </a:fld>
            <a:endParaRPr lang="en-US"/>
          </a:p>
        </p:txBody>
      </p:sp>
    </p:spTree>
    <p:extLst>
      <p:ext uri="{BB962C8B-B14F-4D97-AF65-F5344CB8AC3E}">
        <p14:creationId xmlns:p14="http://schemas.microsoft.com/office/powerpoint/2010/main" val="124417481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n-GB"/>
              <a:t>Click to edit Master title style</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10"/>
          </p:nvPr>
        </p:nvSpPr>
        <p:spPr/>
        <p:txBody>
          <a:bodyPr/>
          <a:lstStyle/>
          <a:p>
            <a:fld id="{F5908AAD-E64F-1541-8A54-C2A66ACA4DAE}" type="datetimeFigureOut">
              <a:rPr lang="en-US" smtClean="0"/>
              <a:t>4/26/23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4064661-C0EE-F949-8E49-F77F5670EC19}" type="slidenum">
              <a:rPr lang="en-US" smtClean="0"/>
              <a:t>‹#›</a:t>
            </a:fld>
            <a:endParaRPr lang="en-US"/>
          </a:p>
        </p:txBody>
      </p:sp>
    </p:spTree>
    <p:extLst>
      <p:ext uri="{BB962C8B-B14F-4D97-AF65-F5344CB8AC3E}">
        <p14:creationId xmlns:p14="http://schemas.microsoft.com/office/powerpoint/2010/main" val="310512221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en-GB"/>
              <a:t>Click to edit Master title style</a:t>
            </a:r>
            <a:endParaRPr lang="en-US" dirty="0"/>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10"/>
          </p:nvPr>
        </p:nvSpPr>
        <p:spPr/>
        <p:txBody>
          <a:bodyPr/>
          <a:lstStyle/>
          <a:p>
            <a:fld id="{F5908AAD-E64F-1541-8A54-C2A66ACA4DAE}" type="datetimeFigureOut">
              <a:rPr lang="en-US" smtClean="0"/>
              <a:t>4/26/23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4064661-C0EE-F949-8E49-F77F5670EC19}" type="slidenum">
              <a:rPr lang="en-US" smtClean="0"/>
              <a:t>‹#›</a:t>
            </a:fld>
            <a:endParaRPr lang="en-US"/>
          </a:p>
        </p:txBody>
      </p:sp>
    </p:spTree>
    <p:extLst>
      <p:ext uri="{BB962C8B-B14F-4D97-AF65-F5344CB8AC3E}">
        <p14:creationId xmlns:p14="http://schemas.microsoft.com/office/powerpoint/2010/main" val="207505332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n-GB"/>
              <a:t>Click to edit Master title style</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p>
            <a:fld id="{F5908AAD-E64F-1541-8A54-C2A66ACA4DAE}" type="datetimeFigureOut">
              <a:rPr lang="en-US" smtClean="0"/>
              <a:t>4/26/23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4064661-C0EE-F949-8E49-F77F5670EC19}" type="slidenum">
              <a:rPr lang="en-US" smtClean="0"/>
              <a:t>‹#›</a:t>
            </a:fld>
            <a:endParaRPr lang="en-US"/>
          </a:p>
        </p:txBody>
      </p:sp>
    </p:spTree>
    <p:extLst>
      <p:ext uri="{BB962C8B-B14F-4D97-AF65-F5344CB8AC3E}">
        <p14:creationId xmlns:p14="http://schemas.microsoft.com/office/powerpoint/2010/main" val="36543960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5" name="Date Placeholder 4"/>
          <p:cNvSpPr>
            <a:spLocks noGrp="1"/>
          </p:cNvSpPr>
          <p:nvPr>
            <p:ph type="dt" sz="half" idx="10"/>
          </p:nvPr>
        </p:nvSpPr>
        <p:spPr/>
        <p:txBody>
          <a:bodyPr/>
          <a:lstStyle/>
          <a:p>
            <a:fld id="{F5908AAD-E64F-1541-8A54-C2A66ACA4DAE}" type="datetimeFigureOut">
              <a:rPr lang="en-US" smtClean="0"/>
              <a:t>4/26/23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4064661-C0EE-F949-8E49-F77F5670EC19}" type="slidenum">
              <a:rPr lang="en-US" smtClean="0"/>
              <a:t>‹#›</a:t>
            </a:fld>
            <a:endParaRPr lang="en-US"/>
          </a:p>
        </p:txBody>
      </p:sp>
    </p:spTree>
    <p:extLst>
      <p:ext uri="{BB962C8B-B14F-4D97-AF65-F5344CB8AC3E}">
        <p14:creationId xmlns:p14="http://schemas.microsoft.com/office/powerpoint/2010/main" val="261579688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a:t>Click to edit Master title style</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7" name="Date Placeholder 6"/>
          <p:cNvSpPr>
            <a:spLocks noGrp="1"/>
          </p:cNvSpPr>
          <p:nvPr>
            <p:ph type="dt" sz="half" idx="10"/>
          </p:nvPr>
        </p:nvSpPr>
        <p:spPr/>
        <p:txBody>
          <a:bodyPr/>
          <a:lstStyle/>
          <a:p>
            <a:fld id="{F5908AAD-E64F-1541-8A54-C2A66ACA4DAE}" type="datetimeFigureOut">
              <a:rPr lang="en-US" smtClean="0"/>
              <a:t>4/26/23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4064661-C0EE-F949-8E49-F77F5670EC19}" type="slidenum">
              <a:rPr lang="en-US" smtClean="0"/>
              <a:t>‹#›</a:t>
            </a:fld>
            <a:endParaRPr lang="en-US"/>
          </a:p>
        </p:txBody>
      </p:sp>
    </p:spTree>
    <p:extLst>
      <p:ext uri="{BB962C8B-B14F-4D97-AF65-F5344CB8AC3E}">
        <p14:creationId xmlns:p14="http://schemas.microsoft.com/office/powerpoint/2010/main" val="311396915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n-GB"/>
              <a:t>Click to edit Master title style</a:t>
            </a:r>
            <a:endParaRPr lang="en-US" dirty="0"/>
          </a:p>
        </p:txBody>
      </p:sp>
      <p:sp>
        <p:nvSpPr>
          <p:cNvPr id="3" name="Date Placeholder 2"/>
          <p:cNvSpPr>
            <a:spLocks noGrp="1"/>
          </p:cNvSpPr>
          <p:nvPr>
            <p:ph type="dt" sz="half" idx="10"/>
          </p:nvPr>
        </p:nvSpPr>
        <p:spPr/>
        <p:txBody>
          <a:bodyPr/>
          <a:lstStyle/>
          <a:p>
            <a:fld id="{F5908AAD-E64F-1541-8A54-C2A66ACA4DAE}" type="datetimeFigureOut">
              <a:rPr lang="en-US" smtClean="0"/>
              <a:t>4/26/23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4064661-C0EE-F949-8E49-F77F5670EC19}" type="slidenum">
              <a:rPr lang="en-US" smtClean="0"/>
              <a:t>‹#›</a:t>
            </a:fld>
            <a:endParaRPr lang="en-US"/>
          </a:p>
        </p:txBody>
      </p:sp>
    </p:spTree>
    <p:extLst>
      <p:ext uri="{BB962C8B-B14F-4D97-AF65-F5344CB8AC3E}">
        <p14:creationId xmlns:p14="http://schemas.microsoft.com/office/powerpoint/2010/main" val="251617800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5908AAD-E64F-1541-8A54-C2A66ACA4DAE}" type="datetimeFigureOut">
              <a:rPr lang="en-US" smtClean="0"/>
              <a:t>4/26/23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4064661-C0EE-F949-8E49-F77F5670EC19}" type="slidenum">
              <a:rPr lang="en-US" smtClean="0"/>
              <a:t>‹#›</a:t>
            </a:fld>
            <a:endParaRPr lang="en-US"/>
          </a:p>
        </p:txBody>
      </p:sp>
    </p:spTree>
    <p:extLst>
      <p:ext uri="{BB962C8B-B14F-4D97-AF65-F5344CB8AC3E}">
        <p14:creationId xmlns:p14="http://schemas.microsoft.com/office/powerpoint/2010/main" val="157866950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n-GB"/>
              <a:t>Click to edit Master title style</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n-GB"/>
              <a:t>Click to edit Master text styles</a:t>
            </a:r>
          </a:p>
        </p:txBody>
      </p:sp>
      <p:sp>
        <p:nvSpPr>
          <p:cNvPr id="5" name="Date Placeholder 4"/>
          <p:cNvSpPr>
            <a:spLocks noGrp="1"/>
          </p:cNvSpPr>
          <p:nvPr>
            <p:ph type="dt" sz="half" idx="10"/>
          </p:nvPr>
        </p:nvSpPr>
        <p:spPr/>
        <p:txBody>
          <a:bodyPr/>
          <a:lstStyle/>
          <a:p>
            <a:fld id="{F5908AAD-E64F-1541-8A54-C2A66ACA4DAE}" type="datetimeFigureOut">
              <a:rPr lang="en-US" smtClean="0"/>
              <a:t>4/26/23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4064661-C0EE-F949-8E49-F77F5670EC19}" type="slidenum">
              <a:rPr lang="en-US" smtClean="0"/>
              <a:t>‹#›</a:t>
            </a:fld>
            <a:endParaRPr lang="en-US"/>
          </a:p>
        </p:txBody>
      </p:sp>
    </p:spTree>
    <p:extLst>
      <p:ext uri="{BB962C8B-B14F-4D97-AF65-F5344CB8AC3E}">
        <p14:creationId xmlns:p14="http://schemas.microsoft.com/office/powerpoint/2010/main" val="325793912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n-GB"/>
              <a:t>Click to edit Master title style</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GB"/>
              <a:t>Click icon to add picture</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4"/>
          <p:cNvSpPr>
            <a:spLocks noGrp="1"/>
          </p:cNvSpPr>
          <p:nvPr>
            <p:ph type="dt" sz="half" idx="10"/>
          </p:nvPr>
        </p:nvSpPr>
        <p:spPr/>
        <p:txBody>
          <a:bodyPr/>
          <a:lstStyle/>
          <a:p>
            <a:fld id="{F5908AAD-E64F-1541-8A54-C2A66ACA4DAE}" type="datetimeFigureOut">
              <a:rPr lang="en-US" smtClean="0"/>
              <a:t>4/26/23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4064661-C0EE-F949-8E49-F77F5670EC19}" type="slidenum">
              <a:rPr lang="en-US" smtClean="0"/>
              <a:t>‹#›</a:t>
            </a:fld>
            <a:endParaRPr lang="en-US"/>
          </a:p>
        </p:txBody>
      </p:sp>
    </p:spTree>
    <p:extLst>
      <p:ext uri="{BB962C8B-B14F-4D97-AF65-F5344CB8AC3E}">
        <p14:creationId xmlns:p14="http://schemas.microsoft.com/office/powerpoint/2010/main" val="423044413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n-GB"/>
              <a:t>Click to edit Master title style</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F5908AAD-E64F-1541-8A54-C2A66ACA4DAE}" type="datetimeFigureOut">
              <a:rPr lang="en-US" smtClean="0"/>
              <a:t>4/26/23</a:t>
            </a:fld>
            <a:endParaRPr lang="en-US"/>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D4064661-C0EE-F949-8E49-F77F5670EC19}" type="slidenum">
              <a:rPr lang="en-US" smtClean="0"/>
              <a:t>‹#›</a:t>
            </a:fld>
            <a:endParaRPr lang="en-US"/>
          </a:p>
        </p:txBody>
      </p:sp>
    </p:spTree>
    <p:extLst>
      <p:ext uri="{BB962C8B-B14F-4D97-AF65-F5344CB8AC3E}">
        <p14:creationId xmlns:p14="http://schemas.microsoft.com/office/powerpoint/2010/main" val="2936885742"/>
      </p:ext>
    </p:extLst>
  </p:cSld>
  <p:clrMap bg1="lt1" tx1="dk1" bg2="lt2" tx2="dk2" accent1="accent1" accent2="accent2" accent3="accent3" accent4="accent4" accent5="accent5" accent6="accent6" hlink="hlink" folHlink="folHlink"/>
  <p:sldLayoutIdLst>
    <p:sldLayoutId id="2147483905" r:id="rId1"/>
    <p:sldLayoutId id="2147483906" r:id="rId2"/>
    <p:sldLayoutId id="2147483907" r:id="rId3"/>
    <p:sldLayoutId id="2147483908" r:id="rId4"/>
    <p:sldLayoutId id="2147483909" r:id="rId5"/>
    <p:sldLayoutId id="2147483910" r:id="rId6"/>
    <p:sldLayoutId id="2147483911" r:id="rId7"/>
    <p:sldLayoutId id="2147483912" r:id="rId8"/>
    <p:sldLayoutId id="2147483913" r:id="rId9"/>
    <p:sldLayoutId id="2147483914" r:id="rId10"/>
    <p:sldLayoutId id="2147483915" r:id="rId11"/>
    <p:sldLayoutId id="2147483916" r:id="rId12"/>
    <p:sldLayoutId id="2147483917" r:id="rId13"/>
    <p:sldLayoutId id="2147483918" r:id="rId14"/>
    <p:sldLayoutId id="2147483919" r:id="rId15"/>
    <p:sldLayoutId id="2147483920"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2783C067-F8BF-4755-B516-8A0CD74CF60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6646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Isosceles Triangle 9">
            <a:extLst>
              <a:ext uri="{FF2B5EF4-FFF2-40B4-BE49-F238E27FC236}">
                <a16:creationId xmlns:a16="http://schemas.microsoft.com/office/drawing/2014/main" id="{2ED796EC-E7FF-46DB-B912-FB08BF12AA6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12" name="Isosceles Triangle 11">
            <a:extLst>
              <a:ext uri="{FF2B5EF4-FFF2-40B4-BE49-F238E27FC236}">
                <a16:creationId xmlns:a16="http://schemas.microsoft.com/office/drawing/2014/main" id="{549A2DAB-B431-487D-95AD-BB0FECB49E5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738534" y="3818467"/>
            <a:ext cx="4450292" cy="3039533"/>
          </a:xfrm>
          <a:prstGeom prst="triangle">
            <a:avLst>
              <a:gd name="adj" fmla="val 100000"/>
            </a:avLst>
          </a:prstGeom>
          <a:solidFill>
            <a:schemeClr val="accent1">
              <a:alpha val="88000"/>
            </a:schemeClr>
          </a:solidFill>
          <a:ln>
            <a:noFill/>
          </a:ln>
          <a:effectLst/>
        </p:spPr>
        <p:style>
          <a:lnRef idx="1">
            <a:schemeClr val="accent1"/>
          </a:lnRef>
          <a:fillRef idx="3">
            <a:schemeClr val="accent1"/>
          </a:fillRef>
          <a:effectRef idx="2">
            <a:schemeClr val="accent1"/>
          </a:effectRef>
          <a:fontRef idx="minor">
            <a:schemeClr val="lt1"/>
          </a:fontRef>
        </p:style>
      </p:sp>
      <p:sp>
        <p:nvSpPr>
          <p:cNvPr id="14" name="Rectangle 27">
            <a:extLst>
              <a:ext uri="{FF2B5EF4-FFF2-40B4-BE49-F238E27FC236}">
                <a16:creationId xmlns:a16="http://schemas.microsoft.com/office/drawing/2014/main" id="{0819F787-32B4-46A8-BC57-C6571BCEE24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425641" y="0"/>
            <a:ext cx="1766359" cy="6858000"/>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solidFill>
          <a:ln>
            <a:noFill/>
          </a:ln>
          <a:effectLst/>
        </p:spPr>
        <p:style>
          <a:lnRef idx="1">
            <a:schemeClr val="accent1"/>
          </a:lnRef>
          <a:fillRef idx="3">
            <a:schemeClr val="accent1"/>
          </a:fillRef>
          <a:effectRef idx="2">
            <a:schemeClr val="accent1"/>
          </a:effectRef>
          <a:fontRef idx="minor">
            <a:schemeClr val="lt1"/>
          </a:fontRef>
        </p:style>
      </p:sp>
      <p:cxnSp>
        <p:nvCxnSpPr>
          <p:cNvPr id="16" name="Straight Connector 15">
            <a:extLst>
              <a:ext uri="{FF2B5EF4-FFF2-40B4-BE49-F238E27FC236}">
                <a16:creationId xmlns:a16="http://schemas.microsoft.com/office/drawing/2014/main" id="{C5ECDEE1-7093-418F-9CF5-24EEB115C1C1}"/>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0134600" y="0"/>
            <a:ext cx="1727200" cy="6858000"/>
          </a:xfrm>
          <a:prstGeom prst="line">
            <a:avLst/>
          </a:prstGeom>
          <a:ln w="15875" cap="sq">
            <a:solidFill>
              <a:schemeClr val="accent2"/>
            </a:solidFill>
            <a:bevel/>
          </a:ln>
        </p:spPr>
        <p:style>
          <a:lnRef idx="2">
            <a:schemeClr val="accent1"/>
          </a:lnRef>
          <a:fillRef idx="0">
            <a:schemeClr val="accent1"/>
          </a:fillRef>
          <a:effectRef idx="1">
            <a:schemeClr val="accent1"/>
          </a:effectRef>
          <a:fontRef idx="minor">
            <a:schemeClr val="tx1"/>
          </a:fontRef>
        </p:style>
      </p:cxnSp>
      <p:cxnSp>
        <p:nvCxnSpPr>
          <p:cNvPr id="18" name="Straight Connector 17">
            <a:extLst>
              <a:ext uri="{FF2B5EF4-FFF2-40B4-BE49-F238E27FC236}">
                <a16:creationId xmlns:a16="http://schemas.microsoft.com/office/drawing/2014/main" id="{045062AF-EB11-4651-BC4A-4DA21768DE8E}"/>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7425267" y="3681413"/>
            <a:ext cx="4763558" cy="3176587"/>
          </a:xfrm>
          <a:prstGeom prst="line">
            <a:avLst/>
          </a:prstGeom>
          <a:ln w="15875">
            <a:solidFill>
              <a:schemeClr val="accent1"/>
            </a:solidFill>
          </a:ln>
        </p:spPr>
        <p:style>
          <a:lnRef idx="2">
            <a:schemeClr val="accent1"/>
          </a:lnRef>
          <a:fillRef idx="0">
            <a:schemeClr val="accent1"/>
          </a:fillRef>
          <a:effectRef idx="1">
            <a:schemeClr val="accent1"/>
          </a:effectRef>
          <a:fontRef idx="minor">
            <a:schemeClr val="tx1"/>
          </a:fontRef>
        </p:style>
      </p:cxnSp>
      <p:sp>
        <p:nvSpPr>
          <p:cNvPr id="3" name="Subtitle 2">
            <a:extLst>
              <a:ext uri="{FF2B5EF4-FFF2-40B4-BE49-F238E27FC236}">
                <a16:creationId xmlns:a16="http://schemas.microsoft.com/office/drawing/2014/main" id="{FB7206D2-B9B7-4A49-BD4D-DDA63AB938D4}"/>
              </a:ext>
            </a:extLst>
          </p:cNvPr>
          <p:cNvSpPr>
            <a:spLocks noGrp="1"/>
          </p:cNvSpPr>
          <p:nvPr>
            <p:ph type="subTitle" idx="1"/>
          </p:nvPr>
        </p:nvSpPr>
        <p:spPr>
          <a:xfrm>
            <a:off x="1507067" y="4050833"/>
            <a:ext cx="7766936" cy="1096899"/>
          </a:xfrm>
        </p:spPr>
        <p:txBody>
          <a:bodyPr>
            <a:normAutofit/>
          </a:bodyPr>
          <a:lstStyle/>
          <a:p>
            <a:r>
              <a:rPr lang="en-US" dirty="0"/>
              <a:t>Unit 3: Lesson X</a:t>
            </a:r>
          </a:p>
        </p:txBody>
      </p:sp>
      <p:sp>
        <p:nvSpPr>
          <p:cNvPr id="2" name="Title 1">
            <a:extLst>
              <a:ext uri="{FF2B5EF4-FFF2-40B4-BE49-F238E27FC236}">
                <a16:creationId xmlns:a16="http://schemas.microsoft.com/office/drawing/2014/main" id="{35B105AF-514C-8645-BF1D-0A077FDD055D}"/>
              </a:ext>
            </a:extLst>
          </p:cNvPr>
          <p:cNvSpPr>
            <a:spLocks noGrp="1"/>
          </p:cNvSpPr>
          <p:nvPr>
            <p:ph type="ctrTitle"/>
          </p:nvPr>
        </p:nvSpPr>
        <p:spPr>
          <a:xfrm>
            <a:off x="1507067" y="1397000"/>
            <a:ext cx="7766936" cy="2653836"/>
          </a:xfrm>
        </p:spPr>
        <p:txBody>
          <a:bodyPr>
            <a:normAutofit/>
          </a:bodyPr>
          <a:lstStyle/>
          <a:p>
            <a:r>
              <a:rPr lang="en-US" dirty="0"/>
              <a:t>Evidence</a:t>
            </a:r>
          </a:p>
        </p:txBody>
      </p:sp>
    </p:spTree>
    <p:extLst>
      <p:ext uri="{BB962C8B-B14F-4D97-AF65-F5344CB8AC3E}">
        <p14:creationId xmlns:p14="http://schemas.microsoft.com/office/powerpoint/2010/main" val="113969236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44634A-7523-7E4E-8C81-C3A18CA3B35B}"/>
              </a:ext>
            </a:extLst>
          </p:cNvPr>
          <p:cNvSpPr>
            <a:spLocks noGrp="1"/>
          </p:cNvSpPr>
          <p:nvPr>
            <p:ph type="title"/>
          </p:nvPr>
        </p:nvSpPr>
        <p:spPr/>
        <p:txBody>
          <a:bodyPr/>
          <a:lstStyle/>
          <a:p>
            <a:r>
              <a:rPr lang="en-US" dirty="0"/>
              <a:t>Defendant’s evidence</a:t>
            </a:r>
          </a:p>
        </p:txBody>
      </p:sp>
      <p:sp>
        <p:nvSpPr>
          <p:cNvPr id="3" name="Content Placeholder 2">
            <a:extLst>
              <a:ext uri="{FF2B5EF4-FFF2-40B4-BE49-F238E27FC236}">
                <a16:creationId xmlns:a16="http://schemas.microsoft.com/office/drawing/2014/main" id="{08246282-D1D1-EC44-A4D5-11B8F67D8ED8}"/>
              </a:ext>
            </a:extLst>
          </p:cNvPr>
          <p:cNvSpPr>
            <a:spLocks noGrp="1"/>
          </p:cNvSpPr>
          <p:nvPr>
            <p:ph idx="1"/>
          </p:nvPr>
        </p:nvSpPr>
        <p:spPr>
          <a:xfrm>
            <a:off x="677334" y="1930400"/>
            <a:ext cx="8596668" cy="3880773"/>
          </a:xfrm>
        </p:spPr>
        <p:txBody>
          <a:bodyPr/>
          <a:lstStyle/>
          <a:p>
            <a:r>
              <a:rPr lang="en-GB" sz="2400" b="1" dirty="0">
                <a:solidFill>
                  <a:schemeClr val="tx1"/>
                </a:solidFill>
                <a:effectLst/>
                <a:latin typeface="Calibri" panose="020F0502020204030204" pitchFamily="34" charset="0"/>
                <a:cs typeface="Calibri" panose="020F0502020204030204" pitchFamily="34" charset="0"/>
              </a:rPr>
              <a:t>The defendant may also produce evidence in the judicial review process. The purpose of this is to:</a:t>
            </a:r>
          </a:p>
          <a:p>
            <a:pPr marL="0" indent="0">
              <a:buNone/>
            </a:pPr>
            <a:endParaRPr lang="en-GB" sz="2400" dirty="0">
              <a:solidFill>
                <a:schemeClr val="tx1"/>
              </a:solidFill>
              <a:effectLst/>
              <a:latin typeface="Calibri" panose="020F0502020204030204" pitchFamily="34" charset="0"/>
              <a:cs typeface="Calibri" panose="020F0502020204030204" pitchFamily="34" charset="0"/>
            </a:endParaRPr>
          </a:p>
          <a:p>
            <a:pPr lvl="1">
              <a:buFont typeface="Arial" panose="020B0604020202020204" pitchFamily="34" charset="0"/>
              <a:buChar char="•"/>
            </a:pPr>
            <a:r>
              <a:rPr lang="en-GB" sz="2400" dirty="0">
                <a:solidFill>
                  <a:schemeClr val="tx1"/>
                </a:solidFill>
                <a:effectLst/>
                <a:latin typeface="Calibri" panose="020F0502020204030204" pitchFamily="34" charset="0"/>
                <a:cs typeface="Calibri" panose="020F0502020204030204" pitchFamily="34" charset="0"/>
              </a:rPr>
              <a:t>Explain the decision </a:t>
            </a:r>
          </a:p>
          <a:p>
            <a:pPr lvl="1">
              <a:buFont typeface="Arial" panose="020B0604020202020204" pitchFamily="34" charset="0"/>
              <a:buChar char="•"/>
            </a:pPr>
            <a:r>
              <a:rPr lang="en-GB" sz="2400" dirty="0">
                <a:solidFill>
                  <a:schemeClr val="tx1"/>
                </a:solidFill>
                <a:effectLst/>
                <a:latin typeface="Calibri" panose="020F0502020204030204" pitchFamily="34" charset="0"/>
                <a:cs typeface="Calibri" panose="020F0502020204030204" pitchFamily="34" charset="0"/>
              </a:rPr>
              <a:t>Exhibit relevant documents </a:t>
            </a:r>
          </a:p>
          <a:p>
            <a:pPr lvl="1">
              <a:buFont typeface="Arial" panose="020B0604020202020204" pitchFamily="34" charset="0"/>
              <a:buChar char="•"/>
            </a:pPr>
            <a:r>
              <a:rPr lang="en-GB" sz="2400" dirty="0">
                <a:solidFill>
                  <a:schemeClr val="tx1"/>
                </a:solidFill>
                <a:effectLst/>
                <a:latin typeface="Calibri" panose="020F0502020204030204" pitchFamily="34" charset="0"/>
                <a:cs typeface="Calibri" panose="020F0502020204030204" pitchFamily="34" charset="0"/>
              </a:rPr>
              <a:t>Give reasons </a:t>
            </a:r>
          </a:p>
          <a:p>
            <a:pPr lvl="1">
              <a:buFont typeface="Arial" panose="020B0604020202020204" pitchFamily="34" charset="0"/>
              <a:buChar char="•"/>
            </a:pPr>
            <a:r>
              <a:rPr lang="en-GB" sz="2400" dirty="0">
                <a:solidFill>
                  <a:schemeClr val="tx1"/>
                </a:solidFill>
                <a:effectLst/>
                <a:latin typeface="Calibri" panose="020F0502020204030204" pitchFamily="34" charset="0"/>
                <a:cs typeface="Calibri" panose="020F0502020204030204" pitchFamily="34" charset="0"/>
              </a:rPr>
              <a:t>Justify interference with human rights/departure from legitimate expectation </a:t>
            </a:r>
          </a:p>
          <a:p>
            <a:endParaRPr lang="en-US" dirty="0"/>
          </a:p>
        </p:txBody>
      </p:sp>
    </p:spTree>
    <p:extLst>
      <p:ext uri="{BB962C8B-B14F-4D97-AF65-F5344CB8AC3E}">
        <p14:creationId xmlns:p14="http://schemas.microsoft.com/office/powerpoint/2010/main" val="96518794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44634A-7523-7E4E-8C81-C3A18CA3B35B}"/>
              </a:ext>
            </a:extLst>
          </p:cNvPr>
          <p:cNvSpPr>
            <a:spLocks noGrp="1"/>
          </p:cNvSpPr>
          <p:nvPr>
            <p:ph type="title"/>
          </p:nvPr>
        </p:nvSpPr>
        <p:spPr/>
        <p:txBody>
          <a:bodyPr/>
          <a:lstStyle/>
          <a:p>
            <a:r>
              <a:rPr lang="en-US" dirty="0"/>
              <a:t>Defendant’s evidence</a:t>
            </a:r>
          </a:p>
        </p:txBody>
      </p:sp>
      <p:sp>
        <p:nvSpPr>
          <p:cNvPr id="3" name="Content Placeholder 2">
            <a:extLst>
              <a:ext uri="{FF2B5EF4-FFF2-40B4-BE49-F238E27FC236}">
                <a16:creationId xmlns:a16="http://schemas.microsoft.com/office/drawing/2014/main" id="{08246282-D1D1-EC44-A4D5-11B8F67D8ED8}"/>
              </a:ext>
            </a:extLst>
          </p:cNvPr>
          <p:cNvSpPr>
            <a:spLocks noGrp="1"/>
          </p:cNvSpPr>
          <p:nvPr>
            <p:ph idx="1"/>
          </p:nvPr>
        </p:nvSpPr>
        <p:spPr>
          <a:xfrm>
            <a:off x="677334" y="1620253"/>
            <a:ext cx="8596668" cy="4421109"/>
          </a:xfrm>
        </p:spPr>
        <p:txBody>
          <a:bodyPr>
            <a:normAutofit fontScale="92500" lnSpcReduction="10000"/>
          </a:bodyPr>
          <a:lstStyle/>
          <a:p>
            <a:pPr marL="0" indent="0">
              <a:buNone/>
            </a:pPr>
            <a:r>
              <a:rPr lang="en-GB" sz="2400" b="1" dirty="0">
                <a:solidFill>
                  <a:schemeClr val="tx1"/>
                </a:solidFill>
                <a:effectLst/>
                <a:latin typeface="Calibri" panose="020F0502020204030204" pitchFamily="34" charset="0"/>
                <a:cs typeface="Calibri" panose="020F0502020204030204" pitchFamily="34" charset="0"/>
              </a:rPr>
              <a:t>The </a:t>
            </a:r>
            <a:r>
              <a:rPr lang="en-GB" sz="2400" b="1" dirty="0">
                <a:solidFill>
                  <a:schemeClr val="tx1"/>
                </a:solidFill>
                <a:latin typeface="Calibri" panose="020F0502020204030204" pitchFamily="34" charset="0"/>
                <a:cs typeface="Calibri" panose="020F0502020204030204" pitchFamily="34" charset="0"/>
              </a:rPr>
              <a:t>Civil Procedure Rules:</a:t>
            </a:r>
          </a:p>
          <a:p>
            <a:pPr marL="0" indent="0">
              <a:buNone/>
            </a:pPr>
            <a:endParaRPr lang="en-GB" sz="2400" dirty="0">
              <a:solidFill>
                <a:schemeClr val="tx1"/>
              </a:solidFill>
              <a:effectLst/>
              <a:latin typeface="Calibri" panose="020F0502020204030204" pitchFamily="34" charset="0"/>
              <a:cs typeface="Calibri" panose="020F0502020204030204" pitchFamily="34" charset="0"/>
            </a:endParaRPr>
          </a:p>
          <a:p>
            <a:r>
              <a:rPr lang="en-GB" sz="2400" b="1" dirty="0">
                <a:solidFill>
                  <a:schemeClr val="tx1"/>
                </a:solidFill>
                <a:effectLst/>
                <a:latin typeface="Calibri" panose="020F0502020204030204" pitchFamily="34" charset="0"/>
                <a:cs typeface="Calibri" panose="020F0502020204030204" pitchFamily="34" charset="0"/>
              </a:rPr>
              <a:t>CPR 54.14 </a:t>
            </a:r>
            <a:endParaRPr lang="en-GB" sz="2400" dirty="0">
              <a:solidFill>
                <a:schemeClr val="tx1"/>
              </a:solidFill>
              <a:effectLst/>
              <a:latin typeface="Calibri" panose="020F0502020204030204" pitchFamily="34" charset="0"/>
              <a:cs typeface="Calibri" panose="020F0502020204030204" pitchFamily="34" charset="0"/>
            </a:endParaRPr>
          </a:p>
          <a:p>
            <a:r>
              <a:rPr lang="en-GB" sz="2400" dirty="0">
                <a:solidFill>
                  <a:schemeClr val="tx1"/>
                </a:solidFill>
                <a:effectLst/>
                <a:latin typeface="Calibri" panose="020F0502020204030204" pitchFamily="34" charset="0"/>
                <a:cs typeface="Calibri" panose="020F0502020204030204" pitchFamily="34" charset="0"/>
              </a:rPr>
              <a:t>(1) A defendant and any other person served with the claim form who wishes to contest the claim or support it on additional grounds must file and serve- </a:t>
            </a:r>
          </a:p>
          <a:p>
            <a:r>
              <a:rPr lang="en-GB" sz="2400" dirty="0">
                <a:solidFill>
                  <a:schemeClr val="tx1"/>
                </a:solidFill>
                <a:effectLst/>
                <a:latin typeface="Calibri" panose="020F0502020204030204" pitchFamily="34" charset="0"/>
                <a:cs typeface="Calibri" panose="020F0502020204030204" pitchFamily="34" charset="0"/>
              </a:rPr>
              <a:t>(a) detailed grounds for contesting the claim or supporting it on additional grounds; and </a:t>
            </a:r>
          </a:p>
          <a:p>
            <a:r>
              <a:rPr lang="en-GB" sz="2400" dirty="0">
                <a:solidFill>
                  <a:schemeClr val="tx1"/>
                </a:solidFill>
                <a:effectLst/>
                <a:latin typeface="Calibri" panose="020F0502020204030204" pitchFamily="34" charset="0"/>
                <a:cs typeface="Calibri" panose="020F0502020204030204" pitchFamily="34" charset="0"/>
              </a:rPr>
              <a:t>(b) any written evidence,</a:t>
            </a:r>
            <a:br>
              <a:rPr lang="en-GB" sz="2400" dirty="0">
                <a:solidFill>
                  <a:schemeClr val="tx1"/>
                </a:solidFill>
                <a:effectLst/>
                <a:latin typeface="Calibri" panose="020F0502020204030204" pitchFamily="34" charset="0"/>
                <a:cs typeface="Calibri" panose="020F0502020204030204" pitchFamily="34" charset="0"/>
              </a:rPr>
            </a:br>
            <a:endParaRPr lang="en-GB" sz="2400" dirty="0">
              <a:solidFill>
                <a:schemeClr val="tx1"/>
              </a:solidFill>
              <a:effectLst/>
              <a:latin typeface="Calibri" panose="020F0502020204030204" pitchFamily="34" charset="0"/>
              <a:cs typeface="Calibri" panose="020F0502020204030204" pitchFamily="34" charset="0"/>
            </a:endParaRPr>
          </a:p>
          <a:p>
            <a:r>
              <a:rPr lang="en-GB" sz="2400" dirty="0">
                <a:solidFill>
                  <a:schemeClr val="tx1"/>
                </a:solidFill>
                <a:effectLst/>
                <a:latin typeface="Calibri" panose="020F0502020204030204" pitchFamily="34" charset="0"/>
                <a:cs typeface="Calibri" panose="020F0502020204030204" pitchFamily="34" charset="0"/>
              </a:rPr>
              <a:t>within 35 days after service of the order giving permission. </a:t>
            </a:r>
          </a:p>
          <a:p>
            <a:endParaRPr lang="en-US" dirty="0"/>
          </a:p>
        </p:txBody>
      </p:sp>
    </p:spTree>
    <p:extLst>
      <p:ext uri="{BB962C8B-B14F-4D97-AF65-F5344CB8AC3E}">
        <p14:creationId xmlns:p14="http://schemas.microsoft.com/office/powerpoint/2010/main" val="271366611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44634A-7523-7E4E-8C81-C3A18CA3B35B}"/>
              </a:ext>
            </a:extLst>
          </p:cNvPr>
          <p:cNvSpPr>
            <a:spLocks noGrp="1"/>
          </p:cNvSpPr>
          <p:nvPr>
            <p:ph type="title"/>
          </p:nvPr>
        </p:nvSpPr>
        <p:spPr/>
        <p:txBody>
          <a:bodyPr/>
          <a:lstStyle/>
          <a:p>
            <a:r>
              <a:rPr lang="en-US" dirty="0"/>
              <a:t>What if parties disagree with </a:t>
            </a:r>
            <a:r>
              <a:rPr lang="en-US"/>
              <a:t>the evidence?</a:t>
            </a:r>
          </a:p>
        </p:txBody>
      </p:sp>
      <p:sp>
        <p:nvSpPr>
          <p:cNvPr id="3" name="Content Placeholder 2">
            <a:extLst>
              <a:ext uri="{FF2B5EF4-FFF2-40B4-BE49-F238E27FC236}">
                <a16:creationId xmlns:a16="http://schemas.microsoft.com/office/drawing/2014/main" id="{08246282-D1D1-EC44-A4D5-11B8F67D8ED8}"/>
              </a:ext>
            </a:extLst>
          </p:cNvPr>
          <p:cNvSpPr>
            <a:spLocks noGrp="1"/>
          </p:cNvSpPr>
          <p:nvPr>
            <p:ph idx="1"/>
          </p:nvPr>
        </p:nvSpPr>
        <p:spPr>
          <a:xfrm>
            <a:off x="677333" y="1930400"/>
            <a:ext cx="8883761" cy="4711031"/>
          </a:xfrm>
        </p:spPr>
        <p:txBody>
          <a:bodyPr/>
          <a:lstStyle/>
          <a:p>
            <a:r>
              <a:rPr lang="en-GB" sz="2000" dirty="0">
                <a:solidFill>
                  <a:schemeClr val="tx1"/>
                </a:solidFill>
                <a:effectLst/>
                <a:latin typeface="Calibri" panose="020F0502020204030204" pitchFamily="34" charset="0"/>
                <a:cs typeface="Calibri" panose="020F0502020204030204" pitchFamily="34" charset="0"/>
              </a:rPr>
              <a:t>There are a number of instances in which the court hearing a judicial review will need to examine the disputed facts underlying the claim closely and will need to allow live evidence and cross examination to do so. </a:t>
            </a:r>
          </a:p>
          <a:p>
            <a:r>
              <a:rPr lang="en-GB" sz="2000" b="1" dirty="0">
                <a:solidFill>
                  <a:schemeClr val="tx1"/>
                </a:solidFill>
                <a:effectLst/>
                <a:latin typeface="Calibri" panose="020F0502020204030204" pitchFamily="34" charset="0"/>
                <a:cs typeface="Calibri" panose="020F0502020204030204" pitchFamily="34" charset="0"/>
              </a:rPr>
              <a:t>Disputed facts </a:t>
            </a:r>
          </a:p>
          <a:p>
            <a:r>
              <a:rPr lang="en-GB" sz="2000" dirty="0">
                <a:solidFill>
                  <a:schemeClr val="tx1"/>
                </a:solidFill>
                <a:effectLst/>
                <a:latin typeface="Calibri" panose="020F0502020204030204" pitchFamily="34" charset="0"/>
                <a:cs typeface="Calibri" panose="020F0502020204030204" pitchFamily="34" charset="0"/>
              </a:rPr>
              <a:t>“I acknowledge that cross examination is </a:t>
            </a:r>
            <a:r>
              <a:rPr lang="en-GB" sz="2000" b="1" dirty="0">
                <a:solidFill>
                  <a:schemeClr val="tx1"/>
                </a:solidFill>
                <a:effectLst/>
                <a:latin typeface="Calibri" panose="020F0502020204030204" pitchFamily="34" charset="0"/>
                <a:cs typeface="Calibri" panose="020F0502020204030204" pitchFamily="34" charset="0"/>
              </a:rPr>
              <a:t>exceptional</a:t>
            </a:r>
            <a:r>
              <a:rPr lang="en-GB" sz="2000" dirty="0">
                <a:solidFill>
                  <a:schemeClr val="tx1"/>
                </a:solidFill>
                <a:effectLst/>
                <a:latin typeface="Calibri" panose="020F0502020204030204" pitchFamily="34" charset="0"/>
                <a:cs typeface="Calibri" panose="020F0502020204030204" pitchFamily="34" charset="0"/>
              </a:rPr>
              <a:t> in judicial review proceedings. This is largely because the primary facts are often not in dispute, or at least those asserted by the defendant public authority are undisputed. In addition, the defendant public authority may normally (but not invariably) be relied upon to disclose its relevant documents, thus fulfilling its duty of candour in relation to its documents. However, the Court retains a discretion to order or to permit cross examination, and it should do so if cross examination is necessary if the claim is to be determined, and is seen to be determined, fairly and justly.” </a:t>
            </a:r>
          </a:p>
          <a:p>
            <a:endParaRPr lang="en-US" dirty="0"/>
          </a:p>
        </p:txBody>
      </p:sp>
    </p:spTree>
    <p:extLst>
      <p:ext uri="{BB962C8B-B14F-4D97-AF65-F5344CB8AC3E}">
        <p14:creationId xmlns:p14="http://schemas.microsoft.com/office/powerpoint/2010/main" val="327742003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44634A-7523-7E4E-8C81-C3A18CA3B35B}"/>
              </a:ext>
            </a:extLst>
          </p:cNvPr>
          <p:cNvSpPr>
            <a:spLocks noGrp="1"/>
          </p:cNvSpPr>
          <p:nvPr>
            <p:ph type="title"/>
          </p:nvPr>
        </p:nvSpPr>
        <p:spPr/>
        <p:txBody>
          <a:bodyPr/>
          <a:lstStyle/>
          <a:p>
            <a:r>
              <a:rPr lang="en-US" dirty="0"/>
              <a:t>Cross-examination (1)</a:t>
            </a:r>
          </a:p>
        </p:txBody>
      </p:sp>
      <p:sp>
        <p:nvSpPr>
          <p:cNvPr id="3" name="Content Placeholder 2">
            <a:extLst>
              <a:ext uri="{FF2B5EF4-FFF2-40B4-BE49-F238E27FC236}">
                <a16:creationId xmlns:a16="http://schemas.microsoft.com/office/drawing/2014/main" id="{08246282-D1D1-EC44-A4D5-11B8F67D8ED8}"/>
              </a:ext>
            </a:extLst>
          </p:cNvPr>
          <p:cNvSpPr>
            <a:spLocks noGrp="1"/>
          </p:cNvSpPr>
          <p:nvPr>
            <p:ph idx="1"/>
          </p:nvPr>
        </p:nvSpPr>
        <p:spPr>
          <a:xfrm>
            <a:off x="677334" y="1491916"/>
            <a:ext cx="8482708" cy="4924926"/>
          </a:xfrm>
        </p:spPr>
        <p:txBody>
          <a:bodyPr>
            <a:normAutofit/>
          </a:bodyPr>
          <a:lstStyle/>
          <a:p>
            <a:r>
              <a:rPr lang="en-GB" sz="2400" dirty="0">
                <a:solidFill>
                  <a:schemeClr val="tx1"/>
                </a:solidFill>
                <a:effectLst/>
                <a:latin typeface="Calibri" panose="020F0502020204030204" pitchFamily="34" charset="0"/>
                <a:cs typeface="Calibri" panose="020F0502020204030204" pitchFamily="34" charset="0"/>
              </a:rPr>
              <a:t>In general, this will be only permitted where the justice of the case demands it. Of course, this might be in a range of circumstances, but most likely where:</a:t>
            </a:r>
          </a:p>
          <a:p>
            <a:pPr lvl="1">
              <a:buFont typeface="+mj-lt"/>
              <a:buAutoNum type="arabicPeriod"/>
            </a:pPr>
            <a:r>
              <a:rPr lang="en-GB" sz="2000" dirty="0">
                <a:solidFill>
                  <a:schemeClr val="tx1"/>
                </a:solidFill>
                <a:effectLst/>
                <a:latin typeface="Calibri" panose="020F0502020204030204" pitchFamily="34" charset="0"/>
                <a:cs typeface="Calibri" panose="020F0502020204030204" pitchFamily="34" charset="0"/>
              </a:rPr>
              <a:t>There is a conflict of evidence that the court has to resolve (although this can still be done on the paper evidence if the facts permit); </a:t>
            </a:r>
          </a:p>
          <a:p>
            <a:pPr lvl="1">
              <a:buFont typeface="+mj-lt"/>
              <a:buAutoNum type="arabicPeriod"/>
            </a:pPr>
            <a:r>
              <a:rPr lang="en-GB" sz="2000" dirty="0">
                <a:solidFill>
                  <a:schemeClr val="tx1"/>
                </a:solidFill>
                <a:effectLst/>
                <a:latin typeface="Calibri" panose="020F0502020204030204" pitchFamily="34" charset="0"/>
                <a:cs typeface="Calibri" panose="020F0502020204030204" pitchFamily="34" charset="0"/>
              </a:rPr>
              <a:t>Where the court has to determine a precedent fact in order to see whether the decision was lawful; </a:t>
            </a:r>
          </a:p>
          <a:p>
            <a:pPr lvl="1">
              <a:buFont typeface="+mj-lt"/>
              <a:buAutoNum type="arabicPeriod"/>
            </a:pPr>
            <a:r>
              <a:rPr lang="en-GB" sz="2000" dirty="0">
                <a:solidFill>
                  <a:schemeClr val="tx1"/>
                </a:solidFill>
                <a:effectLst/>
                <a:latin typeface="Calibri" panose="020F0502020204030204" pitchFamily="34" charset="0"/>
                <a:cs typeface="Calibri" panose="020F0502020204030204" pitchFamily="34" charset="0"/>
              </a:rPr>
              <a:t>where the court has to reach its own view on the merits. </a:t>
            </a:r>
          </a:p>
          <a:p>
            <a:r>
              <a:rPr lang="en-GB" sz="2400" dirty="0">
                <a:solidFill>
                  <a:schemeClr val="tx1"/>
                </a:solidFill>
                <a:effectLst/>
                <a:latin typeface="Calibri" panose="020F0502020204030204" pitchFamily="34" charset="0"/>
                <a:cs typeface="Calibri" panose="020F0502020204030204" pitchFamily="34" charset="0"/>
              </a:rPr>
              <a:t>In just about every situation the courts have urged caution and made it clear that live evidence and cross examination ought to be the exception to the rule. But it is clear that in some areas this kind of evidence is becoming more common.</a:t>
            </a:r>
            <a:endParaRPr lang="en-GB" sz="2000" dirty="0">
              <a:solidFill>
                <a:schemeClr val="tx1"/>
              </a:solidFill>
              <a:latin typeface="Calibri" panose="020F0502020204030204" pitchFamily="34" charset="0"/>
              <a:cs typeface="Calibri" panose="020F0502020204030204" pitchFamily="34" charset="0"/>
            </a:endParaRPr>
          </a:p>
          <a:p>
            <a:endParaRPr lang="en-US" dirty="0"/>
          </a:p>
        </p:txBody>
      </p:sp>
    </p:spTree>
    <p:extLst>
      <p:ext uri="{BB962C8B-B14F-4D97-AF65-F5344CB8AC3E}">
        <p14:creationId xmlns:p14="http://schemas.microsoft.com/office/powerpoint/2010/main" val="365660556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44634A-7523-7E4E-8C81-C3A18CA3B35B}"/>
              </a:ext>
            </a:extLst>
          </p:cNvPr>
          <p:cNvSpPr>
            <a:spLocks noGrp="1"/>
          </p:cNvSpPr>
          <p:nvPr>
            <p:ph type="title"/>
          </p:nvPr>
        </p:nvSpPr>
        <p:spPr/>
        <p:txBody>
          <a:bodyPr/>
          <a:lstStyle/>
          <a:p>
            <a:r>
              <a:rPr lang="en-US" dirty="0"/>
              <a:t>Cross-examination (2)</a:t>
            </a:r>
          </a:p>
        </p:txBody>
      </p:sp>
      <p:sp>
        <p:nvSpPr>
          <p:cNvPr id="3" name="Content Placeholder 2">
            <a:extLst>
              <a:ext uri="{FF2B5EF4-FFF2-40B4-BE49-F238E27FC236}">
                <a16:creationId xmlns:a16="http://schemas.microsoft.com/office/drawing/2014/main" id="{08246282-D1D1-EC44-A4D5-11B8F67D8ED8}"/>
              </a:ext>
            </a:extLst>
          </p:cNvPr>
          <p:cNvSpPr>
            <a:spLocks noGrp="1"/>
          </p:cNvSpPr>
          <p:nvPr>
            <p:ph idx="1"/>
          </p:nvPr>
        </p:nvSpPr>
        <p:spPr>
          <a:xfrm>
            <a:off x="677334" y="1930401"/>
            <a:ext cx="8596668" cy="4110962"/>
          </a:xfrm>
        </p:spPr>
        <p:txBody>
          <a:bodyPr/>
          <a:lstStyle/>
          <a:p>
            <a:pPr algn="l"/>
            <a:r>
              <a:rPr lang="en-GB" sz="2000" b="0" i="0" u="none" strike="noStrike" dirty="0">
                <a:solidFill>
                  <a:schemeClr val="tx1"/>
                </a:solidFill>
                <a:effectLst/>
                <a:latin typeface="Calibri" panose="020F0502020204030204" pitchFamily="34" charset="0"/>
                <a:cs typeface="Calibri" panose="020F0502020204030204" pitchFamily="34" charset="0"/>
              </a:rPr>
              <a:t>During their evidence-in-chief a witness is given the opportunity to give their version of events on behalf of the party who called them. </a:t>
            </a:r>
          </a:p>
          <a:p>
            <a:pPr algn="l"/>
            <a:r>
              <a:rPr lang="en-GB" sz="2000" b="0" i="0" u="none" strike="noStrike" dirty="0">
                <a:solidFill>
                  <a:schemeClr val="tx1"/>
                </a:solidFill>
                <a:effectLst/>
                <a:latin typeface="Calibri" panose="020F0502020204030204" pitchFamily="34" charset="0"/>
                <a:cs typeface="Calibri" panose="020F0502020204030204" pitchFamily="34" charset="0"/>
              </a:rPr>
              <a:t>Cross-examination is the opportunity for the other side to put its version of events to the witness (known as ‘putting the case’) and to raise any other relevant matters which are capable of undermining their evidence.</a:t>
            </a:r>
          </a:p>
          <a:p>
            <a:pPr algn="l"/>
            <a:r>
              <a:rPr lang="en-GB" sz="2000" b="0" i="0" u="none" strike="noStrike" dirty="0">
                <a:solidFill>
                  <a:schemeClr val="tx1"/>
                </a:solidFill>
                <a:effectLst/>
                <a:latin typeface="Calibri" panose="020F0502020204030204" pitchFamily="34" charset="0"/>
                <a:cs typeface="Calibri" panose="020F0502020204030204" pitchFamily="34" charset="0"/>
              </a:rPr>
              <a:t>The purpose of cross-examination is to test the evidence of a witness, to expose weaknesses where they exist and, if so, to undermine the account the witness has given.</a:t>
            </a:r>
          </a:p>
          <a:p>
            <a:pPr algn="l"/>
            <a:r>
              <a:rPr lang="en-GB" sz="2000" b="0" i="0" u="none" strike="noStrike" dirty="0">
                <a:solidFill>
                  <a:schemeClr val="tx1"/>
                </a:solidFill>
                <a:effectLst/>
                <a:latin typeface="Calibri" panose="020F0502020204030204" pitchFamily="34" charset="0"/>
                <a:cs typeface="Calibri" panose="020F0502020204030204" pitchFamily="34" charset="0"/>
              </a:rPr>
              <a:t>This includes testing the reliability of their evidence and/or their credibility as a witness.</a:t>
            </a:r>
          </a:p>
          <a:p>
            <a:endParaRPr lang="en-US" dirty="0"/>
          </a:p>
        </p:txBody>
      </p:sp>
    </p:spTree>
    <p:extLst>
      <p:ext uri="{BB962C8B-B14F-4D97-AF65-F5344CB8AC3E}">
        <p14:creationId xmlns:p14="http://schemas.microsoft.com/office/powerpoint/2010/main" val="148981155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44634A-7523-7E4E-8C81-C3A18CA3B35B}"/>
              </a:ext>
            </a:extLst>
          </p:cNvPr>
          <p:cNvSpPr>
            <a:spLocks noGrp="1"/>
          </p:cNvSpPr>
          <p:nvPr>
            <p:ph type="title"/>
          </p:nvPr>
        </p:nvSpPr>
        <p:spPr/>
        <p:txBody>
          <a:bodyPr/>
          <a:lstStyle/>
          <a:p>
            <a:r>
              <a:rPr lang="en-US" dirty="0"/>
              <a:t>Cross-examination (3)</a:t>
            </a:r>
          </a:p>
        </p:txBody>
      </p:sp>
      <p:sp>
        <p:nvSpPr>
          <p:cNvPr id="3" name="Content Placeholder 2">
            <a:extLst>
              <a:ext uri="{FF2B5EF4-FFF2-40B4-BE49-F238E27FC236}">
                <a16:creationId xmlns:a16="http://schemas.microsoft.com/office/drawing/2014/main" id="{08246282-D1D1-EC44-A4D5-11B8F67D8ED8}"/>
              </a:ext>
            </a:extLst>
          </p:cNvPr>
          <p:cNvSpPr>
            <a:spLocks noGrp="1"/>
          </p:cNvSpPr>
          <p:nvPr>
            <p:ph idx="1"/>
          </p:nvPr>
        </p:nvSpPr>
        <p:spPr/>
        <p:txBody>
          <a:bodyPr>
            <a:normAutofit/>
          </a:bodyPr>
          <a:lstStyle/>
          <a:p>
            <a:pPr algn="l"/>
            <a:r>
              <a:rPr lang="en-GB" sz="2000" b="0" i="0" u="none" strike="noStrike" dirty="0">
                <a:solidFill>
                  <a:schemeClr val="tx1"/>
                </a:solidFill>
                <a:effectLst/>
                <a:latin typeface="Calibri" panose="020F0502020204030204" pitchFamily="34" charset="0"/>
                <a:cs typeface="Calibri" panose="020F0502020204030204" pitchFamily="34" charset="0"/>
              </a:rPr>
              <a:t>The cross-examination of a witness takes place at trial after their examination-in-chief.</a:t>
            </a:r>
          </a:p>
          <a:p>
            <a:pPr algn="l"/>
            <a:r>
              <a:rPr lang="en-GB" sz="2000" b="0" i="0" u="none" strike="noStrike" dirty="0">
                <a:solidFill>
                  <a:schemeClr val="tx1"/>
                </a:solidFill>
                <a:effectLst/>
                <a:latin typeface="Calibri" panose="020F0502020204030204" pitchFamily="34" charset="0"/>
                <a:cs typeface="Calibri" panose="020F0502020204030204" pitchFamily="34" charset="0"/>
              </a:rPr>
              <a:t>In trials involving only one defendant, the order is as follows:</a:t>
            </a:r>
          </a:p>
          <a:p>
            <a:pPr lvl="1">
              <a:buFont typeface="Arial" panose="020B0604020202020204" pitchFamily="34" charset="0"/>
              <a:buChar char="•"/>
            </a:pPr>
            <a:r>
              <a:rPr lang="en-GB" sz="1800" b="0" i="0" u="none" strike="noStrike" dirty="0">
                <a:solidFill>
                  <a:schemeClr val="tx1"/>
                </a:solidFill>
                <a:effectLst/>
                <a:latin typeface="Calibri" panose="020F0502020204030204" pitchFamily="34" charset="0"/>
                <a:cs typeface="Calibri" panose="020F0502020204030204" pitchFamily="34" charset="0"/>
              </a:rPr>
              <a:t>After a prosecution witness has given evidence-in-chief, the defence advocate will cross-examine the witness.</a:t>
            </a:r>
          </a:p>
          <a:p>
            <a:pPr lvl="1">
              <a:buFont typeface="Arial" panose="020B0604020202020204" pitchFamily="34" charset="0"/>
              <a:buChar char="•"/>
            </a:pPr>
            <a:r>
              <a:rPr lang="en-GB" sz="1800" b="0" i="0" u="none" strike="noStrike" dirty="0">
                <a:solidFill>
                  <a:schemeClr val="tx1"/>
                </a:solidFill>
                <a:effectLst/>
                <a:latin typeface="Calibri" panose="020F0502020204030204" pitchFamily="34" charset="0"/>
                <a:cs typeface="Calibri" panose="020F0502020204030204" pitchFamily="34" charset="0"/>
              </a:rPr>
              <a:t>After a defendant or a defence witness has given evidence-in-chief, the prosecution will cross-examine the witness.</a:t>
            </a:r>
          </a:p>
          <a:p>
            <a:r>
              <a:rPr lang="en-GB" sz="2000" b="0" i="0" u="none" strike="noStrike" dirty="0">
                <a:solidFill>
                  <a:schemeClr val="tx1"/>
                </a:solidFill>
                <a:effectLst/>
                <a:latin typeface="Calibri" panose="020F0502020204030204" pitchFamily="34" charset="0"/>
                <a:cs typeface="Calibri" panose="020F0502020204030204" pitchFamily="34" charset="0"/>
              </a:rPr>
              <a:t>In a limited number of cases, pre-recorded cross-examination and re-examination can be used as a ‘special measure’ for witnesses. When combined with pre-recorded evidence-in-chief this will prevent the need for a witness to attend trial.</a:t>
            </a:r>
            <a:endParaRPr lang="en-US" sz="2000" dirty="0">
              <a:solidFill>
                <a:schemeClr val="tx1"/>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227335114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44634A-7523-7E4E-8C81-C3A18CA3B35B}"/>
              </a:ext>
            </a:extLst>
          </p:cNvPr>
          <p:cNvSpPr>
            <a:spLocks noGrp="1"/>
          </p:cNvSpPr>
          <p:nvPr>
            <p:ph type="title"/>
          </p:nvPr>
        </p:nvSpPr>
        <p:spPr/>
        <p:txBody>
          <a:bodyPr/>
          <a:lstStyle/>
          <a:p>
            <a:r>
              <a:rPr lang="en-US" dirty="0"/>
              <a:t>Expert evidence</a:t>
            </a:r>
          </a:p>
        </p:txBody>
      </p:sp>
      <p:sp>
        <p:nvSpPr>
          <p:cNvPr id="3" name="Content Placeholder 2">
            <a:extLst>
              <a:ext uri="{FF2B5EF4-FFF2-40B4-BE49-F238E27FC236}">
                <a16:creationId xmlns:a16="http://schemas.microsoft.com/office/drawing/2014/main" id="{08246282-D1D1-EC44-A4D5-11B8F67D8ED8}"/>
              </a:ext>
            </a:extLst>
          </p:cNvPr>
          <p:cNvSpPr>
            <a:spLocks noGrp="1"/>
          </p:cNvSpPr>
          <p:nvPr>
            <p:ph idx="1"/>
          </p:nvPr>
        </p:nvSpPr>
        <p:spPr>
          <a:xfrm>
            <a:off x="677334" y="1652337"/>
            <a:ext cx="8596668" cy="4389025"/>
          </a:xfrm>
        </p:spPr>
        <p:txBody>
          <a:bodyPr/>
          <a:lstStyle/>
          <a:p>
            <a:r>
              <a:rPr lang="en-GB" sz="2000" dirty="0">
                <a:solidFill>
                  <a:schemeClr val="tx1"/>
                </a:solidFill>
                <a:effectLst/>
                <a:latin typeface="Calibri" panose="020F0502020204030204" pitchFamily="34" charset="0"/>
                <a:cs typeface="Calibri" panose="020F0502020204030204" pitchFamily="34" charset="0"/>
              </a:rPr>
              <a:t>Expert evidence is relatively rare, but sometimes permitted. This will happen particularly in cases where the court is looking at the proportionality of a decision for Human Rights Act purposes. </a:t>
            </a:r>
          </a:p>
          <a:p>
            <a:r>
              <a:rPr lang="en-GB" sz="2000" b="0" i="0" u="none" strike="noStrike" dirty="0">
                <a:solidFill>
                  <a:srgbClr val="202124"/>
                </a:solidFill>
                <a:effectLst/>
                <a:latin typeface="Google Sans"/>
              </a:rPr>
              <a:t>Expert evidence is </a:t>
            </a:r>
            <a:r>
              <a:rPr lang="en-GB" sz="2000" b="0" i="0" u="none" strike="noStrike" dirty="0">
                <a:solidFill>
                  <a:srgbClr val="040C28"/>
                </a:solidFill>
                <a:effectLst/>
                <a:latin typeface="Google Sans"/>
              </a:rPr>
              <a:t>admissible to provide the court with information which is likely to be outside the experience and the knowledge of a judge or jury</a:t>
            </a:r>
            <a:r>
              <a:rPr lang="en-GB" sz="2000" dirty="0">
                <a:solidFill>
                  <a:srgbClr val="202124"/>
                </a:solidFill>
                <a:latin typeface="Google Sans"/>
              </a:rPr>
              <a:t>.</a:t>
            </a:r>
          </a:p>
          <a:p>
            <a:r>
              <a:rPr lang="en-GB" sz="2000" b="0" i="0" u="none" strike="noStrike" dirty="0">
                <a:solidFill>
                  <a:schemeClr val="tx1"/>
                </a:solidFill>
                <a:effectLst/>
                <a:latin typeface="Calibri" panose="020F0502020204030204" pitchFamily="34" charset="0"/>
                <a:cs typeface="Calibri" panose="020F0502020204030204" pitchFamily="34" charset="0"/>
              </a:rPr>
              <a:t>The admissibility of expert evidence will depend on what type of evidence it is. Whilst statements of fact may assist the Court in understanding the context of the decision in question, statements of expert opinion will only be admitted if they were available at the time of the decision, and those amounting to legal argument will generally be given little weight.</a:t>
            </a:r>
          </a:p>
          <a:p>
            <a:r>
              <a:rPr lang="en-GB" sz="2000" dirty="0">
                <a:solidFill>
                  <a:schemeClr val="tx1"/>
                </a:solidFill>
                <a:latin typeface="Calibri" panose="020F0502020204030204" pitchFamily="34" charset="0"/>
                <a:cs typeface="Calibri" panose="020F0502020204030204" pitchFamily="34" charset="0"/>
              </a:rPr>
              <a:t>It often takes the form of a witness statement provided in advance of the hearing. </a:t>
            </a:r>
            <a:endParaRPr lang="en-GB" sz="2000" b="0" i="0" u="none" strike="noStrike" dirty="0">
              <a:solidFill>
                <a:schemeClr val="tx1"/>
              </a:solidFill>
              <a:effectLst/>
              <a:latin typeface="Calibri" panose="020F0502020204030204" pitchFamily="34" charset="0"/>
              <a:cs typeface="Calibri" panose="020F0502020204030204" pitchFamily="34" charset="0"/>
            </a:endParaRPr>
          </a:p>
          <a:p>
            <a:endParaRPr lang="en-GB" sz="2000" dirty="0">
              <a:solidFill>
                <a:schemeClr val="tx1"/>
              </a:solidFill>
              <a:effectLst/>
              <a:latin typeface="Calibri" panose="020F0502020204030204" pitchFamily="34" charset="0"/>
              <a:cs typeface="Calibri" panose="020F0502020204030204" pitchFamily="34" charset="0"/>
            </a:endParaRPr>
          </a:p>
          <a:p>
            <a:endParaRPr lang="en-US" dirty="0"/>
          </a:p>
        </p:txBody>
      </p:sp>
    </p:spTree>
    <p:extLst>
      <p:ext uri="{BB962C8B-B14F-4D97-AF65-F5344CB8AC3E}">
        <p14:creationId xmlns:p14="http://schemas.microsoft.com/office/powerpoint/2010/main" val="155245481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44634A-7523-7E4E-8C81-C3A18CA3B35B}"/>
              </a:ext>
            </a:extLst>
          </p:cNvPr>
          <p:cNvSpPr>
            <a:spLocks noGrp="1"/>
          </p:cNvSpPr>
          <p:nvPr>
            <p:ph type="title"/>
          </p:nvPr>
        </p:nvSpPr>
        <p:spPr/>
        <p:txBody>
          <a:bodyPr/>
          <a:lstStyle/>
          <a:p>
            <a:r>
              <a:rPr lang="en-US" dirty="0"/>
              <a:t>Learning objectives:</a:t>
            </a:r>
          </a:p>
        </p:txBody>
      </p:sp>
      <p:sp>
        <p:nvSpPr>
          <p:cNvPr id="3" name="Content Placeholder 2">
            <a:extLst>
              <a:ext uri="{FF2B5EF4-FFF2-40B4-BE49-F238E27FC236}">
                <a16:creationId xmlns:a16="http://schemas.microsoft.com/office/drawing/2014/main" id="{08246282-D1D1-EC44-A4D5-11B8F67D8ED8}"/>
              </a:ext>
            </a:extLst>
          </p:cNvPr>
          <p:cNvSpPr>
            <a:spLocks noGrp="1"/>
          </p:cNvSpPr>
          <p:nvPr>
            <p:ph idx="1"/>
          </p:nvPr>
        </p:nvSpPr>
        <p:spPr/>
        <p:txBody>
          <a:bodyPr/>
          <a:lstStyle/>
          <a:p>
            <a:r>
              <a:rPr lang="en-US" sz="2000" dirty="0">
                <a:solidFill>
                  <a:schemeClr val="tx1"/>
                </a:solidFill>
                <a:latin typeface="Calibri" panose="020F0502020204030204" pitchFamily="34" charset="0"/>
                <a:cs typeface="Calibri" panose="020F0502020204030204" pitchFamily="34" charset="0"/>
              </a:rPr>
              <a:t>To understand the rules of evidence in a court of law</a:t>
            </a:r>
          </a:p>
          <a:p>
            <a:r>
              <a:rPr lang="en-US" sz="2000" dirty="0">
                <a:solidFill>
                  <a:schemeClr val="tx1"/>
                </a:solidFill>
                <a:latin typeface="Calibri" panose="020F0502020204030204" pitchFamily="34" charset="0"/>
                <a:cs typeface="Calibri" panose="020F0502020204030204" pitchFamily="34" charset="0"/>
              </a:rPr>
              <a:t>To consider the kind of evidence that should count in a court of law, and identify the kind of evidence that it would be wrong to use</a:t>
            </a:r>
          </a:p>
          <a:p>
            <a:r>
              <a:rPr lang="en-US" sz="2000" dirty="0">
                <a:solidFill>
                  <a:schemeClr val="tx1"/>
                </a:solidFill>
                <a:latin typeface="Calibri" panose="020F0502020204030204" pitchFamily="34" charset="0"/>
                <a:cs typeface="Calibri" panose="020F0502020204030204" pitchFamily="34" charset="0"/>
              </a:rPr>
              <a:t>To consider the role of evidence in judicial review proceedings including live evidence, written evidence and expert evidence</a:t>
            </a:r>
          </a:p>
          <a:p>
            <a:r>
              <a:rPr lang="en-US" sz="2000" dirty="0">
                <a:solidFill>
                  <a:schemeClr val="tx1"/>
                </a:solidFill>
                <a:latin typeface="Calibri" panose="020F0502020204030204" pitchFamily="34" charset="0"/>
                <a:cs typeface="Calibri" panose="020F0502020204030204" pitchFamily="34" charset="0"/>
              </a:rPr>
              <a:t>To understand the practical elements involved with evidence</a:t>
            </a:r>
          </a:p>
          <a:p>
            <a:endParaRPr lang="en-US" dirty="0"/>
          </a:p>
        </p:txBody>
      </p:sp>
    </p:spTree>
    <p:extLst>
      <p:ext uri="{BB962C8B-B14F-4D97-AF65-F5344CB8AC3E}">
        <p14:creationId xmlns:p14="http://schemas.microsoft.com/office/powerpoint/2010/main" val="15745012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D95DFB-A6F0-4E4E-A257-16B2B60B3616}"/>
              </a:ext>
            </a:extLst>
          </p:cNvPr>
          <p:cNvSpPr>
            <a:spLocks noGrp="1"/>
          </p:cNvSpPr>
          <p:nvPr>
            <p:ph type="title"/>
          </p:nvPr>
        </p:nvSpPr>
        <p:spPr>
          <a:xfrm>
            <a:off x="677334" y="609600"/>
            <a:ext cx="8596668" cy="1320800"/>
          </a:xfrm>
        </p:spPr>
        <p:txBody>
          <a:bodyPr anchor="t">
            <a:normAutofit/>
          </a:bodyPr>
          <a:lstStyle/>
          <a:p>
            <a:r>
              <a:rPr lang="en-US" dirty="0"/>
              <a:t>What is evidence?</a:t>
            </a:r>
            <a:br>
              <a:rPr lang="en-US" dirty="0"/>
            </a:br>
            <a:endParaRPr lang="en-US" dirty="0"/>
          </a:p>
        </p:txBody>
      </p:sp>
      <p:sp>
        <p:nvSpPr>
          <p:cNvPr id="3" name="Content Placeholder 2">
            <a:extLst>
              <a:ext uri="{FF2B5EF4-FFF2-40B4-BE49-F238E27FC236}">
                <a16:creationId xmlns:a16="http://schemas.microsoft.com/office/drawing/2014/main" id="{F7055805-1FE1-2B4B-AEB0-219B0DBB3BC0}"/>
              </a:ext>
            </a:extLst>
          </p:cNvPr>
          <p:cNvSpPr>
            <a:spLocks noGrp="1"/>
          </p:cNvSpPr>
          <p:nvPr>
            <p:ph idx="1"/>
          </p:nvPr>
        </p:nvSpPr>
        <p:spPr>
          <a:xfrm>
            <a:off x="560618" y="1690777"/>
            <a:ext cx="4074065" cy="4350585"/>
          </a:xfrm>
        </p:spPr>
        <p:txBody>
          <a:bodyPr>
            <a:normAutofit lnSpcReduction="10000"/>
          </a:bodyPr>
          <a:lstStyle/>
          <a:p>
            <a:r>
              <a:rPr lang="en-US" sz="2000" dirty="0">
                <a:latin typeface="Calibri" panose="020F0502020204030204" pitchFamily="34" charset="0"/>
                <a:cs typeface="Calibri" panose="020F0502020204030204" pitchFamily="34" charset="0"/>
              </a:rPr>
              <a:t>Evidence is a collection of facts or information that suggests whether something is true or false. </a:t>
            </a:r>
          </a:p>
          <a:p>
            <a:r>
              <a:rPr lang="en-GB" sz="2000" b="0" i="0" u="none" strike="noStrike" dirty="0">
                <a:solidFill>
                  <a:srgbClr val="333333"/>
                </a:solidFill>
                <a:effectLst/>
                <a:latin typeface="Calibri" panose="020F0502020204030204" pitchFamily="34" charset="0"/>
                <a:cs typeface="Calibri" panose="020F0502020204030204" pitchFamily="34" charset="0"/>
              </a:rPr>
              <a:t>In a legal context, evidence can be used to build a case which suggests that someone is innocent or guilty of a crime.</a:t>
            </a:r>
          </a:p>
          <a:p>
            <a:r>
              <a:rPr lang="en-GB" sz="2000" b="0" i="0" u="none" strike="noStrike" dirty="0">
                <a:solidFill>
                  <a:srgbClr val="212529"/>
                </a:solidFill>
                <a:effectLst/>
                <a:latin typeface="-apple-system"/>
              </a:rPr>
              <a:t>One of the key elements in any justice system is a set of rules that determines what kinds of evidence should and should not be used in a court of law in order for a trial to be a just and fair one.</a:t>
            </a:r>
            <a:endParaRPr lang="en-GB" sz="2000" b="0" i="0" u="none" strike="noStrike" dirty="0">
              <a:solidFill>
                <a:srgbClr val="333333"/>
              </a:solidFill>
              <a:effectLst/>
              <a:latin typeface="Calibri" panose="020F0502020204030204" pitchFamily="34" charset="0"/>
              <a:cs typeface="Calibri" panose="020F0502020204030204" pitchFamily="34" charset="0"/>
            </a:endParaRPr>
          </a:p>
          <a:p>
            <a:endParaRPr lang="en-US" dirty="0">
              <a:latin typeface="Calibri" panose="020F0502020204030204" pitchFamily="34" charset="0"/>
              <a:cs typeface="Calibri" panose="020F0502020204030204" pitchFamily="34" charset="0"/>
            </a:endParaRPr>
          </a:p>
        </p:txBody>
      </p:sp>
      <p:pic>
        <p:nvPicPr>
          <p:cNvPr id="1026" name="Picture 2" descr="A detective with a magnifying glass held up to his eye.">
            <a:extLst>
              <a:ext uri="{FF2B5EF4-FFF2-40B4-BE49-F238E27FC236}">
                <a16:creationId xmlns:a16="http://schemas.microsoft.com/office/drawing/2014/main" id="{A2064D45-4F8A-514D-B201-B8C7DA7F3F55}"/>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178" r="6" b="6"/>
          <a:stretch/>
        </p:blipFill>
        <p:spPr bwMode="auto">
          <a:xfrm>
            <a:off x="4975668" y="1270000"/>
            <a:ext cx="4415050" cy="388236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9807539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44634A-7523-7E4E-8C81-C3A18CA3B35B}"/>
              </a:ext>
            </a:extLst>
          </p:cNvPr>
          <p:cNvSpPr>
            <a:spLocks noGrp="1"/>
          </p:cNvSpPr>
          <p:nvPr>
            <p:ph type="title"/>
          </p:nvPr>
        </p:nvSpPr>
        <p:spPr>
          <a:xfrm>
            <a:off x="677334" y="845137"/>
            <a:ext cx="8596668" cy="1320800"/>
          </a:xfrm>
        </p:spPr>
        <p:txBody>
          <a:bodyPr/>
          <a:lstStyle/>
          <a:p>
            <a:r>
              <a:rPr lang="en-US" dirty="0"/>
              <a:t>Evidence in Judicial Review cases</a:t>
            </a:r>
          </a:p>
        </p:txBody>
      </p:sp>
      <p:sp>
        <p:nvSpPr>
          <p:cNvPr id="3" name="Content Placeholder 2">
            <a:extLst>
              <a:ext uri="{FF2B5EF4-FFF2-40B4-BE49-F238E27FC236}">
                <a16:creationId xmlns:a16="http://schemas.microsoft.com/office/drawing/2014/main" id="{08246282-D1D1-EC44-A4D5-11B8F67D8ED8}"/>
              </a:ext>
            </a:extLst>
          </p:cNvPr>
          <p:cNvSpPr>
            <a:spLocks noGrp="1"/>
          </p:cNvSpPr>
          <p:nvPr>
            <p:ph idx="1"/>
          </p:nvPr>
        </p:nvSpPr>
        <p:spPr>
          <a:xfrm>
            <a:off x="677334" y="1930400"/>
            <a:ext cx="8596668" cy="3422063"/>
          </a:xfrm>
        </p:spPr>
        <p:txBody>
          <a:bodyPr>
            <a:normAutofit lnSpcReduction="10000"/>
          </a:bodyPr>
          <a:lstStyle/>
          <a:p>
            <a:pPr marL="0" indent="0">
              <a:buNone/>
            </a:pPr>
            <a:r>
              <a:rPr lang="en-GB" sz="2400" b="1" dirty="0">
                <a:solidFill>
                  <a:schemeClr val="tx1"/>
                </a:solidFill>
                <a:effectLst/>
                <a:latin typeface="Calibri" panose="020F0502020204030204" pitchFamily="34" charset="0"/>
                <a:cs typeface="Calibri" panose="020F0502020204030204" pitchFamily="34" charset="0"/>
              </a:rPr>
              <a:t>The </a:t>
            </a:r>
            <a:r>
              <a:rPr lang="en-GB" sz="2400" b="1" dirty="0">
                <a:solidFill>
                  <a:schemeClr val="tx1"/>
                </a:solidFill>
                <a:latin typeface="Calibri" panose="020F0502020204030204" pitchFamily="34" charset="0"/>
                <a:cs typeface="Calibri" panose="020F0502020204030204" pitchFamily="34" charset="0"/>
              </a:rPr>
              <a:t>Civil Procedure Rules:</a:t>
            </a:r>
          </a:p>
          <a:p>
            <a:pPr marL="0" indent="0">
              <a:buNone/>
            </a:pPr>
            <a:endParaRPr lang="en-GB" sz="2400" dirty="0">
              <a:solidFill>
                <a:schemeClr val="tx1"/>
              </a:solidFill>
              <a:effectLst/>
              <a:latin typeface="Calibri" panose="020F0502020204030204" pitchFamily="34" charset="0"/>
              <a:cs typeface="Calibri" panose="020F0502020204030204" pitchFamily="34" charset="0"/>
            </a:endParaRPr>
          </a:p>
          <a:p>
            <a:r>
              <a:rPr lang="en-GB" sz="2400" b="1" dirty="0">
                <a:solidFill>
                  <a:schemeClr val="tx1"/>
                </a:solidFill>
                <a:effectLst/>
                <a:latin typeface="Calibri" panose="020F0502020204030204" pitchFamily="34" charset="0"/>
                <a:cs typeface="Calibri" panose="020F0502020204030204" pitchFamily="34" charset="0"/>
              </a:rPr>
              <a:t>CPR 54.16 </a:t>
            </a:r>
            <a:endParaRPr lang="en-GB" sz="2400" dirty="0">
              <a:solidFill>
                <a:schemeClr val="tx1"/>
              </a:solidFill>
              <a:effectLst/>
              <a:latin typeface="Calibri" panose="020F0502020204030204" pitchFamily="34" charset="0"/>
              <a:cs typeface="Calibri" panose="020F0502020204030204" pitchFamily="34" charset="0"/>
            </a:endParaRPr>
          </a:p>
          <a:p>
            <a:r>
              <a:rPr lang="en-GB" sz="2400" dirty="0">
                <a:solidFill>
                  <a:schemeClr val="tx1"/>
                </a:solidFill>
                <a:effectLst/>
                <a:latin typeface="Calibri" panose="020F0502020204030204" pitchFamily="34" charset="0"/>
                <a:cs typeface="Calibri" panose="020F0502020204030204" pitchFamily="34" charset="0"/>
              </a:rPr>
              <a:t>(1) Rule 8.6(1) does not apply.</a:t>
            </a:r>
            <a:br>
              <a:rPr lang="en-GB" sz="2400" dirty="0">
                <a:solidFill>
                  <a:schemeClr val="tx1"/>
                </a:solidFill>
                <a:effectLst/>
                <a:latin typeface="Calibri" panose="020F0502020204030204" pitchFamily="34" charset="0"/>
                <a:cs typeface="Calibri" panose="020F0502020204030204" pitchFamily="34" charset="0"/>
              </a:rPr>
            </a:br>
            <a:r>
              <a:rPr lang="en-GB" sz="2400" dirty="0">
                <a:solidFill>
                  <a:schemeClr val="tx1"/>
                </a:solidFill>
                <a:effectLst/>
                <a:latin typeface="Calibri" panose="020F0502020204030204" pitchFamily="34" charset="0"/>
                <a:cs typeface="Calibri" panose="020F0502020204030204" pitchFamily="34" charset="0"/>
              </a:rPr>
              <a:t>(2) No written evidence may be relied on unless- </a:t>
            </a:r>
          </a:p>
          <a:p>
            <a:r>
              <a:rPr lang="en-GB" sz="2400" dirty="0">
                <a:solidFill>
                  <a:schemeClr val="tx1"/>
                </a:solidFill>
                <a:effectLst/>
                <a:latin typeface="Calibri" panose="020F0502020204030204" pitchFamily="34" charset="0"/>
                <a:cs typeface="Calibri" panose="020F0502020204030204" pitchFamily="34" charset="0"/>
              </a:rPr>
              <a:t>(a) it has been served in accordance with any- (</a:t>
            </a:r>
            <a:r>
              <a:rPr lang="en-GB" sz="2400" dirty="0" err="1">
                <a:solidFill>
                  <a:schemeClr val="tx1"/>
                </a:solidFill>
                <a:effectLst/>
                <a:latin typeface="Calibri" panose="020F0502020204030204" pitchFamily="34" charset="0"/>
                <a:cs typeface="Calibri" panose="020F0502020204030204" pitchFamily="34" charset="0"/>
              </a:rPr>
              <a:t>i</a:t>
            </a:r>
            <a:r>
              <a:rPr lang="en-GB" sz="2400" dirty="0">
                <a:solidFill>
                  <a:schemeClr val="tx1"/>
                </a:solidFill>
                <a:effectLst/>
                <a:latin typeface="Calibri" panose="020F0502020204030204" pitchFamily="34" charset="0"/>
                <a:cs typeface="Calibri" panose="020F0502020204030204" pitchFamily="34" charset="0"/>
              </a:rPr>
              <a:t>) rules under this Section; or </a:t>
            </a:r>
          </a:p>
          <a:p>
            <a:r>
              <a:rPr lang="en-GB" sz="2400" dirty="0">
                <a:solidFill>
                  <a:schemeClr val="tx1"/>
                </a:solidFill>
                <a:effectLst/>
                <a:latin typeface="Calibri" panose="020F0502020204030204" pitchFamily="34" charset="0"/>
                <a:cs typeface="Calibri" panose="020F0502020204030204" pitchFamily="34" charset="0"/>
              </a:rPr>
              <a:t>(ii) direction of the court; or (b) the court gives permission. </a:t>
            </a:r>
          </a:p>
          <a:p>
            <a:endParaRPr lang="en-US" dirty="0"/>
          </a:p>
        </p:txBody>
      </p:sp>
    </p:spTree>
    <p:extLst>
      <p:ext uri="{BB962C8B-B14F-4D97-AF65-F5344CB8AC3E}">
        <p14:creationId xmlns:p14="http://schemas.microsoft.com/office/powerpoint/2010/main" val="369917112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7477429-933D-4246-A5BA-E7EB3AC8502B}"/>
              </a:ext>
            </a:extLst>
          </p:cNvPr>
          <p:cNvSpPr>
            <a:spLocks noGrp="1"/>
          </p:cNvSpPr>
          <p:nvPr>
            <p:ph type="title"/>
          </p:nvPr>
        </p:nvSpPr>
        <p:spPr/>
        <p:txBody>
          <a:bodyPr/>
          <a:lstStyle/>
          <a:p>
            <a:r>
              <a:rPr lang="en-US" dirty="0"/>
              <a:t>Evidence in judicial review cases</a:t>
            </a:r>
          </a:p>
        </p:txBody>
      </p:sp>
      <p:sp>
        <p:nvSpPr>
          <p:cNvPr id="3" name="Content Placeholder 2">
            <a:extLst>
              <a:ext uri="{FF2B5EF4-FFF2-40B4-BE49-F238E27FC236}">
                <a16:creationId xmlns:a16="http://schemas.microsoft.com/office/drawing/2014/main" id="{1C4A547A-249C-B246-A818-9EB6207D3A9E}"/>
              </a:ext>
            </a:extLst>
          </p:cNvPr>
          <p:cNvSpPr>
            <a:spLocks noGrp="1"/>
          </p:cNvSpPr>
          <p:nvPr>
            <p:ph idx="1"/>
          </p:nvPr>
        </p:nvSpPr>
        <p:spPr>
          <a:xfrm>
            <a:off x="677334" y="1636295"/>
            <a:ext cx="8596668" cy="4405067"/>
          </a:xfrm>
        </p:spPr>
        <p:txBody>
          <a:bodyPr/>
          <a:lstStyle/>
          <a:p>
            <a:r>
              <a:rPr lang="en-US" sz="2400" dirty="0">
                <a:solidFill>
                  <a:schemeClr val="tx1"/>
                </a:solidFill>
                <a:latin typeface="Calibri" panose="020F0502020204030204" pitchFamily="34" charset="0"/>
                <a:cs typeface="Calibri" panose="020F0502020204030204" pitchFamily="34" charset="0"/>
              </a:rPr>
              <a:t>As with all legal cases, there will be evidence involved in the judicial review.</a:t>
            </a:r>
          </a:p>
          <a:p>
            <a:r>
              <a:rPr lang="en-US" sz="2400" dirty="0">
                <a:solidFill>
                  <a:schemeClr val="tx1"/>
                </a:solidFill>
                <a:latin typeface="Calibri" panose="020F0502020204030204" pitchFamily="34" charset="0"/>
                <a:cs typeface="Calibri" panose="020F0502020204030204" pitchFamily="34" charset="0"/>
              </a:rPr>
              <a:t>This can take the form of court forms, witness statements, cross-examination, and expert evidence. </a:t>
            </a:r>
          </a:p>
          <a:p>
            <a:r>
              <a:rPr lang="en-US" sz="2400" dirty="0">
                <a:solidFill>
                  <a:schemeClr val="tx1"/>
                </a:solidFill>
                <a:latin typeface="Calibri" panose="020F0502020204030204" pitchFamily="34" charset="0"/>
                <a:cs typeface="Calibri" panose="020F0502020204030204" pitchFamily="34" charset="0"/>
              </a:rPr>
              <a:t>The type of evidence involved will depend on whether or not the parties agree on the facts of the case.</a:t>
            </a:r>
          </a:p>
          <a:p>
            <a:endParaRPr lang="en-US" dirty="0"/>
          </a:p>
        </p:txBody>
      </p:sp>
      <p:pic>
        <p:nvPicPr>
          <p:cNvPr id="1028" name="Picture 4" descr="Bias Cross Examination - Exposing a Witness - Trial Practice Tips">
            <a:extLst>
              <a:ext uri="{FF2B5EF4-FFF2-40B4-BE49-F238E27FC236}">
                <a16:creationId xmlns:a16="http://schemas.microsoft.com/office/drawing/2014/main" id="{EDC7B91D-8D6E-7542-9E80-47973FB1FCD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157627" y="4411914"/>
            <a:ext cx="3636082" cy="207862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4471656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44634A-7523-7E4E-8C81-C3A18CA3B35B}"/>
              </a:ext>
            </a:extLst>
          </p:cNvPr>
          <p:cNvSpPr>
            <a:spLocks noGrp="1"/>
          </p:cNvSpPr>
          <p:nvPr>
            <p:ph type="title"/>
          </p:nvPr>
        </p:nvSpPr>
        <p:spPr/>
        <p:txBody>
          <a:bodyPr/>
          <a:lstStyle/>
          <a:p>
            <a:r>
              <a:rPr lang="en-US" dirty="0"/>
              <a:t>Where parties agree about the facts</a:t>
            </a:r>
          </a:p>
        </p:txBody>
      </p:sp>
      <p:sp>
        <p:nvSpPr>
          <p:cNvPr id="3" name="Content Placeholder 2">
            <a:extLst>
              <a:ext uri="{FF2B5EF4-FFF2-40B4-BE49-F238E27FC236}">
                <a16:creationId xmlns:a16="http://schemas.microsoft.com/office/drawing/2014/main" id="{08246282-D1D1-EC44-A4D5-11B8F67D8ED8}"/>
              </a:ext>
            </a:extLst>
          </p:cNvPr>
          <p:cNvSpPr>
            <a:spLocks noGrp="1"/>
          </p:cNvSpPr>
          <p:nvPr>
            <p:ph idx="1"/>
          </p:nvPr>
        </p:nvSpPr>
        <p:spPr>
          <a:xfrm>
            <a:off x="677334" y="1732547"/>
            <a:ext cx="8596668" cy="4308815"/>
          </a:xfrm>
        </p:spPr>
        <p:txBody>
          <a:bodyPr>
            <a:normAutofit lnSpcReduction="10000"/>
          </a:bodyPr>
          <a:lstStyle/>
          <a:p>
            <a:r>
              <a:rPr lang="en-GB" sz="2400" dirty="0">
                <a:solidFill>
                  <a:schemeClr val="tx1"/>
                </a:solidFill>
                <a:effectLst/>
                <a:latin typeface="Calibri" panose="020F0502020204030204" pitchFamily="34" charset="0"/>
                <a:cs typeface="Calibri" panose="020F0502020204030204" pitchFamily="34" charset="0"/>
              </a:rPr>
              <a:t>Factual disputes do not normally need to be resolved by the court in judicial review claims. </a:t>
            </a:r>
          </a:p>
          <a:p>
            <a:r>
              <a:rPr lang="en-GB" sz="2400" dirty="0">
                <a:solidFill>
                  <a:schemeClr val="tx1"/>
                </a:solidFill>
                <a:effectLst/>
                <a:latin typeface="Calibri" panose="020F0502020204030204" pitchFamily="34" charset="0"/>
                <a:cs typeface="Calibri" panose="020F0502020204030204" pitchFamily="34" charset="0"/>
              </a:rPr>
              <a:t>Where, for example, a local authority reaches a decision on an applicant’s application for interim accommodation as a homeless person there is rarely any dispute about the facts. </a:t>
            </a:r>
          </a:p>
          <a:p>
            <a:r>
              <a:rPr lang="en-GB" sz="2400" dirty="0">
                <a:solidFill>
                  <a:schemeClr val="tx1"/>
                </a:solidFill>
                <a:effectLst/>
                <a:latin typeface="Calibri" panose="020F0502020204030204" pitchFamily="34" charset="0"/>
                <a:cs typeface="Calibri" panose="020F0502020204030204" pitchFamily="34" charset="0"/>
              </a:rPr>
              <a:t>The dispute will be about the rationality of the decision that the local authority has made, or the manner in which it has applied the law to the facts, or the way it has interpreted or applied the law. </a:t>
            </a:r>
          </a:p>
          <a:p>
            <a:r>
              <a:rPr lang="en-GB" sz="2400" dirty="0">
                <a:solidFill>
                  <a:schemeClr val="tx1"/>
                </a:solidFill>
                <a:latin typeface="Calibri" panose="020F0502020204030204" pitchFamily="34" charset="0"/>
                <a:cs typeface="Calibri" panose="020F0502020204030204" pitchFamily="34" charset="0"/>
              </a:rPr>
              <a:t>Therefore, wi</a:t>
            </a:r>
            <a:r>
              <a:rPr lang="en-GB" sz="2400" dirty="0">
                <a:solidFill>
                  <a:schemeClr val="tx1"/>
                </a:solidFill>
                <a:effectLst/>
                <a:latin typeface="Calibri" panose="020F0502020204030204" pitchFamily="34" charset="0"/>
                <a:cs typeface="Calibri" panose="020F0502020204030204" pitchFamily="34" charset="0"/>
              </a:rPr>
              <a:t>tness evidence is likely to be limited to written statements of anyone with anything relevant to say. </a:t>
            </a:r>
          </a:p>
          <a:p>
            <a:endParaRPr lang="en-US" dirty="0"/>
          </a:p>
        </p:txBody>
      </p:sp>
    </p:spTree>
    <p:extLst>
      <p:ext uri="{BB962C8B-B14F-4D97-AF65-F5344CB8AC3E}">
        <p14:creationId xmlns:p14="http://schemas.microsoft.com/office/powerpoint/2010/main" val="243640512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92BAEC-FC6E-3741-957A-C78F0845C330}"/>
              </a:ext>
            </a:extLst>
          </p:cNvPr>
          <p:cNvSpPr>
            <a:spLocks noGrp="1"/>
          </p:cNvSpPr>
          <p:nvPr>
            <p:ph type="title"/>
          </p:nvPr>
        </p:nvSpPr>
        <p:spPr/>
        <p:txBody>
          <a:bodyPr/>
          <a:lstStyle/>
          <a:p>
            <a:r>
              <a:rPr lang="en-US" dirty="0"/>
              <a:t>Written evidence</a:t>
            </a:r>
          </a:p>
        </p:txBody>
      </p:sp>
      <p:sp>
        <p:nvSpPr>
          <p:cNvPr id="3" name="Content Placeholder 2">
            <a:extLst>
              <a:ext uri="{FF2B5EF4-FFF2-40B4-BE49-F238E27FC236}">
                <a16:creationId xmlns:a16="http://schemas.microsoft.com/office/drawing/2014/main" id="{BEB00498-63BC-C740-B5C5-B2EA6DD0B7F6}"/>
              </a:ext>
            </a:extLst>
          </p:cNvPr>
          <p:cNvSpPr>
            <a:spLocks noGrp="1"/>
          </p:cNvSpPr>
          <p:nvPr>
            <p:ph idx="1"/>
          </p:nvPr>
        </p:nvSpPr>
        <p:spPr>
          <a:xfrm>
            <a:off x="677334" y="1347537"/>
            <a:ext cx="9060224" cy="5149515"/>
          </a:xfrm>
        </p:spPr>
        <p:txBody>
          <a:bodyPr>
            <a:normAutofit fontScale="92500"/>
          </a:bodyPr>
          <a:lstStyle/>
          <a:p>
            <a:pPr>
              <a:lnSpc>
                <a:spcPct val="120000"/>
              </a:lnSpc>
            </a:pPr>
            <a:r>
              <a:rPr lang="en-GB" sz="2600" dirty="0">
                <a:solidFill>
                  <a:schemeClr val="tx1"/>
                </a:solidFill>
                <a:effectLst/>
                <a:latin typeface="Calibri" panose="020F0502020204030204" pitchFamily="34" charset="0"/>
                <a:cs typeface="Calibri" panose="020F0502020204030204" pitchFamily="34" charset="0"/>
              </a:rPr>
              <a:t>In general, any witness evidence in JR:</a:t>
            </a:r>
          </a:p>
          <a:p>
            <a:pPr marL="800100" lvl="2" indent="0">
              <a:lnSpc>
                <a:spcPct val="120000"/>
              </a:lnSpc>
              <a:buNone/>
            </a:pPr>
            <a:r>
              <a:rPr lang="en-GB" sz="2200" dirty="0">
                <a:solidFill>
                  <a:schemeClr val="tx1"/>
                </a:solidFill>
                <a:effectLst/>
                <a:latin typeface="Calibri" panose="020F0502020204030204" pitchFamily="34" charset="0"/>
                <a:cs typeface="Calibri" panose="020F0502020204030204" pitchFamily="34" charset="0"/>
              </a:rPr>
              <a:t>a. should give relevant evidence to the court in the witness’ own words;</a:t>
            </a:r>
          </a:p>
          <a:p>
            <a:pPr marL="800100" lvl="2" indent="0">
              <a:lnSpc>
                <a:spcPct val="120000"/>
              </a:lnSpc>
              <a:buNone/>
            </a:pPr>
            <a:r>
              <a:rPr lang="en-GB" sz="2200" dirty="0">
                <a:solidFill>
                  <a:schemeClr val="tx1"/>
                </a:solidFill>
                <a:effectLst/>
                <a:latin typeface="Calibri" panose="020F0502020204030204" pitchFamily="34" charset="0"/>
                <a:cs typeface="Calibri" panose="020F0502020204030204" pitchFamily="34" charset="0"/>
              </a:rPr>
              <a:t>b. should not allow witnesses to make legal arguments drafted for them by their lawyers </a:t>
            </a:r>
          </a:p>
          <a:p>
            <a:pPr marL="800100" lvl="2" indent="0">
              <a:lnSpc>
                <a:spcPct val="120000"/>
              </a:lnSpc>
              <a:buNone/>
            </a:pPr>
            <a:r>
              <a:rPr lang="en-GB" sz="2200" dirty="0">
                <a:solidFill>
                  <a:schemeClr val="tx1"/>
                </a:solidFill>
                <a:effectLst/>
                <a:latin typeface="Calibri" panose="020F0502020204030204" pitchFamily="34" charset="0"/>
                <a:cs typeface="Calibri" panose="020F0502020204030204" pitchFamily="34" charset="0"/>
              </a:rPr>
              <a:t>c. should avoid inappropriate comment or “ an aggressively justificatory tone”; </a:t>
            </a:r>
          </a:p>
          <a:p>
            <a:pPr marL="800100" lvl="2" indent="0">
              <a:lnSpc>
                <a:spcPct val="120000"/>
              </a:lnSpc>
              <a:buNone/>
            </a:pPr>
            <a:r>
              <a:rPr lang="en-GB" sz="2200" dirty="0">
                <a:solidFill>
                  <a:schemeClr val="tx1"/>
                </a:solidFill>
                <a:effectLst/>
                <a:latin typeface="Calibri" panose="020F0502020204030204" pitchFamily="34" charset="0"/>
                <a:cs typeface="Calibri" panose="020F0502020204030204" pitchFamily="34" charset="0"/>
              </a:rPr>
              <a:t>d. should not overburden the court with papers so large as to constitute a “grotesque waste of trees and public money”; and </a:t>
            </a:r>
          </a:p>
          <a:p>
            <a:pPr marL="800100" lvl="2" indent="0">
              <a:lnSpc>
                <a:spcPct val="120000"/>
              </a:lnSpc>
              <a:buNone/>
            </a:pPr>
            <a:r>
              <a:rPr lang="en-GB" sz="2200" dirty="0">
                <a:solidFill>
                  <a:schemeClr val="tx1"/>
                </a:solidFill>
                <a:latin typeface="Calibri" panose="020F0502020204030204" pitchFamily="34" charset="0"/>
                <a:cs typeface="Calibri" panose="020F0502020204030204" pitchFamily="34" charset="0"/>
              </a:rPr>
              <a:t>e</a:t>
            </a:r>
            <a:r>
              <a:rPr lang="en-GB" sz="2200" dirty="0">
                <a:solidFill>
                  <a:schemeClr val="tx1"/>
                </a:solidFill>
                <a:effectLst/>
                <a:latin typeface="Calibri" panose="020F0502020204030204" pitchFamily="34" charset="0"/>
                <a:cs typeface="Calibri" panose="020F0502020204030204" pitchFamily="34" charset="0"/>
              </a:rPr>
              <a:t>. need normally only deal with the matters raised by the particular criticism(s) made by the claimant on the claim. </a:t>
            </a:r>
            <a:endParaRPr lang="en-GB" sz="1900" i="1" dirty="0">
              <a:solidFill>
                <a:schemeClr val="tx1"/>
              </a:solidFill>
              <a:effectLst/>
              <a:latin typeface="Calibri" panose="020F0502020204030204" pitchFamily="34" charset="0"/>
              <a:cs typeface="Calibri" panose="020F0502020204030204" pitchFamily="34" charset="0"/>
            </a:endParaRPr>
          </a:p>
          <a:p>
            <a:pPr marL="0" indent="0">
              <a:lnSpc>
                <a:spcPct val="120000"/>
              </a:lnSpc>
              <a:buNone/>
            </a:pPr>
            <a:r>
              <a:rPr lang="en-GB" sz="1900" i="1" dirty="0">
                <a:solidFill>
                  <a:schemeClr val="tx1"/>
                </a:solidFill>
                <a:effectLst/>
                <a:latin typeface="Calibri" panose="020F0502020204030204" pitchFamily="34" charset="0"/>
                <a:cs typeface="Calibri" panose="020F0502020204030204" pitchFamily="34" charset="0"/>
              </a:rPr>
              <a:t>William v Wandsworth LBC [2006] EWCA </a:t>
            </a:r>
            <a:r>
              <a:rPr lang="en-GB" sz="1900" i="1" dirty="0" err="1">
                <a:solidFill>
                  <a:schemeClr val="tx1"/>
                </a:solidFill>
                <a:effectLst/>
                <a:latin typeface="Calibri" panose="020F0502020204030204" pitchFamily="34" charset="0"/>
                <a:cs typeface="Calibri" panose="020F0502020204030204" pitchFamily="34" charset="0"/>
              </a:rPr>
              <a:t>Civ</a:t>
            </a:r>
            <a:r>
              <a:rPr lang="en-GB" sz="1900" i="1" dirty="0">
                <a:solidFill>
                  <a:schemeClr val="tx1"/>
                </a:solidFill>
                <a:effectLst/>
                <a:latin typeface="Calibri" panose="020F0502020204030204" pitchFamily="34" charset="0"/>
                <a:cs typeface="Calibri" panose="020F0502020204030204" pitchFamily="34" charset="0"/>
              </a:rPr>
              <a:t> 53 </a:t>
            </a:r>
            <a:endParaRPr lang="en-GB" sz="1900" i="1" dirty="0">
              <a:solidFill>
                <a:schemeClr val="tx1"/>
              </a:solidFill>
              <a:latin typeface="Calibri" panose="020F0502020204030204" pitchFamily="34" charset="0"/>
              <a:cs typeface="Calibri" panose="020F0502020204030204" pitchFamily="34" charset="0"/>
            </a:endParaRPr>
          </a:p>
          <a:p>
            <a:pPr marL="0" indent="0">
              <a:buNone/>
            </a:pPr>
            <a:endParaRPr lang="en-GB" sz="1800" dirty="0">
              <a:effectLst/>
              <a:latin typeface="TrebuchetMS" panose="020B0603020202020204" pitchFamily="34" charset="0"/>
            </a:endParaRPr>
          </a:p>
          <a:p>
            <a:endParaRPr lang="en-GB" dirty="0"/>
          </a:p>
          <a:p>
            <a:endParaRPr lang="en-US" dirty="0"/>
          </a:p>
        </p:txBody>
      </p:sp>
    </p:spTree>
    <p:extLst>
      <p:ext uri="{BB962C8B-B14F-4D97-AF65-F5344CB8AC3E}">
        <p14:creationId xmlns:p14="http://schemas.microsoft.com/office/powerpoint/2010/main" val="197631192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44634A-7523-7E4E-8C81-C3A18CA3B35B}"/>
              </a:ext>
            </a:extLst>
          </p:cNvPr>
          <p:cNvSpPr>
            <a:spLocks noGrp="1"/>
          </p:cNvSpPr>
          <p:nvPr>
            <p:ph type="title"/>
          </p:nvPr>
        </p:nvSpPr>
        <p:spPr/>
        <p:txBody>
          <a:bodyPr/>
          <a:lstStyle/>
          <a:p>
            <a:r>
              <a:rPr lang="en-US" dirty="0"/>
              <a:t>Civil Procedure Rules</a:t>
            </a:r>
          </a:p>
        </p:txBody>
      </p:sp>
      <p:sp>
        <p:nvSpPr>
          <p:cNvPr id="3" name="Content Placeholder 2">
            <a:extLst>
              <a:ext uri="{FF2B5EF4-FFF2-40B4-BE49-F238E27FC236}">
                <a16:creationId xmlns:a16="http://schemas.microsoft.com/office/drawing/2014/main" id="{08246282-D1D1-EC44-A4D5-11B8F67D8ED8}"/>
              </a:ext>
            </a:extLst>
          </p:cNvPr>
          <p:cNvSpPr>
            <a:spLocks noGrp="1"/>
          </p:cNvSpPr>
          <p:nvPr>
            <p:ph idx="1"/>
          </p:nvPr>
        </p:nvSpPr>
        <p:spPr>
          <a:xfrm>
            <a:off x="677333" y="1930400"/>
            <a:ext cx="8450625" cy="4318000"/>
          </a:xfrm>
        </p:spPr>
        <p:txBody>
          <a:bodyPr/>
          <a:lstStyle/>
          <a:p>
            <a:r>
              <a:rPr lang="en-GB" sz="2400" b="1" dirty="0">
                <a:solidFill>
                  <a:schemeClr val="tx1"/>
                </a:solidFill>
                <a:effectLst/>
                <a:latin typeface="Calibri" panose="020F0502020204030204" pitchFamily="34" charset="0"/>
                <a:cs typeface="Calibri" panose="020F0502020204030204" pitchFamily="34" charset="0"/>
              </a:rPr>
              <a:t>The claimant’s evidence is provided with the claim form</a:t>
            </a:r>
          </a:p>
          <a:p>
            <a:pPr marL="0" indent="0">
              <a:buNone/>
            </a:pPr>
            <a:r>
              <a:rPr lang="en-GB" sz="2400" b="1" dirty="0">
                <a:solidFill>
                  <a:schemeClr val="tx1"/>
                </a:solidFill>
                <a:effectLst/>
                <a:latin typeface="Calibri" panose="020F0502020204030204" pitchFamily="34" charset="0"/>
                <a:cs typeface="Calibri" panose="020F0502020204030204" pitchFamily="34" charset="0"/>
              </a:rPr>
              <a:t> </a:t>
            </a:r>
            <a:endParaRPr lang="en-GB" sz="2400" dirty="0">
              <a:solidFill>
                <a:schemeClr val="tx1"/>
              </a:solidFill>
              <a:effectLst/>
              <a:latin typeface="Calibri" panose="020F0502020204030204" pitchFamily="34" charset="0"/>
              <a:cs typeface="Calibri" panose="020F0502020204030204" pitchFamily="34" charset="0"/>
            </a:endParaRPr>
          </a:p>
          <a:p>
            <a:r>
              <a:rPr lang="en-GB" sz="2400" b="1" dirty="0">
                <a:solidFill>
                  <a:schemeClr val="tx1"/>
                </a:solidFill>
                <a:effectLst/>
                <a:latin typeface="Calibri" panose="020F0502020204030204" pitchFamily="34" charset="0"/>
                <a:cs typeface="Calibri" panose="020F0502020204030204" pitchFamily="34" charset="0"/>
              </a:rPr>
              <a:t>CPR 54.6(2) </a:t>
            </a:r>
            <a:r>
              <a:rPr lang="en-GB" sz="2400" dirty="0">
                <a:solidFill>
                  <a:schemeClr val="tx1"/>
                </a:solidFill>
                <a:effectLst/>
                <a:latin typeface="Calibri" panose="020F0502020204030204" pitchFamily="34" charset="0"/>
                <a:cs typeface="Calibri" panose="020F0502020204030204" pitchFamily="34" charset="0"/>
              </a:rPr>
              <a:t>The claim form must be accompanied by the documents required by Practice Direction 54A. </a:t>
            </a:r>
          </a:p>
          <a:p>
            <a:r>
              <a:rPr lang="en-GB" sz="2400" b="1" dirty="0">
                <a:solidFill>
                  <a:schemeClr val="tx1"/>
                </a:solidFill>
                <a:effectLst/>
                <a:latin typeface="Calibri" panose="020F0502020204030204" pitchFamily="34" charset="0"/>
                <a:cs typeface="Calibri" panose="020F0502020204030204" pitchFamily="34" charset="0"/>
              </a:rPr>
              <a:t>PD 54A para 5.6 </a:t>
            </a:r>
            <a:r>
              <a:rPr lang="en-GB" sz="2400" dirty="0">
                <a:solidFill>
                  <a:schemeClr val="tx1"/>
                </a:solidFill>
                <a:effectLst/>
                <a:latin typeface="Calibri" panose="020F0502020204030204" pitchFamily="34" charset="0"/>
                <a:cs typeface="Calibri" panose="020F0502020204030204" pitchFamily="34" charset="0"/>
              </a:rPr>
              <a:t>The claim form must include or be accompanied by- ...(2) a statement of the facts relied on; </a:t>
            </a:r>
          </a:p>
          <a:p>
            <a:r>
              <a:rPr lang="en-GB" sz="2400" b="1" dirty="0">
                <a:solidFill>
                  <a:schemeClr val="tx1"/>
                </a:solidFill>
                <a:effectLst/>
                <a:latin typeface="Calibri" panose="020F0502020204030204" pitchFamily="34" charset="0"/>
                <a:cs typeface="Calibri" panose="020F0502020204030204" pitchFamily="34" charset="0"/>
              </a:rPr>
              <a:t>para 5.7 </a:t>
            </a:r>
            <a:r>
              <a:rPr lang="en-GB" sz="2400" dirty="0">
                <a:solidFill>
                  <a:schemeClr val="tx1"/>
                </a:solidFill>
                <a:effectLst/>
                <a:latin typeface="Calibri" panose="020F0502020204030204" pitchFamily="34" charset="0"/>
                <a:cs typeface="Calibri" panose="020F0502020204030204" pitchFamily="34" charset="0"/>
              </a:rPr>
              <a:t>In addition, the claim form must be accompanied by- (1) any written evidence in support of the claim... </a:t>
            </a:r>
          </a:p>
          <a:p>
            <a:endParaRPr lang="en-US" dirty="0"/>
          </a:p>
        </p:txBody>
      </p:sp>
    </p:spTree>
    <p:extLst>
      <p:ext uri="{BB962C8B-B14F-4D97-AF65-F5344CB8AC3E}">
        <p14:creationId xmlns:p14="http://schemas.microsoft.com/office/powerpoint/2010/main" val="143766443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44634A-7523-7E4E-8C81-C3A18CA3B35B}"/>
              </a:ext>
            </a:extLst>
          </p:cNvPr>
          <p:cNvSpPr>
            <a:spLocks noGrp="1"/>
          </p:cNvSpPr>
          <p:nvPr>
            <p:ph type="title"/>
          </p:nvPr>
        </p:nvSpPr>
        <p:spPr/>
        <p:txBody>
          <a:bodyPr/>
          <a:lstStyle/>
          <a:p>
            <a:r>
              <a:rPr lang="en-US" dirty="0"/>
              <a:t>Statement of grounds</a:t>
            </a:r>
          </a:p>
        </p:txBody>
      </p:sp>
      <p:sp>
        <p:nvSpPr>
          <p:cNvPr id="3" name="Content Placeholder 2">
            <a:extLst>
              <a:ext uri="{FF2B5EF4-FFF2-40B4-BE49-F238E27FC236}">
                <a16:creationId xmlns:a16="http://schemas.microsoft.com/office/drawing/2014/main" id="{08246282-D1D1-EC44-A4D5-11B8F67D8ED8}"/>
              </a:ext>
            </a:extLst>
          </p:cNvPr>
          <p:cNvSpPr>
            <a:spLocks noGrp="1"/>
          </p:cNvSpPr>
          <p:nvPr>
            <p:ph idx="1"/>
          </p:nvPr>
        </p:nvSpPr>
        <p:spPr>
          <a:xfrm>
            <a:off x="677334" y="1636294"/>
            <a:ext cx="8596668" cy="4308815"/>
          </a:xfrm>
        </p:spPr>
        <p:txBody>
          <a:bodyPr>
            <a:normAutofit/>
          </a:bodyPr>
          <a:lstStyle/>
          <a:p>
            <a:r>
              <a:rPr lang="en-GB" sz="2400" b="0" i="0" u="none" strike="noStrike" dirty="0">
                <a:solidFill>
                  <a:schemeClr val="tx1"/>
                </a:solidFill>
                <a:effectLst/>
                <a:latin typeface="Calibri" panose="020F0502020204030204" pitchFamily="34" charset="0"/>
                <a:cs typeface="Calibri" panose="020F0502020204030204" pitchFamily="34" charset="0"/>
              </a:rPr>
              <a:t>The Statement of Grounds should: identify in separate, numbered paragraphs each ground of challenge; identify the relevant provision or principle of law said to have been breached; and provide sufficient detail of the alleged breach to enable the parties and the court to identify the essential issues alleged to arise.</a:t>
            </a:r>
          </a:p>
          <a:p>
            <a:r>
              <a:rPr lang="en-GB" sz="2400" dirty="0">
                <a:solidFill>
                  <a:schemeClr val="tx1"/>
                </a:solidFill>
                <a:latin typeface="Calibri" panose="020F0502020204030204" pitchFamily="34" charset="0"/>
                <a:cs typeface="Calibri" panose="020F0502020204030204" pitchFamily="34" charset="0"/>
              </a:rPr>
              <a:t>The purpose of this evidence is to succinctly explain the claimant’s case by reference to the statement of facts, and state precisely what relief is sought. </a:t>
            </a:r>
          </a:p>
          <a:p>
            <a:r>
              <a:rPr lang="en-GB" sz="2400" dirty="0">
                <a:solidFill>
                  <a:schemeClr val="tx1"/>
                </a:solidFill>
                <a:latin typeface="Calibri" panose="020F0502020204030204" pitchFamily="34" charset="0"/>
                <a:cs typeface="Calibri" panose="020F0502020204030204" pitchFamily="34" charset="0"/>
              </a:rPr>
              <a:t>It is sent with the claim form at the outset of the case. </a:t>
            </a:r>
            <a:endParaRPr lang="en-US" sz="2400" dirty="0">
              <a:solidFill>
                <a:schemeClr val="tx1"/>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511539814"/>
      </p:ext>
    </p:extLst>
  </p:cSld>
  <p:clrMapOvr>
    <a:masterClrMapping/>
  </p:clrMapOvr>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3325BD479971DA46B05935AD375C82D0" ma:contentTypeVersion="2" ma:contentTypeDescription="Create a new document." ma:contentTypeScope="" ma:versionID="c4626236a54fb845cbc6e857e87681b9">
  <xsd:schema xmlns:xsd="http://www.w3.org/2001/XMLSchema" xmlns:xs="http://www.w3.org/2001/XMLSchema" xmlns:p="http://schemas.microsoft.com/office/2006/metadata/properties" xmlns:ns2="fce7a9e1-74ee-42b1-99cf-03ada715589e" targetNamespace="http://schemas.microsoft.com/office/2006/metadata/properties" ma:root="true" ma:fieldsID="6d083accbaa5e9eab78f982fef00256c" ns2:_="">
    <xsd:import namespace="fce7a9e1-74ee-42b1-99cf-03ada715589e"/>
    <xsd:element name="properties">
      <xsd:complexType>
        <xsd:sequence>
          <xsd:element name="documentManagement">
            <xsd:complexType>
              <xsd:all>
                <xsd:element ref="ns2:MediaServiceMetadata" minOccurs="0"/>
                <xsd:element ref="ns2:MediaServiceFast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ce7a9e1-74ee-42b1-99cf-03ada715589e"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20FC1FB7-D4A5-4E76-B869-625A67F27BFA}"/>
</file>

<file path=customXml/itemProps2.xml><?xml version="1.0" encoding="utf-8"?>
<ds:datastoreItem xmlns:ds="http://schemas.openxmlformats.org/officeDocument/2006/customXml" ds:itemID="{D8B5502D-3894-429D-82AD-7213EDA13332}"/>
</file>

<file path=customXml/itemProps3.xml><?xml version="1.0" encoding="utf-8"?>
<ds:datastoreItem xmlns:ds="http://schemas.openxmlformats.org/officeDocument/2006/customXml" ds:itemID="{AA0BC8BA-C5E0-4F15-AB4F-C09EAE830FB7}"/>
</file>

<file path=docProps/app.xml><?xml version="1.0" encoding="utf-8"?>
<Properties xmlns="http://schemas.openxmlformats.org/officeDocument/2006/extended-properties" xmlns:vt="http://schemas.openxmlformats.org/officeDocument/2006/docPropsVTypes">
  <TotalTime>1264</TotalTime>
  <Words>1498</Words>
  <Application>Microsoft Macintosh PowerPoint</Application>
  <PresentationFormat>Widescreen</PresentationFormat>
  <Paragraphs>87</Paragraphs>
  <Slides>16</Slides>
  <Notes>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16</vt:i4>
      </vt:variant>
    </vt:vector>
  </HeadingPairs>
  <TitlesOfParts>
    <vt:vector size="24" baseType="lpstr">
      <vt:lpstr>-apple-system</vt:lpstr>
      <vt:lpstr>Arial</vt:lpstr>
      <vt:lpstr>Calibri</vt:lpstr>
      <vt:lpstr>Google Sans</vt:lpstr>
      <vt:lpstr>Trebuchet MS</vt:lpstr>
      <vt:lpstr>TrebuchetMS</vt:lpstr>
      <vt:lpstr>Wingdings 3</vt:lpstr>
      <vt:lpstr>Facet</vt:lpstr>
      <vt:lpstr>Evidence</vt:lpstr>
      <vt:lpstr>Learning objectives:</vt:lpstr>
      <vt:lpstr>What is evidence? </vt:lpstr>
      <vt:lpstr>Evidence in Judicial Review cases</vt:lpstr>
      <vt:lpstr>Evidence in judicial review cases</vt:lpstr>
      <vt:lpstr>Where parties agree about the facts</vt:lpstr>
      <vt:lpstr>Written evidence</vt:lpstr>
      <vt:lpstr>Civil Procedure Rules</vt:lpstr>
      <vt:lpstr>Statement of grounds</vt:lpstr>
      <vt:lpstr>Defendant’s evidence</vt:lpstr>
      <vt:lpstr>Defendant’s evidence</vt:lpstr>
      <vt:lpstr>What if parties disagree with the evidence?</vt:lpstr>
      <vt:lpstr>Cross-examination (1)</vt:lpstr>
      <vt:lpstr>Cross-examination (2)</vt:lpstr>
      <vt:lpstr>Cross-examination (3)</vt:lpstr>
      <vt:lpstr>Expert evidence</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Evidence</dc:title>
  <dc:creator>Erin Thomas</dc:creator>
  <cp:lastModifiedBy>Erin Thomas</cp:lastModifiedBy>
  <cp:revision>2</cp:revision>
  <dcterms:created xsi:type="dcterms:W3CDTF">2023-04-16T14:32:19Z</dcterms:created>
  <dcterms:modified xsi:type="dcterms:W3CDTF">2023-04-26T10:42:14Z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0x0101003325BD479971DA46B05935AD375C82D0</vt:lpwstr>
  </property>
</Properties>
</file>