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notesSlides/notesSlide3.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3" r:id="rId1"/>
  </p:sldMasterIdLst>
  <p:notesMasterIdLst>
    <p:notesMasterId r:id="rId18"/>
  </p:notesMasterIdLst>
  <p:sldIdLst>
    <p:sldId id="256" r:id="rId2"/>
    <p:sldId id="276" r:id="rId3"/>
    <p:sldId id="263" r:id="rId4"/>
    <p:sldId id="262" r:id="rId5"/>
    <p:sldId id="257" r:id="rId6"/>
    <p:sldId id="259" r:id="rId7"/>
    <p:sldId id="260" r:id="rId8"/>
    <p:sldId id="266" r:id="rId9"/>
    <p:sldId id="280" r:id="rId10"/>
    <p:sldId id="258" r:id="rId11"/>
    <p:sldId id="261" r:id="rId12"/>
    <p:sldId id="278" r:id="rId13"/>
    <p:sldId id="277" r:id="rId14"/>
    <p:sldId id="281" r:id="rId15"/>
    <p:sldId id="267" r:id="rId16"/>
    <p:sldId id="26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2"/>
    <p:restoredTop sz="84898"/>
  </p:normalViewPr>
  <p:slideViewPr>
    <p:cSldViewPr snapToGrid="0" snapToObjects="1">
      <p:cViewPr varScale="1">
        <p:scale>
          <a:sx n="98" d="100"/>
          <a:sy n="98" d="100"/>
        </p:scale>
        <p:origin x="232" y="4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2E3858-CA74-E24F-A924-21EDFD438443}" type="datetimeFigureOut">
              <a:rPr lang="en-US" smtClean="0"/>
              <a:t>4/26/23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EDA43A-3C91-7042-AF0D-F9285A2B376D}" type="slidenum">
              <a:rPr lang="en-US" smtClean="0"/>
              <a:t>‹#›</a:t>
            </a:fld>
            <a:endParaRPr lang="en-US"/>
          </a:p>
        </p:txBody>
      </p:sp>
    </p:spTree>
    <p:extLst>
      <p:ext uri="{BB962C8B-B14F-4D97-AF65-F5344CB8AC3E}">
        <p14:creationId xmlns:p14="http://schemas.microsoft.com/office/powerpoint/2010/main" val="1027996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lawsociety.org.uk/topics/human-rights/fundamental-principles-of-judicial-review"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https://www.lawsociety.org.uk/topics/human-rights/fundamental-principles-of-judicial-review</a:t>
            </a:r>
            <a:endParaRPr lang="en-US" dirty="0"/>
          </a:p>
          <a:p>
            <a:r>
              <a:rPr lang="en-US" dirty="0"/>
              <a:t> This website has a helpful video which includes personal anecdotes of two claimants in respect of the judicial review process. </a:t>
            </a:r>
          </a:p>
        </p:txBody>
      </p:sp>
      <p:sp>
        <p:nvSpPr>
          <p:cNvPr id="4" name="Slide Number Placeholder 3"/>
          <p:cNvSpPr>
            <a:spLocks noGrp="1"/>
          </p:cNvSpPr>
          <p:nvPr>
            <p:ph type="sldNum" sz="quarter" idx="5"/>
          </p:nvPr>
        </p:nvSpPr>
        <p:spPr/>
        <p:txBody>
          <a:bodyPr/>
          <a:lstStyle/>
          <a:p>
            <a:fld id="{44EDA43A-3C91-7042-AF0D-F9285A2B376D}" type="slidenum">
              <a:rPr lang="en-US" smtClean="0"/>
              <a:t>7</a:t>
            </a:fld>
            <a:endParaRPr lang="en-US"/>
          </a:p>
        </p:txBody>
      </p:sp>
    </p:spTree>
    <p:extLst>
      <p:ext uri="{BB962C8B-B14F-4D97-AF65-F5344CB8AC3E}">
        <p14:creationId xmlns:p14="http://schemas.microsoft.com/office/powerpoint/2010/main" val="3261038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might be a good time to take the students through an example form N461, demonstrating how it would be filled out. </a:t>
            </a:r>
          </a:p>
        </p:txBody>
      </p:sp>
      <p:sp>
        <p:nvSpPr>
          <p:cNvPr id="4" name="Slide Number Placeholder 3"/>
          <p:cNvSpPr>
            <a:spLocks noGrp="1"/>
          </p:cNvSpPr>
          <p:nvPr>
            <p:ph type="sldNum" sz="quarter" idx="5"/>
          </p:nvPr>
        </p:nvSpPr>
        <p:spPr/>
        <p:txBody>
          <a:bodyPr/>
          <a:lstStyle/>
          <a:p>
            <a:fld id="{44EDA43A-3C91-7042-AF0D-F9285A2B376D}" type="slidenum">
              <a:rPr lang="en-US" smtClean="0"/>
              <a:t>11</a:t>
            </a:fld>
            <a:endParaRPr lang="en-US"/>
          </a:p>
        </p:txBody>
      </p:sp>
    </p:spTree>
    <p:extLst>
      <p:ext uri="{BB962C8B-B14F-4D97-AF65-F5344CB8AC3E}">
        <p14:creationId xmlns:p14="http://schemas.microsoft.com/office/powerpoint/2010/main" val="3761981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diagram neatly sets out the grounds of judicial review, and the further categories stemming from these. The grounds mentioned above fall under the ‘substantive grounds’ category.</a:t>
            </a:r>
          </a:p>
        </p:txBody>
      </p:sp>
      <p:sp>
        <p:nvSpPr>
          <p:cNvPr id="4" name="Slide Number Placeholder 3"/>
          <p:cNvSpPr>
            <a:spLocks noGrp="1"/>
          </p:cNvSpPr>
          <p:nvPr>
            <p:ph type="sldNum" sz="quarter" idx="5"/>
          </p:nvPr>
        </p:nvSpPr>
        <p:spPr/>
        <p:txBody>
          <a:bodyPr/>
          <a:lstStyle/>
          <a:p>
            <a:fld id="{44EDA43A-3C91-7042-AF0D-F9285A2B376D}" type="slidenum">
              <a:rPr lang="en-US" smtClean="0"/>
              <a:t>14</a:t>
            </a:fld>
            <a:endParaRPr lang="en-US"/>
          </a:p>
        </p:txBody>
      </p:sp>
    </p:spTree>
    <p:extLst>
      <p:ext uri="{BB962C8B-B14F-4D97-AF65-F5344CB8AC3E}">
        <p14:creationId xmlns:p14="http://schemas.microsoft.com/office/powerpoint/2010/main" val="1423565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9235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9207660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8445280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8282455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4226463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631748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784698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8103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8DD82B9-B8EE-4375-B6FF-88FA6ABB15D9}"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24135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497495-0637-405E-AE64-5CC7506D51F5}" type="datetime1">
              <a:rPr lang="en-US" smtClean="0"/>
              <a:t>4/26/23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1811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4/26/23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21470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4/26/23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68044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4/26/23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48453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4/26/23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64377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D82884F1-FFEA-405F-9602-3DCA865EDA4E}" type="datetime1">
              <a:rPr lang="en-US" smtClean="0"/>
              <a:t>4/26/23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72252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5" name="Date Placeholder 4"/>
          <p:cNvSpPr>
            <a:spLocks noGrp="1"/>
          </p:cNvSpPr>
          <p:nvPr>
            <p:ph type="dt" sz="half" idx="10"/>
          </p:nvPr>
        </p:nvSpPr>
        <p:spPr/>
        <p:txBody>
          <a:bodyPr/>
          <a:lstStyle/>
          <a:p>
            <a:fld id="{7E18DB4A-8810-4A10-AD5C-D5E2C667F5B3}" type="datetime1">
              <a:rPr lang="en-US" smtClean="0"/>
              <a:t>4/26/23</a:t>
            </a:fld>
            <a:endParaRPr lang="en-US" dirty="0"/>
          </a:p>
        </p:txBody>
      </p:sp>
    </p:spTree>
    <p:extLst>
      <p:ext uri="{BB962C8B-B14F-4D97-AF65-F5344CB8AC3E}">
        <p14:creationId xmlns:p14="http://schemas.microsoft.com/office/powerpoint/2010/main" val="1431318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D291B17-9318-49DB-B28B-6E5994AE9581}" type="datetime1">
              <a:rPr lang="en-US" smtClean="0"/>
              <a:t>4/26/23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49414714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libertyhumanrights.org.uk/advice_information/how-to-stand-up-to-power/#HRA-1998"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32E3CC7D-F9E9-C484-DAC0-4B6524718A28}"/>
              </a:ext>
            </a:extLst>
          </p:cNvPr>
          <p:cNvPicPr>
            <a:picLocks noChangeAspect="1"/>
          </p:cNvPicPr>
          <p:nvPr/>
        </p:nvPicPr>
        <p:blipFill rotWithShape="1">
          <a:blip r:embed="rId2">
            <a:duotone>
              <a:schemeClr val="accent1">
                <a:shade val="45000"/>
                <a:satMod val="135000"/>
              </a:schemeClr>
              <a:prstClr val="white"/>
            </a:duotone>
          </a:blip>
          <a:srcRect l="9091" t="22463" b="26401"/>
          <a:stretch/>
        </p:blipFill>
        <p:spPr>
          <a:xfrm>
            <a:off x="1" y="10"/>
            <a:ext cx="12191999" cy="6857990"/>
          </a:xfrm>
          <a:prstGeom prst="rect">
            <a:avLst/>
          </a:prstGeom>
        </p:spPr>
      </p:pic>
      <p:sp>
        <p:nvSpPr>
          <p:cNvPr id="6" name="Isosceles Triangle 8">
            <a:extLst>
              <a:ext uri="{FF2B5EF4-FFF2-40B4-BE49-F238E27FC236}">
                <a16:creationId xmlns:a16="http://schemas.microsoft.com/office/drawing/2014/main" id="{F5F0CD5C-72F3-4090-8A69-8E15CB432A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 name="Parallelogram 10">
            <a:extLst>
              <a:ext uri="{FF2B5EF4-FFF2-40B4-BE49-F238E27FC236}">
                <a16:creationId xmlns:a16="http://schemas.microsoft.com/office/drawing/2014/main" id="{217496A2-9394-4FB7-BA0E-717D2D2E7A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33800" y="0"/>
            <a:ext cx="7315200" cy="6858000"/>
          </a:xfrm>
          <a:prstGeom prst="parallelogram">
            <a:avLst>
              <a:gd name="adj" fmla="val 15925"/>
            </a:avLst>
          </a:prstGeom>
          <a:solidFill>
            <a:schemeClr val="bg1">
              <a:alpha val="8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12">
            <a:extLst>
              <a:ext uri="{FF2B5EF4-FFF2-40B4-BE49-F238E27FC236}">
                <a16:creationId xmlns:a16="http://schemas.microsoft.com/office/drawing/2014/main" id="{D02CF681-4765-4E88-802F-B2474DCD51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3D57B2BA-243C-45C7-A5D8-46CA719437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67374FB5-CBB7-46FF-95B5-2251BC685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34BCEAB7-D9E0-40A4-9254-8593BD346E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D567A354-BB63-405C-8E5F-2F510E670F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989A223F-9A6A-CF48-A44D-A2F78C4572B9}"/>
              </a:ext>
            </a:extLst>
          </p:cNvPr>
          <p:cNvSpPr>
            <a:spLocks noGrp="1"/>
          </p:cNvSpPr>
          <p:nvPr>
            <p:ph type="ctrTitle"/>
          </p:nvPr>
        </p:nvSpPr>
        <p:spPr>
          <a:xfrm>
            <a:off x="3479588" y="1863435"/>
            <a:ext cx="6815566" cy="2187398"/>
          </a:xfrm>
        </p:spPr>
        <p:txBody>
          <a:bodyPr>
            <a:normAutofit fontScale="90000"/>
          </a:bodyPr>
          <a:lstStyle/>
          <a:p>
            <a:r>
              <a:rPr lang="en-US" dirty="0"/>
              <a:t>Judicial Review:</a:t>
            </a:r>
            <a:br>
              <a:rPr lang="en-US" dirty="0"/>
            </a:br>
            <a:r>
              <a:rPr lang="en-US" dirty="0"/>
              <a:t>Taking a case to Court	</a:t>
            </a:r>
          </a:p>
        </p:txBody>
      </p:sp>
      <p:sp>
        <p:nvSpPr>
          <p:cNvPr id="3" name="Subtitle 2">
            <a:extLst>
              <a:ext uri="{FF2B5EF4-FFF2-40B4-BE49-F238E27FC236}">
                <a16:creationId xmlns:a16="http://schemas.microsoft.com/office/drawing/2014/main" id="{5C791D2E-2943-EB48-83E6-CF5BA8FB67A2}"/>
              </a:ext>
            </a:extLst>
          </p:cNvPr>
          <p:cNvSpPr>
            <a:spLocks noGrp="1"/>
          </p:cNvSpPr>
          <p:nvPr>
            <p:ph type="subTitle" idx="1"/>
          </p:nvPr>
        </p:nvSpPr>
        <p:spPr>
          <a:xfrm>
            <a:off x="5659472" y="4172807"/>
            <a:ext cx="4485725" cy="1096899"/>
          </a:xfrm>
        </p:spPr>
        <p:txBody>
          <a:bodyPr>
            <a:normAutofit/>
          </a:bodyPr>
          <a:lstStyle/>
          <a:p>
            <a:r>
              <a:rPr lang="en-US" dirty="0"/>
              <a:t>Unit 3 Lesson X </a:t>
            </a:r>
          </a:p>
        </p:txBody>
      </p:sp>
      <p:sp>
        <p:nvSpPr>
          <p:cNvPr id="23" name="Rectangle 27">
            <a:extLst>
              <a:ext uri="{FF2B5EF4-FFF2-40B4-BE49-F238E27FC236}">
                <a16:creationId xmlns:a16="http://schemas.microsoft.com/office/drawing/2014/main" id="{9185A8D7-2F20-4F7A-97BE-21DB1654C7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a:extLst>
              <a:ext uri="{FF2B5EF4-FFF2-40B4-BE49-F238E27FC236}">
                <a16:creationId xmlns:a16="http://schemas.microsoft.com/office/drawing/2014/main" id="{CB65BD56-22B3-4E13-BFCA-B8E8BEB92D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a:extLst>
              <a:ext uri="{FF2B5EF4-FFF2-40B4-BE49-F238E27FC236}">
                <a16:creationId xmlns:a16="http://schemas.microsoft.com/office/drawing/2014/main" id="{6790ED68-BCA0-4247-A72F-1CB85DF068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a:extLst>
              <a:ext uri="{FF2B5EF4-FFF2-40B4-BE49-F238E27FC236}">
                <a16:creationId xmlns:a16="http://schemas.microsoft.com/office/drawing/2014/main" id="{DD0F2B3F-DC55-4FA7-B667-1ACD079209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613521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1492354"/>
            <a:ext cx="8596668" cy="5124630"/>
          </a:xfrm>
        </p:spPr>
        <p:txBody>
          <a:bodyPr>
            <a:normAutofit/>
          </a:bodyPr>
          <a:lstStyle/>
          <a:p>
            <a:pPr algn="l"/>
            <a:r>
              <a:rPr lang="en-GB" sz="2800" i="0" u="none" strike="noStrike" dirty="0">
                <a:solidFill>
                  <a:srgbClr val="212529"/>
                </a:solidFill>
                <a:effectLst/>
                <a:latin typeface="Calibri" panose="020F0502020204030204" pitchFamily="34" charset="0"/>
                <a:cs typeface="Calibri" panose="020F0502020204030204" pitchFamily="34" charset="0"/>
              </a:rPr>
              <a:t>Judicial Review is governed by the Civil </a:t>
            </a:r>
            <a:r>
              <a:rPr lang="en-GB" sz="2800" dirty="0">
                <a:solidFill>
                  <a:srgbClr val="212529"/>
                </a:solidFill>
                <a:latin typeface="Calibri" panose="020F0502020204030204" pitchFamily="34" charset="0"/>
                <a:cs typeface="Calibri" panose="020F0502020204030204" pitchFamily="34" charset="0"/>
              </a:rPr>
              <a:t>Procedure Rules, which set out steps which must be taken before bringing the case to court</a:t>
            </a:r>
            <a:endParaRPr lang="en-GB" sz="2400" dirty="0">
              <a:solidFill>
                <a:srgbClr val="212529"/>
              </a:solidFill>
              <a:latin typeface="Calibri" panose="020F0502020204030204" pitchFamily="34" charset="0"/>
              <a:cs typeface="Calibri" panose="020F0502020204030204" pitchFamily="34" charset="0"/>
            </a:endParaRPr>
          </a:p>
          <a:p>
            <a:pPr lvl="1"/>
            <a:r>
              <a:rPr lang="en-GB" sz="2200" b="1" i="0" u="none" strike="noStrike" dirty="0">
                <a:solidFill>
                  <a:srgbClr val="212529"/>
                </a:solidFill>
                <a:effectLst/>
                <a:latin typeface="Calibri" panose="020F0502020204030204" pitchFamily="34" charset="0"/>
                <a:cs typeface="Calibri" panose="020F0502020204030204" pitchFamily="34" charset="0"/>
              </a:rPr>
              <a:t>Part 54.1 of the Civil Procedure Rules defines judicial review and states:</a:t>
            </a:r>
            <a:endParaRPr lang="en-GB" sz="2200" b="0" i="0" u="none" strike="noStrike" dirty="0">
              <a:solidFill>
                <a:srgbClr val="212529"/>
              </a:solidFill>
              <a:effectLst/>
              <a:latin typeface="Calibri" panose="020F0502020204030204" pitchFamily="34" charset="0"/>
              <a:cs typeface="Calibri" panose="020F0502020204030204" pitchFamily="34" charset="0"/>
            </a:endParaRPr>
          </a:p>
          <a:p>
            <a:pPr lvl="1"/>
            <a:r>
              <a:rPr lang="en-GB" sz="2200" b="1" i="0" u="none" strike="noStrike" dirty="0">
                <a:solidFill>
                  <a:srgbClr val="212529"/>
                </a:solidFill>
                <a:effectLst/>
                <a:latin typeface="Calibri" panose="020F0502020204030204" pitchFamily="34" charset="0"/>
                <a:cs typeface="Calibri" panose="020F0502020204030204" pitchFamily="34" charset="0"/>
              </a:rPr>
              <a:t>(2) In this Section-</a:t>
            </a:r>
            <a:endParaRPr lang="en-GB" sz="2200" b="0" i="0" u="none" strike="noStrike" dirty="0">
              <a:solidFill>
                <a:srgbClr val="212529"/>
              </a:solidFill>
              <a:effectLst/>
              <a:latin typeface="Calibri" panose="020F0502020204030204" pitchFamily="34" charset="0"/>
              <a:cs typeface="Calibri" panose="020F0502020204030204" pitchFamily="34" charset="0"/>
            </a:endParaRPr>
          </a:p>
          <a:p>
            <a:pPr lvl="2"/>
            <a:r>
              <a:rPr lang="en-GB" sz="2000" b="1" i="0" u="none" strike="noStrike" dirty="0">
                <a:solidFill>
                  <a:srgbClr val="212529"/>
                </a:solidFill>
                <a:effectLst/>
                <a:latin typeface="Calibri" panose="020F0502020204030204" pitchFamily="34" charset="0"/>
                <a:cs typeface="Calibri" panose="020F0502020204030204" pitchFamily="34" charset="0"/>
              </a:rPr>
              <a:t>(a) a claim for 'judicial review' means a claim to review the lawfulness of-</a:t>
            </a:r>
            <a:endParaRPr lang="en-GB" sz="2000" b="0" i="0" u="none" strike="noStrike" dirty="0">
              <a:solidFill>
                <a:srgbClr val="212529"/>
              </a:solidFill>
              <a:effectLst/>
              <a:latin typeface="Calibri" panose="020F0502020204030204" pitchFamily="34" charset="0"/>
              <a:cs typeface="Calibri" panose="020F0502020204030204" pitchFamily="34" charset="0"/>
            </a:endParaRPr>
          </a:p>
          <a:p>
            <a:pPr lvl="2"/>
            <a:r>
              <a:rPr lang="en-GB" sz="2000" b="1" i="0" u="none" strike="noStrike" dirty="0">
                <a:solidFill>
                  <a:srgbClr val="212529"/>
                </a:solidFill>
                <a:effectLst/>
                <a:latin typeface="Calibri" panose="020F0502020204030204" pitchFamily="34" charset="0"/>
                <a:cs typeface="Calibri" panose="020F0502020204030204" pitchFamily="34" charset="0"/>
              </a:rPr>
              <a:t>(</a:t>
            </a:r>
            <a:r>
              <a:rPr lang="en-GB" sz="2000" b="1" i="0" u="none" strike="noStrike" dirty="0" err="1">
                <a:solidFill>
                  <a:srgbClr val="212529"/>
                </a:solidFill>
                <a:effectLst/>
                <a:latin typeface="Calibri" panose="020F0502020204030204" pitchFamily="34" charset="0"/>
                <a:cs typeface="Calibri" panose="020F0502020204030204" pitchFamily="34" charset="0"/>
              </a:rPr>
              <a:t>i</a:t>
            </a:r>
            <a:r>
              <a:rPr lang="en-GB" sz="2000" b="1" i="0" u="none" strike="noStrike" dirty="0">
                <a:solidFill>
                  <a:srgbClr val="212529"/>
                </a:solidFill>
                <a:effectLst/>
                <a:latin typeface="Calibri" panose="020F0502020204030204" pitchFamily="34" charset="0"/>
                <a:cs typeface="Calibri" panose="020F0502020204030204" pitchFamily="34" charset="0"/>
              </a:rPr>
              <a:t>) an enactment; or</a:t>
            </a:r>
            <a:endParaRPr lang="en-GB" sz="2000" b="0" i="0" u="none" strike="noStrike" dirty="0">
              <a:solidFill>
                <a:srgbClr val="212529"/>
              </a:solidFill>
              <a:effectLst/>
              <a:latin typeface="Calibri" panose="020F0502020204030204" pitchFamily="34" charset="0"/>
              <a:cs typeface="Calibri" panose="020F0502020204030204" pitchFamily="34" charset="0"/>
            </a:endParaRPr>
          </a:p>
          <a:p>
            <a:pPr lvl="2"/>
            <a:r>
              <a:rPr lang="en-GB" sz="2000" b="1" i="0" u="none" strike="noStrike" dirty="0">
                <a:solidFill>
                  <a:srgbClr val="212529"/>
                </a:solidFill>
                <a:effectLst/>
                <a:latin typeface="Calibri" panose="020F0502020204030204" pitchFamily="34" charset="0"/>
                <a:cs typeface="Calibri" panose="020F0502020204030204" pitchFamily="34" charset="0"/>
              </a:rPr>
              <a:t>(ii) a decision, action or failure to act in relation to the exercise of a public function</a:t>
            </a:r>
            <a:endParaRPr lang="en-GB" sz="2000" b="0" i="0" u="none" strike="noStrike" dirty="0">
              <a:solidFill>
                <a:srgbClr val="212529"/>
              </a:solidFill>
              <a:effectLst/>
              <a:latin typeface="Calibri" panose="020F0502020204030204" pitchFamily="34" charset="0"/>
              <a:cs typeface="Calibri" panose="020F0502020204030204" pitchFamily="34" charset="0"/>
            </a:endParaRPr>
          </a:p>
          <a:p>
            <a:endParaRPr lang="en-US" dirty="0"/>
          </a:p>
        </p:txBody>
      </p:sp>
      <p:sp>
        <p:nvSpPr>
          <p:cNvPr id="4" name="Title 1">
            <a:extLst>
              <a:ext uri="{FF2B5EF4-FFF2-40B4-BE49-F238E27FC236}">
                <a16:creationId xmlns:a16="http://schemas.microsoft.com/office/drawing/2014/main" id="{7F7C3716-D06A-7B47-A0C6-EF5275BDC4B3}"/>
              </a:ext>
            </a:extLst>
          </p:cNvPr>
          <p:cNvSpPr>
            <a:spLocks noGrp="1"/>
          </p:cNvSpPr>
          <p:nvPr>
            <p:ph type="title"/>
          </p:nvPr>
        </p:nvSpPr>
        <p:spPr>
          <a:xfrm>
            <a:off x="677334" y="735263"/>
            <a:ext cx="8596668" cy="1320800"/>
          </a:xfrm>
        </p:spPr>
        <p:txBody>
          <a:bodyPr anchor="t">
            <a:normAutofit/>
          </a:bodyPr>
          <a:lstStyle/>
          <a:p>
            <a:r>
              <a:rPr lang="en-US" dirty="0"/>
              <a:t>The process of a judicial review (1)</a:t>
            </a:r>
          </a:p>
        </p:txBody>
      </p:sp>
    </p:spTree>
    <p:extLst>
      <p:ext uri="{BB962C8B-B14F-4D97-AF65-F5344CB8AC3E}">
        <p14:creationId xmlns:p14="http://schemas.microsoft.com/office/powerpoint/2010/main" val="761798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677334" y="735263"/>
            <a:ext cx="8596668" cy="1320800"/>
          </a:xfrm>
        </p:spPr>
        <p:txBody>
          <a:bodyPr anchor="t">
            <a:normAutofit/>
          </a:bodyPr>
          <a:lstStyle/>
          <a:p>
            <a:r>
              <a:rPr lang="en-US" dirty="0"/>
              <a:t>The process of a judicial review (2)</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467472" y="1930400"/>
            <a:ext cx="5220430" cy="4192337"/>
          </a:xfrm>
        </p:spPr>
        <p:txBody>
          <a:bodyPr>
            <a:normAutofit lnSpcReduction="10000"/>
          </a:bodyPr>
          <a:lstStyle/>
          <a:p>
            <a:r>
              <a:rPr lang="en-GB" sz="2000" b="0" i="0" u="none" strike="noStrike" dirty="0">
                <a:effectLst/>
                <a:latin typeface="Calibri" panose="020F0502020204030204" pitchFamily="34" charset="0"/>
                <a:cs typeface="Calibri" panose="020F0502020204030204" pitchFamily="34" charset="0"/>
              </a:rPr>
              <a:t>A judicial review </a:t>
            </a:r>
            <a:r>
              <a:rPr lang="en-GB" sz="2000" dirty="0">
                <a:latin typeface="Calibri" panose="020F0502020204030204" pitchFamily="34" charset="0"/>
                <a:cs typeface="Calibri" panose="020F0502020204030204" pitchFamily="34" charset="0"/>
              </a:rPr>
              <a:t>begins</a:t>
            </a:r>
            <a:r>
              <a:rPr lang="en-GB" sz="2000" b="0" i="0" u="none" strike="noStrike" dirty="0">
                <a:effectLst/>
                <a:latin typeface="Calibri" panose="020F0502020204030204" pitchFamily="34" charset="0"/>
                <a:cs typeface="Calibri" panose="020F0502020204030204" pitchFamily="34" charset="0"/>
              </a:rPr>
              <a:t> in the Administrative court by individuals or organisations that are impacted by the exercise of state power</a:t>
            </a:r>
          </a:p>
          <a:p>
            <a:r>
              <a:rPr lang="en-GB" sz="2000" dirty="0">
                <a:latin typeface="Calibri" panose="020F0502020204030204" pitchFamily="34" charset="0"/>
                <a:cs typeface="Calibri" panose="020F0502020204030204" pitchFamily="34" charset="0"/>
              </a:rPr>
              <a:t>The claimant writes a formal letter to the relevant public authority setting out their proposed claim</a:t>
            </a:r>
          </a:p>
          <a:p>
            <a:r>
              <a:rPr lang="en-GB" sz="2000" dirty="0">
                <a:latin typeface="Calibri" panose="020F0502020204030204" pitchFamily="34" charset="0"/>
                <a:cs typeface="Calibri" panose="020F0502020204030204" pitchFamily="34" charset="0"/>
              </a:rPr>
              <a:t>If the authority does not provide a satisfactory reply within the given deadline, the next step is for the claimant to file a claim form and apply for permission to take their case to court. The form used is called the N461 Judicial review claim form. The form needs to be sent (by post or in person) to the relevant court building.</a:t>
            </a:r>
          </a:p>
          <a:p>
            <a:endParaRPr lang="en-US" dirty="0"/>
          </a:p>
        </p:txBody>
      </p:sp>
      <p:pic>
        <p:nvPicPr>
          <p:cNvPr id="1028" name="Picture 4" descr="N461 Claim form - Judicial Review">
            <a:extLst>
              <a:ext uri="{FF2B5EF4-FFF2-40B4-BE49-F238E27FC236}">
                <a16:creationId xmlns:a16="http://schemas.microsoft.com/office/drawing/2014/main" id="{C4F549E5-89C3-FD4E-866F-DA615F2D6C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7136" y="1930399"/>
            <a:ext cx="2967631" cy="419233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831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0B2E7C-12A0-2B4E-AC9F-3B4B3F457246}"/>
              </a:ext>
            </a:extLst>
          </p:cNvPr>
          <p:cNvSpPr>
            <a:spLocks noGrp="1"/>
          </p:cNvSpPr>
          <p:nvPr>
            <p:ph idx="1"/>
          </p:nvPr>
        </p:nvSpPr>
        <p:spPr>
          <a:xfrm>
            <a:off x="677334" y="1773426"/>
            <a:ext cx="8596668" cy="3880773"/>
          </a:xfrm>
        </p:spPr>
        <p:txBody>
          <a:bodyPr>
            <a:normAutofit lnSpcReduction="10000"/>
          </a:bodyPr>
          <a:lstStyle/>
          <a:p>
            <a:r>
              <a:rPr lang="en-GB" sz="2400" dirty="0">
                <a:solidFill>
                  <a:srgbClr val="212529"/>
                </a:solidFill>
                <a:latin typeface="Calibri" panose="020F0502020204030204" pitchFamily="34" charset="0"/>
                <a:cs typeface="Calibri" panose="020F0502020204030204" pitchFamily="34" charset="0"/>
              </a:rPr>
              <a:t>The courts will then filter out any ‘unarguable cases’ at the permission stage. This means cases which do not have the necessary grounds to proceed to the judicial review.</a:t>
            </a:r>
          </a:p>
          <a:p>
            <a:pPr algn="l"/>
            <a:r>
              <a:rPr lang="en-GB" sz="2400" b="0" i="0" u="none" strike="noStrike" dirty="0">
                <a:solidFill>
                  <a:srgbClr val="000000"/>
                </a:solidFill>
                <a:effectLst/>
                <a:latin typeface="Messina Sans"/>
              </a:rPr>
              <a:t>Once granted permission, consideration of the claim can start in the High Court – where supporters of a particular legal challenge often gather to show their support</a:t>
            </a:r>
          </a:p>
          <a:p>
            <a:pPr algn="l"/>
            <a:r>
              <a:rPr lang="en-GB" sz="2400" b="0" i="0" u="none" strike="noStrike" dirty="0">
                <a:solidFill>
                  <a:srgbClr val="000000"/>
                </a:solidFill>
                <a:effectLst/>
                <a:latin typeface="Messina Sans"/>
              </a:rPr>
              <a:t>Those involved in the dispute make their arguments in court and who wins is ultimately decided by the judge, or judges</a:t>
            </a:r>
          </a:p>
          <a:p>
            <a:pPr algn="l"/>
            <a:r>
              <a:rPr lang="en-GB" sz="2400" b="0" i="0" u="none" strike="noStrike" dirty="0">
                <a:solidFill>
                  <a:srgbClr val="000000"/>
                </a:solidFill>
                <a:effectLst/>
                <a:latin typeface="Messina Sans"/>
              </a:rPr>
              <a:t>If the claimant wins, the relevant decision(s) of public authorities may be declared “unlawful” and “quashed”</a:t>
            </a:r>
          </a:p>
          <a:p>
            <a:endParaRPr lang="en-US" dirty="0"/>
          </a:p>
        </p:txBody>
      </p:sp>
      <p:sp>
        <p:nvSpPr>
          <p:cNvPr id="4" name="Title 1">
            <a:extLst>
              <a:ext uri="{FF2B5EF4-FFF2-40B4-BE49-F238E27FC236}">
                <a16:creationId xmlns:a16="http://schemas.microsoft.com/office/drawing/2014/main" id="{F71DDF85-9233-F44C-8BB1-EF7980506DF4}"/>
              </a:ext>
            </a:extLst>
          </p:cNvPr>
          <p:cNvSpPr>
            <a:spLocks noGrp="1"/>
          </p:cNvSpPr>
          <p:nvPr>
            <p:ph type="title"/>
          </p:nvPr>
        </p:nvSpPr>
        <p:spPr>
          <a:xfrm>
            <a:off x="677334" y="735263"/>
            <a:ext cx="8596668" cy="1320800"/>
          </a:xfrm>
        </p:spPr>
        <p:txBody>
          <a:bodyPr anchor="t">
            <a:normAutofit/>
          </a:bodyPr>
          <a:lstStyle/>
          <a:p>
            <a:r>
              <a:rPr lang="en-US" dirty="0"/>
              <a:t>The process of a judicial review (3) </a:t>
            </a:r>
          </a:p>
        </p:txBody>
      </p:sp>
    </p:spTree>
    <p:extLst>
      <p:ext uri="{BB962C8B-B14F-4D97-AF65-F5344CB8AC3E}">
        <p14:creationId xmlns:p14="http://schemas.microsoft.com/office/powerpoint/2010/main" val="1360461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F0422-D294-B044-8F2D-10F0DCC4FAEB}"/>
              </a:ext>
            </a:extLst>
          </p:cNvPr>
          <p:cNvSpPr>
            <a:spLocks noGrp="1"/>
          </p:cNvSpPr>
          <p:nvPr>
            <p:ph type="title"/>
          </p:nvPr>
        </p:nvSpPr>
        <p:spPr/>
        <p:txBody>
          <a:bodyPr/>
          <a:lstStyle/>
          <a:p>
            <a:r>
              <a:rPr lang="en-US" dirty="0"/>
              <a:t>Reasons for using judicial review</a:t>
            </a:r>
          </a:p>
        </p:txBody>
      </p:sp>
      <p:sp>
        <p:nvSpPr>
          <p:cNvPr id="3" name="Content Placeholder 2">
            <a:extLst>
              <a:ext uri="{FF2B5EF4-FFF2-40B4-BE49-F238E27FC236}">
                <a16:creationId xmlns:a16="http://schemas.microsoft.com/office/drawing/2014/main" id="{9C08E2B9-014D-4D48-A724-8AEA259D6819}"/>
              </a:ext>
            </a:extLst>
          </p:cNvPr>
          <p:cNvSpPr>
            <a:spLocks noGrp="1"/>
          </p:cNvSpPr>
          <p:nvPr>
            <p:ph idx="1"/>
          </p:nvPr>
        </p:nvSpPr>
        <p:spPr>
          <a:xfrm>
            <a:off x="677334" y="1603948"/>
            <a:ext cx="8596668" cy="4644452"/>
          </a:xfrm>
        </p:spPr>
        <p:txBody>
          <a:bodyPr>
            <a:normAutofit fontScale="92500"/>
          </a:bodyPr>
          <a:lstStyle/>
          <a:p>
            <a:r>
              <a:rPr lang="en-GB" sz="2400" b="0" i="0" u="none" strike="noStrike" dirty="0">
                <a:solidFill>
                  <a:schemeClr val="tx1"/>
                </a:solidFill>
                <a:effectLst/>
                <a:latin typeface="Calibri" panose="020F0502020204030204" pitchFamily="34" charset="0"/>
                <a:cs typeface="Calibri" panose="020F0502020204030204" pitchFamily="34" charset="0"/>
              </a:rPr>
              <a:t>The issue in judicial review proceedings is not whether the decision was right or wrong, nor whether the court agrees with it, but whether it was a decision that the decision-maker was lawfully entitled to make.</a:t>
            </a:r>
          </a:p>
          <a:p>
            <a:r>
              <a:rPr lang="en-GB" sz="2400" dirty="0">
                <a:solidFill>
                  <a:schemeClr val="tx1"/>
                </a:solidFill>
                <a:latin typeface="Calibri" panose="020F0502020204030204" pitchFamily="34" charset="0"/>
                <a:cs typeface="Calibri" panose="020F0502020204030204" pitchFamily="34" charset="0"/>
              </a:rPr>
              <a:t>These are the basic grounds of a challenge:</a:t>
            </a:r>
          </a:p>
          <a:p>
            <a:pPr algn="l"/>
            <a:r>
              <a:rPr lang="en-GB" sz="2400" b="0" i="0" u="none" strike="noStrike" dirty="0">
                <a:solidFill>
                  <a:schemeClr val="tx1"/>
                </a:solidFill>
                <a:effectLst/>
                <a:latin typeface="Calibri" panose="020F0502020204030204" pitchFamily="34" charset="0"/>
                <a:cs typeface="Calibri" panose="020F0502020204030204" pitchFamily="34" charset="0"/>
              </a:rPr>
              <a:t>• </a:t>
            </a:r>
            <a:r>
              <a:rPr lang="en-GB" sz="2400" b="0" i="1" u="none" strike="noStrike" dirty="0">
                <a:solidFill>
                  <a:schemeClr val="tx1"/>
                </a:solidFill>
                <a:effectLst/>
                <a:latin typeface="Calibri" panose="020F0502020204030204" pitchFamily="34" charset="0"/>
                <a:cs typeface="Calibri" panose="020F0502020204030204" pitchFamily="34" charset="0"/>
              </a:rPr>
              <a:t>Irrationality</a:t>
            </a:r>
            <a:r>
              <a:rPr lang="en-GB" sz="2400" b="0" i="0" u="none" strike="noStrike" dirty="0">
                <a:solidFill>
                  <a:schemeClr val="tx1"/>
                </a:solidFill>
                <a:effectLst/>
                <a:latin typeface="Calibri" panose="020F0502020204030204" pitchFamily="34" charset="0"/>
                <a:cs typeface="Calibri" panose="020F0502020204030204" pitchFamily="34" charset="0"/>
              </a:rPr>
              <a:t> – a decision, action or inaction was so unreasonable that no reasonable person acting reasonably could have made it. </a:t>
            </a:r>
          </a:p>
          <a:p>
            <a:pPr algn="l"/>
            <a:r>
              <a:rPr lang="en-GB" sz="2400" b="0" i="0" u="none" strike="noStrike" dirty="0">
                <a:solidFill>
                  <a:schemeClr val="tx1"/>
                </a:solidFill>
                <a:effectLst/>
                <a:latin typeface="Calibri" panose="020F0502020204030204" pitchFamily="34" charset="0"/>
                <a:cs typeface="Calibri" panose="020F0502020204030204" pitchFamily="34" charset="0"/>
              </a:rPr>
              <a:t>• </a:t>
            </a:r>
            <a:r>
              <a:rPr lang="en-GB" sz="2400" b="0" i="1" u="none" strike="noStrike" dirty="0">
                <a:solidFill>
                  <a:schemeClr val="tx1"/>
                </a:solidFill>
                <a:effectLst/>
                <a:latin typeface="Calibri" panose="020F0502020204030204" pitchFamily="34" charset="0"/>
                <a:cs typeface="Calibri" panose="020F0502020204030204" pitchFamily="34" charset="0"/>
              </a:rPr>
              <a:t>Illegality</a:t>
            </a:r>
            <a:r>
              <a:rPr lang="en-GB" sz="2400" b="0" i="0" u="none" strike="noStrike" dirty="0">
                <a:solidFill>
                  <a:schemeClr val="tx1"/>
                </a:solidFill>
                <a:effectLst/>
                <a:latin typeface="Calibri" panose="020F0502020204030204" pitchFamily="34" charset="0"/>
                <a:cs typeface="Calibri" panose="020F0502020204030204" pitchFamily="34" charset="0"/>
              </a:rPr>
              <a:t> – a decision, action or inaction was beyond the powers available to the public authority or contrary to the </a:t>
            </a:r>
            <a:r>
              <a:rPr lang="en-GB" sz="2400" b="1" i="0" u="none" strike="noStrike" dirty="0">
                <a:solidFill>
                  <a:schemeClr val="tx1"/>
                </a:solidFill>
                <a:effectLst/>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Human Rights Act</a:t>
            </a:r>
            <a:endParaRPr lang="en-GB" sz="2400" b="0" i="0" u="none" strike="noStrike" dirty="0">
              <a:solidFill>
                <a:schemeClr val="tx1"/>
              </a:solidFill>
              <a:effectLst/>
              <a:latin typeface="Calibri" panose="020F0502020204030204" pitchFamily="34" charset="0"/>
              <a:cs typeface="Calibri" panose="020F0502020204030204" pitchFamily="34" charset="0"/>
            </a:endParaRPr>
          </a:p>
          <a:p>
            <a:pPr algn="l"/>
            <a:r>
              <a:rPr lang="en-GB" sz="2400" b="0" i="0" u="none" strike="noStrike" dirty="0">
                <a:solidFill>
                  <a:schemeClr val="tx1"/>
                </a:solidFill>
                <a:effectLst/>
                <a:latin typeface="Calibri" panose="020F0502020204030204" pitchFamily="34" charset="0"/>
                <a:cs typeface="Calibri" panose="020F0502020204030204" pitchFamily="34" charset="0"/>
              </a:rPr>
              <a:t>• </a:t>
            </a:r>
            <a:r>
              <a:rPr lang="en-GB" sz="2400" b="0" i="1" u="none" strike="noStrike" dirty="0">
                <a:solidFill>
                  <a:schemeClr val="tx1"/>
                </a:solidFill>
                <a:effectLst/>
                <a:latin typeface="Calibri" panose="020F0502020204030204" pitchFamily="34" charset="0"/>
                <a:cs typeface="Calibri" panose="020F0502020204030204" pitchFamily="34" charset="0"/>
              </a:rPr>
              <a:t>Procedural Unfairness</a:t>
            </a:r>
            <a:r>
              <a:rPr lang="en-GB" sz="2400" b="0" i="0" u="none" strike="noStrike" dirty="0">
                <a:solidFill>
                  <a:schemeClr val="tx1"/>
                </a:solidFill>
                <a:effectLst/>
                <a:latin typeface="Calibri" panose="020F0502020204030204" pitchFamily="34" charset="0"/>
                <a:cs typeface="Calibri" panose="020F0502020204030204" pitchFamily="34" charset="0"/>
              </a:rPr>
              <a:t> – a decision, action or inaction was taken improperly (e.g. without a fair hearing, with bias, or against legitimate expectations).</a:t>
            </a:r>
          </a:p>
          <a:p>
            <a:endParaRPr lang="en-US" dirty="0"/>
          </a:p>
        </p:txBody>
      </p:sp>
    </p:spTree>
    <p:extLst>
      <p:ext uri="{BB962C8B-B14F-4D97-AF65-F5344CB8AC3E}">
        <p14:creationId xmlns:p14="http://schemas.microsoft.com/office/powerpoint/2010/main" val="3223376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UBSTANTIVE GROUNDS FOR JUDICIAL REVIEW |">
            <a:extLst>
              <a:ext uri="{FF2B5EF4-FFF2-40B4-BE49-F238E27FC236}">
                <a16:creationId xmlns:a16="http://schemas.microsoft.com/office/drawing/2014/main" id="{5A0CE71C-945C-8F43-80B5-A4AD5C9CCCE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648851" y="747550"/>
            <a:ext cx="4894297" cy="536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092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1333502" y="609600"/>
            <a:ext cx="8596668" cy="1320800"/>
          </a:xfrm>
        </p:spPr>
        <p:txBody>
          <a:bodyPr>
            <a:normAutofit/>
          </a:bodyPr>
          <a:lstStyle/>
          <a:p>
            <a:r>
              <a:rPr lang="en-US" dirty="0"/>
              <a:t>Remedies?</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1040453" y="1558977"/>
            <a:ext cx="10504957" cy="4542346"/>
          </a:xfrm>
        </p:spPr>
        <p:txBody>
          <a:bodyPr>
            <a:normAutofit lnSpcReduction="10000"/>
          </a:bodyPr>
          <a:lstStyle/>
          <a:p>
            <a:pPr algn="l"/>
            <a:r>
              <a:rPr lang="en-GB" b="0" i="0" u="none" strike="noStrike" dirty="0">
                <a:solidFill>
                  <a:schemeClr val="tx1"/>
                </a:solidFill>
                <a:effectLst/>
                <a:latin typeface="Calibri" panose="020F0502020204030204" pitchFamily="34" charset="0"/>
                <a:cs typeface="Calibri" panose="020F0502020204030204" pitchFamily="34" charset="0"/>
              </a:rPr>
              <a:t>• Quashing Order – overturning an unlawful decision and requiring a public authority to take the decision again in a way that is lawful. </a:t>
            </a:r>
          </a:p>
          <a:p>
            <a:pPr algn="l"/>
            <a:r>
              <a:rPr lang="en-GB" b="0" i="0" u="none" strike="noStrike" dirty="0">
                <a:solidFill>
                  <a:schemeClr val="tx1"/>
                </a:solidFill>
                <a:effectLst/>
                <a:latin typeface="Calibri" panose="020F0502020204030204" pitchFamily="34" charset="0"/>
                <a:cs typeface="Calibri" panose="020F0502020204030204" pitchFamily="34" charset="0"/>
              </a:rPr>
              <a:t>• Declaration – clearly stating what the law is.</a:t>
            </a:r>
          </a:p>
          <a:p>
            <a:pPr algn="l"/>
            <a:r>
              <a:rPr lang="en-GB" b="0" u="none" strike="noStrike" dirty="0">
                <a:solidFill>
                  <a:schemeClr val="tx1"/>
                </a:solidFill>
                <a:effectLst/>
                <a:latin typeface="Calibri" panose="020F0502020204030204" pitchFamily="34" charset="0"/>
                <a:cs typeface="Calibri" panose="020F0502020204030204" pitchFamily="34" charset="0"/>
              </a:rPr>
              <a:t>• Mandatory Order – requiring a public authority to do something.</a:t>
            </a:r>
          </a:p>
          <a:p>
            <a:pPr algn="l"/>
            <a:r>
              <a:rPr lang="en-GB" b="0" u="none" strike="noStrike" dirty="0">
                <a:solidFill>
                  <a:schemeClr val="tx1"/>
                </a:solidFill>
                <a:effectLst/>
                <a:latin typeface="Calibri" panose="020F0502020204030204" pitchFamily="34" charset="0"/>
                <a:cs typeface="Calibri" panose="020F0502020204030204" pitchFamily="34" charset="0"/>
              </a:rPr>
              <a:t>• Prohibiting Order – preventing a public authority from taking an unlawful decision or action it has not yet taken.</a:t>
            </a:r>
          </a:p>
          <a:p>
            <a:pPr algn="l"/>
            <a:r>
              <a:rPr lang="en-GB" b="0" u="none" strike="noStrike" dirty="0">
                <a:solidFill>
                  <a:schemeClr val="tx1"/>
                </a:solidFill>
                <a:effectLst/>
                <a:latin typeface="Calibri" panose="020F0502020204030204" pitchFamily="34" charset="0"/>
                <a:cs typeface="Calibri" panose="020F0502020204030204" pitchFamily="34" charset="0"/>
              </a:rPr>
              <a:t>• Injunction </a:t>
            </a:r>
            <a:r>
              <a:rPr lang="en-GB" b="0" i="0" u="none" strike="noStrike" dirty="0">
                <a:solidFill>
                  <a:schemeClr val="tx1"/>
                </a:solidFill>
                <a:effectLst/>
                <a:latin typeface="Calibri" panose="020F0502020204030204" pitchFamily="34" charset="0"/>
                <a:cs typeface="Calibri" panose="020F0502020204030204" pitchFamily="34" charset="0"/>
              </a:rPr>
              <a:t>– preventing an unlawful act or requiring a public authority to do something, at an early stage.</a:t>
            </a:r>
          </a:p>
          <a:p>
            <a:pPr algn="l"/>
            <a:r>
              <a:rPr lang="en-GB" b="0" i="0" u="none" strike="noStrike" dirty="0">
                <a:solidFill>
                  <a:schemeClr val="tx1"/>
                </a:solidFill>
                <a:effectLst/>
                <a:latin typeface="Calibri" panose="020F0502020204030204" pitchFamily="34" charset="0"/>
                <a:cs typeface="Calibri" panose="020F0502020204030204" pitchFamily="34" charset="0"/>
              </a:rPr>
              <a:t>• Damages – providing compensation, particularly where a public authority has violated your rights. Courts will only award these in certain, limited circumstances.</a:t>
            </a:r>
          </a:p>
          <a:p>
            <a:r>
              <a:rPr lang="en-GB" b="0" i="0" u="none" strike="noStrike" dirty="0">
                <a:solidFill>
                  <a:schemeClr val="tx1"/>
                </a:solidFill>
                <a:effectLst/>
                <a:latin typeface="Calibri" panose="020F0502020204030204" pitchFamily="34" charset="0"/>
                <a:cs typeface="Calibri" panose="020F0502020204030204" pitchFamily="34" charset="0"/>
              </a:rPr>
              <a:t>The case can eventually go all the way to the UK Supreme Court if the claimant(s) or the body(s) involved in the dispute decide to appeal lower courts’ decisions. </a:t>
            </a:r>
          </a:p>
          <a:p>
            <a:r>
              <a:rPr lang="en-GB" b="0" i="0" u="none" strike="noStrike" dirty="0">
                <a:solidFill>
                  <a:schemeClr val="tx1"/>
                </a:solidFill>
                <a:effectLst/>
                <a:latin typeface="Calibri" panose="020F0502020204030204" pitchFamily="34" charset="0"/>
                <a:cs typeface="Calibri" panose="020F0502020204030204" pitchFamily="34" charset="0"/>
              </a:rPr>
              <a:t>Where </a:t>
            </a:r>
            <a:r>
              <a:rPr lang="en-GB" dirty="0">
                <a:solidFill>
                  <a:schemeClr val="tx1"/>
                </a:solidFill>
                <a:latin typeface="Calibri" panose="020F0502020204030204" pitchFamily="34" charset="0"/>
                <a:cs typeface="Calibri" panose="020F0502020204030204" pitchFamily="34" charset="0"/>
              </a:rPr>
              <a:t>judicial review</a:t>
            </a:r>
            <a:r>
              <a:rPr lang="en-GB" b="0" i="0" u="none" strike="noStrike" dirty="0">
                <a:solidFill>
                  <a:schemeClr val="tx1"/>
                </a:solidFill>
                <a:effectLst/>
                <a:latin typeface="Calibri" panose="020F0502020204030204" pitchFamily="34" charset="0"/>
                <a:cs typeface="Calibri" panose="020F0502020204030204" pitchFamily="34" charset="0"/>
              </a:rPr>
              <a:t>s raise human rights issues, previous decisions of the European Court of Human Rights in Strasbourg can be relevant.</a:t>
            </a:r>
            <a:endParaRPr lang="en-US" dirty="0">
              <a:solidFill>
                <a:schemeClr val="tx1"/>
              </a:solidFill>
              <a:latin typeface="Calibri" panose="020F0502020204030204" pitchFamily="34" charset="0"/>
              <a:cs typeface="Calibri" panose="020F0502020204030204" pitchFamily="34" charset="0"/>
            </a:endParaRPr>
          </a:p>
        </p:txBody>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709837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677334" y="862274"/>
            <a:ext cx="8596668" cy="816622"/>
          </a:xfrm>
        </p:spPr>
        <p:txBody>
          <a:bodyPr/>
          <a:lstStyle/>
          <a:p>
            <a:r>
              <a:rPr lang="en-US" dirty="0"/>
              <a:t>Judicial review misconceptions	</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1908500"/>
            <a:ext cx="8596668" cy="3734653"/>
          </a:xfrm>
        </p:spPr>
        <p:txBody>
          <a:bodyPr>
            <a:normAutofit lnSpcReduction="10000"/>
          </a:bodyPr>
          <a:lstStyle/>
          <a:p>
            <a:pPr algn="l" fontAlgn="base"/>
            <a:r>
              <a:rPr lang="en-GB" sz="2000" b="0" i="0" u="none" strike="noStrike" dirty="0">
                <a:effectLst/>
                <a:latin typeface="Calibri" panose="020F0502020204030204" pitchFamily="34" charset="0"/>
                <a:cs typeface="Calibri" panose="020F0502020204030204" pitchFamily="34" charset="0"/>
              </a:rPr>
              <a:t>There are a number of common misconceptions about judicial review.  </a:t>
            </a:r>
          </a:p>
          <a:p>
            <a:pPr algn="l" fontAlgn="base"/>
            <a:r>
              <a:rPr lang="en-GB" sz="2000" b="0" i="0" u="none" strike="noStrike" dirty="0">
                <a:effectLst/>
                <a:latin typeface="Calibri" panose="020F0502020204030204" pitchFamily="34" charset="0"/>
                <a:cs typeface="Calibri" panose="020F0502020204030204" pitchFamily="34" charset="0"/>
              </a:rPr>
              <a:t>It is important to be aware that:</a:t>
            </a:r>
          </a:p>
          <a:p>
            <a:pPr algn="l" fontAlgn="base"/>
            <a:endParaRPr lang="en-GB" sz="2000" b="0" i="0" u="none" strike="noStrike" dirty="0">
              <a:effectLst/>
              <a:latin typeface="Calibri" panose="020F0502020204030204" pitchFamily="34" charset="0"/>
              <a:cs typeface="Calibri" panose="020F0502020204030204" pitchFamily="34" charset="0"/>
            </a:endParaRPr>
          </a:p>
          <a:p>
            <a:pPr algn="l" fontAlgn="base">
              <a:buFont typeface="Arial" panose="020B0604020202020204" pitchFamily="34" charset="0"/>
              <a:buChar char="•"/>
            </a:pPr>
            <a:r>
              <a:rPr lang="en-GB" sz="2000" b="1" i="0" u="none" strike="noStrike" dirty="0">
                <a:effectLst/>
                <a:latin typeface="Calibri" panose="020F0502020204030204" pitchFamily="34" charset="0"/>
                <a:cs typeface="Calibri" panose="020F0502020204030204" pitchFamily="34" charset="0"/>
              </a:rPr>
              <a:t>judicial review is not concerned with the merits of decisions.</a:t>
            </a:r>
            <a:r>
              <a:rPr lang="en-GB" sz="2000" b="0" i="0" u="none" strike="noStrike" dirty="0">
                <a:effectLst/>
                <a:latin typeface="Calibri" panose="020F0502020204030204" pitchFamily="34" charset="0"/>
                <a:cs typeface="Calibri" panose="020F0502020204030204" pitchFamily="34" charset="0"/>
              </a:rPr>
              <a:t>  It focuses on the process by which decisions were made and actions taken; </a:t>
            </a:r>
          </a:p>
          <a:p>
            <a:pPr algn="l" fontAlgn="base">
              <a:buFont typeface="Arial" panose="020B0604020202020204" pitchFamily="34" charset="0"/>
              <a:buChar char="•"/>
            </a:pPr>
            <a:r>
              <a:rPr lang="en-GB" sz="2000" b="1" i="0" u="none" strike="noStrike" dirty="0">
                <a:effectLst/>
                <a:latin typeface="Calibri" panose="020F0502020204030204" pitchFamily="34" charset="0"/>
                <a:cs typeface="Calibri" panose="020F0502020204030204" pitchFamily="34" charset="0"/>
              </a:rPr>
              <a:t>judicial review is not confined to reviewing the decisions of public bodies</a:t>
            </a:r>
            <a:r>
              <a:rPr lang="en-GB" sz="2000" b="0" i="0" u="none" strike="noStrike" dirty="0">
                <a:effectLst/>
                <a:latin typeface="Calibri" panose="020F0502020204030204" pitchFamily="34" charset="0"/>
                <a:cs typeface="Calibri" panose="020F0502020204030204" pitchFamily="34" charset="0"/>
              </a:rPr>
              <a:t>.  Any party exercising a "public function" may be subject to judicial review proceedings; and</a:t>
            </a:r>
          </a:p>
          <a:p>
            <a:pPr algn="l" fontAlgn="base">
              <a:buFont typeface="Arial" panose="020B0604020202020204" pitchFamily="34" charset="0"/>
              <a:buChar char="•"/>
            </a:pPr>
            <a:r>
              <a:rPr lang="en-GB" sz="2000" b="1" i="0" u="none" strike="noStrike" dirty="0">
                <a:effectLst/>
                <a:latin typeface="Calibri" panose="020F0502020204030204" pitchFamily="34" charset="0"/>
                <a:cs typeface="Calibri" panose="020F0502020204030204" pitchFamily="34" charset="0"/>
              </a:rPr>
              <a:t>judicial review is a remedy of last resort.</a:t>
            </a:r>
            <a:r>
              <a:rPr lang="en-GB" sz="2000" b="0" i="0" u="none" strike="noStrike" dirty="0">
                <a:effectLst/>
                <a:latin typeface="Calibri" panose="020F0502020204030204" pitchFamily="34" charset="0"/>
                <a:cs typeface="Calibri" panose="020F0502020204030204" pitchFamily="34" charset="0"/>
              </a:rPr>
              <a:t>  It is only available where all alternative avenues of challenge or appeal have been exhausted.</a:t>
            </a:r>
          </a:p>
          <a:p>
            <a:endParaRPr lang="en-US" dirty="0"/>
          </a:p>
        </p:txBody>
      </p:sp>
    </p:spTree>
    <p:extLst>
      <p:ext uri="{BB962C8B-B14F-4D97-AF65-F5344CB8AC3E}">
        <p14:creationId xmlns:p14="http://schemas.microsoft.com/office/powerpoint/2010/main" val="2133368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677334" y="744512"/>
            <a:ext cx="8596668" cy="859436"/>
          </a:xfrm>
        </p:spPr>
        <p:txBody>
          <a:bodyPr/>
          <a:lstStyle/>
          <a:p>
            <a:r>
              <a:rPr lang="en-US" dirty="0"/>
              <a:t>Aims</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953263" y="1795489"/>
            <a:ext cx="8044809" cy="4110962"/>
          </a:xfrm>
        </p:spPr>
        <p:txBody>
          <a:bodyPr>
            <a:normAutofit/>
          </a:bodyPr>
          <a:lstStyle/>
          <a:p>
            <a:r>
              <a:rPr lang="en-GB" sz="2000" dirty="0">
                <a:solidFill>
                  <a:schemeClr val="tx1"/>
                </a:solidFill>
                <a:latin typeface="Calibri" panose="020F0502020204030204" pitchFamily="34" charset="0"/>
                <a:cs typeface="Calibri" panose="020F0502020204030204" pitchFamily="34" charset="0"/>
              </a:rPr>
              <a:t>To understand the meaning of judicial review</a:t>
            </a:r>
          </a:p>
          <a:p>
            <a:r>
              <a:rPr lang="en-GB" sz="2000" b="0" i="0" u="none" strike="noStrike" dirty="0">
                <a:solidFill>
                  <a:schemeClr val="tx1"/>
                </a:solidFill>
                <a:effectLst/>
                <a:latin typeface="Calibri" panose="020F0502020204030204" pitchFamily="34" charset="0"/>
                <a:cs typeface="Calibri" panose="020F0502020204030204" pitchFamily="34" charset="0"/>
              </a:rPr>
              <a:t>To understand the processes</a:t>
            </a:r>
            <a:r>
              <a:rPr lang="en-GB" sz="2000" dirty="0">
                <a:solidFill>
                  <a:schemeClr val="tx1"/>
                </a:solidFill>
                <a:latin typeface="Calibri" panose="020F0502020204030204" pitchFamily="34" charset="0"/>
                <a:cs typeface="Calibri" panose="020F0502020204030204" pitchFamily="34" charset="0"/>
              </a:rPr>
              <a:t> involved in bringing a claim through the judicial review process in the United Kingdom</a:t>
            </a:r>
          </a:p>
          <a:p>
            <a:r>
              <a:rPr lang="en-GB" sz="2000" dirty="0">
                <a:solidFill>
                  <a:schemeClr val="tx1"/>
                </a:solidFill>
                <a:latin typeface="Calibri" panose="020F0502020204030204" pitchFamily="34" charset="0"/>
                <a:cs typeface="Calibri" panose="020F0502020204030204" pitchFamily="34" charset="0"/>
              </a:rPr>
              <a:t>To understand who may bring a claim through judicial review and which remedies they may be seeking</a:t>
            </a:r>
          </a:p>
          <a:p>
            <a:r>
              <a:rPr lang="en-GB" sz="2000" b="0" i="0" u="none" strike="noStrike" dirty="0">
                <a:solidFill>
                  <a:schemeClr val="tx1"/>
                </a:solidFill>
                <a:effectLst/>
                <a:latin typeface="Calibri" panose="020F0502020204030204" pitchFamily="34" charset="0"/>
                <a:cs typeface="Calibri" panose="020F0502020204030204" pitchFamily="34" charset="0"/>
              </a:rPr>
              <a:t>To gain an appreciation of why judicial review is important for our justice system</a:t>
            </a:r>
          </a:p>
          <a:p>
            <a:r>
              <a:rPr lang="en-GB" sz="2000" dirty="0">
                <a:solidFill>
                  <a:schemeClr val="tx1"/>
                </a:solidFill>
                <a:latin typeface="Calibri" panose="020F0502020204030204" pitchFamily="34" charset="0"/>
                <a:cs typeface="Calibri" panose="020F0502020204030204" pitchFamily="34" charset="0"/>
              </a:rPr>
              <a:t>To understand the practical aspects of bringing a judicial review claim in the UK courts</a:t>
            </a:r>
            <a:endParaRPr lang="en-GB" sz="1800" b="0" i="0" u="none" strike="noStrike" dirty="0">
              <a:solidFill>
                <a:schemeClr val="tx1"/>
              </a:solidFill>
              <a:effectLst/>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3964415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923282" y="856521"/>
            <a:ext cx="8044809" cy="5144957"/>
          </a:xfrm>
        </p:spPr>
        <p:txBody>
          <a:bodyPr>
            <a:normAutofit/>
          </a:bodyPr>
          <a:lstStyle/>
          <a:p>
            <a:r>
              <a:rPr lang="en-US" sz="2000" dirty="0">
                <a:solidFill>
                  <a:schemeClr val="tx1"/>
                </a:solidFill>
              </a:rPr>
              <a:t>Many of the rights we have in our lives exist because an individual took a case to Court. Here are some examples of rights which arose out of successful Court cases:</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Teachers are not allowed to hit children.</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Children in care have independent reviewing officers to check they are looked after properly.</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Social services must accommodate and give support to 16- and 17-year-olds who have nowhere to live.</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The right we all have to look at information held about us.</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When children appear in court, charged with committing a crime, the language spoken should be understandable to the child. There must be regular breaks and other special measures to make sure children get their right to a fair trial.</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Councils must investigate and protect children from abuse in prisons just like everywhere else.</a:t>
            </a:r>
          </a:p>
          <a:p>
            <a:endParaRPr lang="en-US" dirty="0"/>
          </a:p>
        </p:txBody>
      </p:sp>
    </p:spTree>
    <p:extLst>
      <p:ext uri="{BB962C8B-B14F-4D97-AF65-F5344CB8AC3E}">
        <p14:creationId xmlns:p14="http://schemas.microsoft.com/office/powerpoint/2010/main" val="1254358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1499016"/>
            <a:ext cx="8596668" cy="4778278"/>
          </a:xfrm>
        </p:spPr>
        <p:txBody>
          <a:bodyPr>
            <a:noAutofit/>
          </a:bodyPr>
          <a:lstStyle/>
          <a:p>
            <a:pPr lvl="1"/>
            <a:r>
              <a:rPr lang="en-US" sz="1800" dirty="0">
                <a:solidFill>
                  <a:schemeClr val="tx1"/>
                </a:solidFill>
                <a:latin typeface="Calibri" panose="020F0502020204030204" pitchFamily="34" charset="0"/>
                <a:cs typeface="Calibri" panose="020F0502020204030204" pitchFamily="34" charset="0"/>
              </a:rPr>
              <a:t>The court process that is most often used to protect people’s rights is called a </a:t>
            </a:r>
            <a:r>
              <a:rPr lang="en-US" sz="1800" b="1" dirty="0">
                <a:solidFill>
                  <a:schemeClr val="tx1"/>
                </a:solidFill>
                <a:latin typeface="Calibri" panose="020F0502020204030204" pitchFamily="34" charset="0"/>
                <a:cs typeface="Calibri" panose="020F0502020204030204" pitchFamily="34" charset="0"/>
              </a:rPr>
              <a:t>judicial review</a:t>
            </a:r>
            <a:r>
              <a:rPr lang="en-US" sz="1800" dirty="0">
                <a:solidFill>
                  <a:schemeClr val="tx1"/>
                </a:solidFill>
                <a:latin typeface="Calibri" panose="020F0502020204030204" pitchFamily="34" charset="0"/>
                <a:cs typeface="Calibri" panose="020F0502020204030204" pitchFamily="34" charset="0"/>
              </a:rPr>
              <a:t>. </a:t>
            </a:r>
          </a:p>
          <a:p>
            <a:pPr lvl="1"/>
            <a:r>
              <a:rPr lang="en-GB" sz="1800" b="0" i="0" u="none" strike="noStrike" dirty="0">
                <a:solidFill>
                  <a:schemeClr val="tx1"/>
                </a:solidFill>
                <a:effectLst/>
                <a:latin typeface="Calibri" panose="020F0502020204030204" pitchFamily="34" charset="0"/>
                <a:cs typeface="Calibri" panose="020F0502020204030204" pitchFamily="34" charset="0"/>
              </a:rPr>
              <a:t>A judicial review is where a judge or judges carefully check whether the law has been followed by public bodies. I</a:t>
            </a:r>
            <a:r>
              <a:rPr lang="en-GB" sz="1800" b="0" i="0" u="none" strike="noStrike" dirty="0">
                <a:solidFill>
                  <a:srgbClr val="000000"/>
                </a:solidFill>
                <a:effectLst/>
                <a:latin typeface="Calibri" panose="020F0502020204030204" pitchFamily="34" charset="0"/>
                <a:cs typeface="Calibri" panose="020F0502020204030204" pitchFamily="34" charset="0"/>
              </a:rPr>
              <a:t>t is a kind of court case where a person – known as the “claimant” in legal terminology – challenges the lawfulness of a decision, action or failure to act by a public authority.</a:t>
            </a:r>
            <a:endParaRPr lang="en-GB" sz="1800" b="0" i="0" u="none" strike="noStrike" dirty="0">
              <a:solidFill>
                <a:schemeClr val="tx1"/>
              </a:solidFill>
              <a:effectLst/>
              <a:latin typeface="Calibri" panose="020F0502020204030204" pitchFamily="34" charset="0"/>
              <a:cs typeface="Calibri" panose="020F0502020204030204" pitchFamily="34" charset="0"/>
            </a:endParaRPr>
          </a:p>
          <a:p>
            <a:pPr lvl="1"/>
            <a:r>
              <a:rPr lang="en-GB" sz="1800" dirty="0">
                <a:solidFill>
                  <a:schemeClr val="tx1"/>
                </a:solidFill>
                <a:latin typeface="Calibri" panose="020F0502020204030204" pitchFamily="34" charset="0"/>
                <a:cs typeface="Calibri" panose="020F0502020204030204" pitchFamily="34" charset="0"/>
              </a:rPr>
              <a:t>Public bodies can include:</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Courts and tribunals</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Government ministers or departments</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Local councils</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Police</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Prisons managers and staff</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NHS trusts</a:t>
            </a:r>
          </a:p>
          <a:p>
            <a:pPr lvl="2" algn="just">
              <a:lnSpc>
                <a:spcPts val="1800"/>
              </a:lnSpc>
              <a:buFont typeface="Arial" panose="020B0604020202020204" pitchFamily="34" charset="0"/>
              <a:buChar char="•"/>
            </a:pPr>
            <a:r>
              <a:rPr lang="en-GB" sz="1500" b="0" i="0" u="none" strike="noStrike" dirty="0">
                <a:solidFill>
                  <a:schemeClr val="tx1"/>
                </a:solidFill>
                <a:effectLst/>
                <a:latin typeface="Calibri" panose="020F0502020204030204" pitchFamily="34" charset="0"/>
                <a:cs typeface="Calibri" panose="020F0502020204030204" pitchFamily="34" charset="0"/>
              </a:rPr>
              <a:t>Statutory bodies (that derive their authority from legislation) such as the Information Commissioner’s Office, the National Crime Agency and the Legal Aid Agency.</a:t>
            </a:r>
          </a:p>
        </p:txBody>
      </p:sp>
      <p:sp>
        <p:nvSpPr>
          <p:cNvPr id="4" name="Title 1">
            <a:extLst>
              <a:ext uri="{FF2B5EF4-FFF2-40B4-BE49-F238E27FC236}">
                <a16:creationId xmlns:a16="http://schemas.microsoft.com/office/drawing/2014/main" id="{0CB5D446-03C1-834E-9EA5-595E9C1D9DDC}"/>
              </a:ext>
            </a:extLst>
          </p:cNvPr>
          <p:cNvSpPr>
            <a:spLocks noGrp="1"/>
          </p:cNvSpPr>
          <p:nvPr>
            <p:ph type="title"/>
          </p:nvPr>
        </p:nvSpPr>
        <p:spPr>
          <a:xfrm>
            <a:off x="677334" y="639580"/>
            <a:ext cx="8596668" cy="859436"/>
          </a:xfrm>
        </p:spPr>
        <p:txBody>
          <a:bodyPr/>
          <a:lstStyle/>
          <a:p>
            <a:r>
              <a:rPr lang="en-US" dirty="0"/>
              <a:t>Judicial Review</a:t>
            </a:r>
          </a:p>
        </p:txBody>
      </p:sp>
    </p:spTree>
    <p:extLst>
      <p:ext uri="{BB962C8B-B14F-4D97-AF65-F5344CB8AC3E}">
        <p14:creationId xmlns:p14="http://schemas.microsoft.com/office/powerpoint/2010/main" val="1884756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p:txBody>
          <a:bodyPr/>
          <a:lstStyle/>
          <a:p>
            <a:r>
              <a:rPr lang="en-US" dirty="0"/>
              <a:t>The importance of judicial review</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1603717"/>
            <a:ext cx="8596668" cy="4437645"/>
          </a:xfrm>
        </p:spPr>
        <p:txBody>
          <a:bodyPr>
            <a:normAutofit lnSpcReduction="10000"/>
          </a:bodyPr>
          <a:lstStyle/>
          <a:p>
            <a:r>
              <a:rPr lang="en-US" sz="2400" dirty="0">
                <a:latin typeface="Calibri" panose="020F0502020204030204" pitchFamily="34" charset="0"/>
                <a:cs typeface="Calibri" panose="020F0502020204030204" pitchFamily="34" charset="0"/>
              </a:rPr>
              <a:t>Judicial review is a vital part of the justice system in England and Wales. </a:t>
            </a:r>
          </a:p>
          <a:p>
            <a:r>
              <a:rPr lang="en-US" sz="2400" dirty="0">
                <a:latin typeface="Calibri" panose="020F0502020204030204" pitchFamily="34" charset="0"/>
                <a:cs typeface="Calibri" panose="020F0502020204030204" pitchFamily="34" charset="0"/>
              </a:rPr>
              <a:t>The purpose of a judicial review is to hold the government to account and to ensure that our society is running smoothly, and that public authorities are acting in accordance with the laws made by Parliament.</a:t>
            </a:r>
          </a:p>
          <a:p>
            <a:r>
              <a:rPr lang="en-US" sz="2400" dirty="0">
                <a:latin typeface="Calibri" panose="020F0502020204030204" pitchFamily="34" charset="0"/>
                <a:cs typeface="Calibri" panose="020F0502020204030204" pitchFamily="34" charset="0"/>
              </a:rPr>
              <a:t>Judicial review allows people to:</a:t>
            </a:r>
          </a:p>
          <a:p>
            <a:pPr lvl="1">
              <a:buFont typeface="Arial" panose="020B0604020202020204" pitchFamily="34" charset="0"/>
              <a:buChar char="•"/>
            </a:pPr>
            <a:r>
              <a:rPr lang="en-GB" sz="2000" b="0" i="0" u="none" strike="noStrike" dirty="0">
                <a:solidFill>
                  <a:srgbClr val="000000"/>
                </a:solidFill>
                <a:effectLst/>
                <a:latin typeface="Calibri" panose="020F0502020204030204" pitchFamily="34" charset="0"/>
                <a:cs typeface="Calibri" panose="020F0502020204030204" pitchFamily="34" charset="0"/>
              </a:rPr>
              <a:t>assert their fundamental rights</a:t>
            </a:r>
          </a:p>
          <a:p>
            <a:pPr lvl="1">
              <a:buFont typeface="Arial" panose="020B0604020202020204" pitchFamily="34" charset="0"/>
              <a:buChar char="•"/>
            </a:pPr>
            <a:r>
              <a:rPr lang="en-GB" sz="2000" b="0" i="0" u="none" strike="noStrike" dirty="0">
                <a:solidFill>
                  <a:srgbClr val="000000"/>
                </a:solidFill>
                <a:effectLst/>
                <a:latin typeface="Calibri" panose="020F0502020204030204" pitchFamily="34" charset="0"/>
                <a:cs typeface="Calibri" panose="020F0502020204030204" pitchFamily="34" charset="0"/>
              </a:rPr>
              <a:t>test the lawfulness of decisions made by the government and other public bodies</a:t>
            </a:r>
          </a:p>
          <a:p>
            <a:pPr lvl="1">
              <a:buFont typeface="Arial" panose="020B0604020202020204" pitchFamily="34" charset="0"/>
              <a:buChar char="•"/>
            </a:pPr>
            <a:r>
              <a:rPr lang="en-GB" sz="2000" b="0" i="0" u="none" strike="noStrike" dirty="0">
                <a:solidFill>
                  <a:srgbClr val="000000"/>
                </a:solidFill>
                <a:effectLst/>
                <a:latin typeface="Calibri" panose="020F0502020204030204" pitchFamily="34" charset="0"/>
                <a:cs typeface="Calibri" panose="020F0502020204030204" pitchFamily="34" charset="0"/>
              </a:rPr>
              <a:t>seek a remedy when things go wrong</a:t>
            </a:r>
          </a:p>
        </p:txBody>
      </p:sp>
    </p:spTree>
    <p:extLst>
      <p:ext uri="{BB962C8B-B14F-4D97-AF65-F5344CB8AC3E}">
        <p14:creationId xmlns:p14="http://schemas.microsoft.com/office/powerpoint/2010/main" val="4232123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677334" y="609600"/>
            <a:ext cx="8596668" cy="1320800"/>
          </a:xfrm>
        </p:spPr>
        <p:txBody>
          <a:bodyPr anchor="t">
            <a:normAutofit/>
          </a:bodyPr>
          <a:lstStyle/>
          <a:p>
            <a:r>
              <a:rPr lang="en-US" dirty="0"/>
              <a:t>A system of checks and balances</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1499016"/>
            <a:ext cx="5220430" cy="5156617"/>
          </a:xfrm>
        </p:spPr>
        <p:txBody>
          <a:bodyPr>
            <a:normAutofit/>
          </a:bodyPr>
          <a:lstStyle/>
          <a:p>
            <a:pPr>
              <a:lnSpc>
                <a:spcPct val="90000"/>
              </a:lnSpc>
            </a:pPr>
            <a:r>
              <a:rPr lang="en-US" sz="1600" dirty="0">
                <a:latin typeface="Calibri" panose="020F0502020204030204" pitchFamily="34" charset="0"/>
                <a:cs typeface="Calibri" panose="020F0502020204030204" pitchFamily="34" charset="0"/>
              </a:rPr>
              <a:t>Our government has a system of </a:t>
            </a:r>
            <a:r>
              <a:rPr lang="en-US" sz="1600" b="1" dirty="0">
                <a:latin typeface="Calibri" panose="020F0502020204030204" pitchFamily="34" charset="0"/>
                <a:cs typeface="Calibri" panose="020F0502020204030204" pitchFamily="34" charset="0"/>
              </a:rPr>
              <a:t>checks and balances</a:t>
            </a:r>
            <a:r>
              <a:rPr lang="en-US" sz="1600" dirty="0">
                <a:latin typeface="Calibri" panose="020F0502020204030204" pitchFamily="34" charset="0"/>
                <a:cs typeface="Calibri" panose="020F0502020204030204" pitchFamily="34" charset="0"/>
              </a:rPr>
              <a:t>, where each branch of government has some control over the other.</a:t>
            </a:r>
          </a:p>
          <a:p>
            <a:pPr>
              <a:lnSpc>
                <a:spcPct val="90000"/>
              </a:lnSpc>
            </a:pPr>
            <a:r>
              <a:rPr lang="en-US" sz="1600" dirty="0">
                <a:latin typeface="Calibri" panose="020F0502020204030204" pitchFamily="34" charset="0"/>
                <a:cs typeface="Calibri" panose="020F0502020204030204" pitchFamily="34" charset="0"/>
              </a:rPr>
              <a:t>This system provides protection for individuals against state power, and ensures that government, public bodies and regulators can all be held accountable. </a:t>
            </a:r>
          </a:p>
          <a:p>
            <a:pPr>
              <a:lnSpc>
                <a:spcPct val="90000"/>
              </a:lnSpc>
            </a:pPr>
            <a:r>
              <a:rPr lang="en-GB" sz="1600" dirty="0">
                <a:latin typeface="Calibri" panose="020F0502020204030204" pitchFamily="34" charset="0"/>
                <a:cs typeface="Calibri" panose="020F0502020204030204" pitchFamily="34" charset="0"/>
              </a:rPr>
              <a:t>T</a:t>
            </a:r>
            <a:r>
              <a:rPr lang="en-GB" sz="1600" b="0" i="0" u="none" strike="noStrike" dirty="0">
                <a:effectLst/>
                <a:latin typeface="Calibri" panose="020F0502020204030204" pitchFamily="34" charset="0"/>
                <a:cs typeface="Calibri" panose="020F0502020204030204" pitchFamily="34" charset="0"/>
              </a:rPr>
              <a:t>he courts enforce the </a:t>
            </a:r>
            <a:r>
              <a:rPr lang="en-GB" sz="1600" b="1" i="0" u="none" strike="noStrike" dirty="0">
                <a:effectLst/>
                <a:latin typeface="Calibri" panose="020F0502020204030204" pitchFamily="34" charset="0"/>
                <a:cs typeface="Calibri" panose="020F0502020204030204" pitchFamily="34" charset="0"/>
              </a:rPr>
              <a:t>Rule of Law </a:t>
            </a:r>
            <a:r>
              <a:rPr lang="en-GB" sz="1600" b="0" i="0" u="none" strike="noStrike" dirty="0">
                <a:effectLst/>
                <a:latin typeface="Calibri" panose="020F0502020204030204" pitchFamily="34" charset="0"/>
                <a:cs typeface="Calibri" panose="020F0502020204030204" pitchFamily="34" charset="0"/>
              </a:rPr>
              <a:t>by ensuring the public bodies do not act in excess of their legitimate powers. </a:t>
            </a:r>
          </a:p>
          <a:p>
            <a:pPr>
              <a:lnSpc>
                <a:spcPct val="90000"/>
              </a:lnSpc>
            </a:pPr>
            <a:r>
              <a:rPr lang="en-GB" sz="1600" b="0" i="0" u="none" strike="noStrike" dirty="0">
                <a:effectLst/>
                <a:latin typeface="Calibri" panose="020F0502020204030204" pitchFamily="34" charset="0"/>
                <a:cs typeface="Calibri" panose="020F0502020204030204" pitchFamily="34" charset="0"/>
              </a:rPr>
              <a:t>The courts ensure that public bodies are acting </a:t>
            </a:r>
            <a:r>
              <a:rPr lang="en-GB" sz="1600" b="1" i="0" u="none" strike="noStrike" dirty="0">
                <a:effectLst/>
                <a:latin typeface="Calibri" panose="020F0502020204030204" pitchFamily="34" charset="0"/>
                <a:cs typeface="Calibri" panose="020F0502020204030204" pitchFamily="34" charset="0"/>
              </a:rPr>
              <a:t>rationally, reasonably and proportionally</a:t>
            </a:r>
            <a:r>
              <a:rPr lang="en-GB" sz="1600" b="0" i="0" u="none" strike="noStrike" dirty="0">
                <a:effectLst/>
                <a:latin typeface="Calibri" panose="020F0502020204030204" pitchFamily="34" charset="0"/>
                <a:cs typeface="Calibri" panose="020F0502020204030204" pitchFamily="34" charset="0"/>
              </a:rPr>
              <a:t>. </a:t>
            </a:r>
          </a:p>
          <a:p>
            <a:pPr>
              <a:lnSpc>
                <a:spcPct val="90000"/>
              </a:lnSpc>
            </a:pPr>
            <a:r>
              <a:rPr lang="en-GB" sz="1600" b="0" i="0" u="none" strike="noStrike" dirty="0">
                <a:effectLst/>
                <a:latin typeface="Calibri" panose="020F0502020204030204" pitchFamily="34" charset="0"/>
                <a:cs typeface="Calibri" panose="020F0502020204030204" pitchFamily="34" charset="0"/>
              </a:rPr>
              <a:t>The court reviews the process undertaken by the state to ensure that the decisions have been made in line with rules of fairness and integrity. </a:t>
            </a:r>
          </a:p>
          <a:p>
            <a:pPr>
              <a:lnSpc>
                <a:spcPct val="90000"/>
              </a:lnSpc>
            </a:pPr>
            <a:r>
              <a:rPr lang="en-GB" sz="1600" b="0" i="0" u="none" strike="noStrike" dirty="0">
                <a:effectLst/>
                <a:latin typeface="Calibri" panose="020F0502020204030204" pitchFamily="34" charset="0"/>
                <a:cs typeface="Calibri" panose="020F0502020204030204" pitchFamily="34" charset="0"/>
              </a:rPr>
              <a:t>Finally, the courts will also require that executive power is exercised in conformity with the rights and freedoms that are provided for within the </a:t>
            </a:r>
            <a:r>
              <a:rPr lang="en-GB" sz="1600" b="1" i="0" u="none" strike="noStrike" dirty="0">
                <a:effectLst/>
                <a:latin typeface="Calibri" panose="020F0502020204030204" pitchFamily="34" charset="0"/>
                <a:cs typeface="Calibri" panose="020F0502020204030204" pitchFamily="34" charset="0"/>
              </a:rPr>
              <a:t>European Convention on Human Rights </a:t>
            </a:r>
          </a:p>
          <a:p>
            <a:pPr marL="0" indent="0">
              <a:lnSpc>
                <a:spcPct val="90000"/>
              </a:lnSpc>
              <a:buNone/>
            </a:pPr>
            <a:endParaRPr lang="en-US" sz="1600" dirty="0">
              <a:latin typeface="Calibri" panose="020F0502020204030204" pitchFamily="34" charset="0"/>
              <a:cs typeface="Calibri" panose="020F0502020204030204" pitchFamily="34" charset="0"/>
            </a:endParaRPr>
          </a:p>
          <a:p>
            <a:pPr>
              <a:lnSpc>
                <a:spcPct val="90000"/>
              </a:lnSpc>
            </a:pPr>
            <a:endParaRPr lang="en-US" sz="1400" dirty="0"/>
          </a:p>
        </p:txBody>
      </p:sp>
      <p:pic>
        <p:nvPicPr>
          <p:cNvPr id="1026" name="Picture 2" descr="Checks and Balances | Rule of Law Education Centre">
            <a:extLst>
              <a:ext uri="{FF2B5EF4-FFF2-40B4-BE49-F238E27FC236}">
                <a16:creationId xmlns:a16="http://schemas.microsoft.com/office/drawing/2014/main" id="{349B8805-B51F-7C40-897D-F41F011AC0E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94238" y="2244984"/>
            <a:ext cx="3095768" cy="2881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819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p:txBody>
          <a:bodyPr/>
          <a:lstStyle/>
          <a:p>
            <a:r>
              <a:rPr lang="en-US" dirty="0"/>
              <a:t>The power of judicial review </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1635933"/>
            <a:ext cx="8596668" cy="3880773"/>
          </a:xfrm>
        </p:spPr>
        <p:txBody>
          <a:bodyPr/>
          <a:lstStyle/>
          <a:p>
            <a:r>
              <a:rPr lang="en-US" sz="2400" dirty="0">
                <a:solidFill>
                  <a:schemeClr val="tx1"/>
                </a:solidFill>
                <a:latin typeface="Calibri" panose="020F0502020204030204" pitchFamily="34" charset="0"/>
                <a:cs typeface="Calibri" panose="020F0502020204030204" pitchFamily="34" charset="0"/>
              </a:rPr>
              <a:t>There have been many instances where judicial review has been very helpful to citizens in the UK. For example, it helped thou</a:t>
            </a:r>
            <a:r>
              <a:rPr lang="en-GB" sz="2400" i="0" strike="noStrike" dirty="0">
                <a:solidFill>
                  <a:schemeClr val="tx1"/>
                </a:solidFill>
                <a:effectLst/>
                <a:latin typeface="Calibri" panose="020F0502020204030204" pitchFamily="34" charset="0"/>
                <a:cs typeface="Calibri" panose="020F0502020204030204" pitchFamily="34" charset="0"/>
              </a:rPr>
              <a:t>ands of students across the country to have “discriminatory” computer-calculated exam grades scrapped this summer. It enabled health workers on the COVID frontlines to challenge the government over personal protective equipment shortages. It helped Gurkha veterans, who have been part of the British Army for centuries, challenge a policy which denied them settlement in the UK. And it kept a “dangerous” rapist behind bars. </a:t>
            </a:r>
          </a:p>
          <a:p>
            <a:endParaRPr lang="en-US" dirty="0"/>
          </a:p>
        </p:txBody>
      </p:sp>
    </p:spTree>
    <p:extLst>
      <p:ext uri="{BB962C8B-B14F-4D97-AF65-F5344CB8AC3E}">
        <p14:creationId xmlns:p14="http://schemas.microsoft.com/office/powerpoint/2010/main" val="1858228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677334" y="947465"/>
            <a:ext cx="8596668" cy="1320800"/>
          </a:xfrm>
        </p:spPr>
        <p:txBody>
          <a:bodyPr/>
          <a:lstStyle/>
          <a:p>
            <a:r>
              <a:rPr lang="en-US" dirty="0"/>
              <a:t>Who can use judicial review?</a:t>
            </a:r>
          </a:p>
        </p:txBody>
      </p:sp>
      <p:sp>
        <p:nvSpPr>
          <p:cNvPr id="3" name="Content Placeholder 2">
            <a:extLst>
              <a:ext uri="{FF2B5EF4-FFF2-40B4-BE49-F238E27FC236}">
                <a16:creationId xmlns:a16="http://schemas.microsoft.com/office/drawing/2014/main" id="{0C8161EC-9ADA-F04D-A599-9D74284D357C}"/>
              </a:ext>
            </a:extLst>
          </p:cNvPr>
          <p:cNvSpPr>
            <a:spLocks noGrp="1"/>
          </p:cNvSpPr>
          <p:nvPr>
            <p:ph idx="1"/>
          </p:nvPr>
        </p:nvSpPr>
        <p:spPr>
          <a:xfrm>
            <a:off x="677334" y="2268265"/>
            <a:ext cx="8596668" cy="2321470"/>
          </a:xfrm>
        </p:spPr>
        <p:txBody>
          <a:bodyPr/>
          <a:lstStyle/>
          <a:p>
            <a:r>
              <a:rPr lang="en-US" dirty="0"/>
              <a:t>To bring a judicial review claim, the claimant must demonstrate a sufficient connection to the decision, action or inaction. </a:t>
            </a:r>
          </a:p>
          <a:p>
            <a:r>
              <a:rPr lang="en-US" dirty="0"/>
              <a:t>This normally means that the claimant can challenge a decision that personally affects themselves or their community. </a:t>
            </a:r>
          </a:p>
          <a:p>
            <a:r>
              <a:rPr lang="en-US" dirty="0"/>
              <a:t>An organization may also be able to bring a judicial review in relation to a decision, action, or inaction which has wider public importance. </a:t>
            </a:r>
          </a:p>
          <a:p>
            <a:endParaRPr lang="en-US" dirty="0"/>
          </a:p>
        </p:txBody>
      </p:sp>
    </p:spTree>
    <p:extLst>
      <p:ext uri="{BB962C8B-B14F-4D97-AF65-F5344CB8AC3E}">
        <p14:creationId xmlns:p14="http://schemas.microsoft.com/office/powerpoint/2010/main" val="1623395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433E93-63E9-0947-86DA-A3BBCC88EC15}"/>
              </a:ext>
            </a:extLst>
          </p:cNvPr>
          <p:cNvSpPr>
            <a:spLocks noGrp="1"/>
          </p:cNvSpPr>
          <p:nvPr>
            <p:ph idx="1"/>
          </p:nvPr>
        </p:nvSpPr>
        <p:spPr>
          <a:xfrm>
            <a:off x="677334" y="1968463"/>
            <a:ext cx="8596667" cy="4297426"/>
          </a:xfrm>
        </p:spPr>
        <p:txBody>
          <a:bodyPr>
            <a:normAutofit fontScale="62500" lnSpcReduction="20000"/>
          </a:bodyPr>
          <a:lstStyle/>
          <a:p>
            <a:pPr marL="0" indent="0" algn="l">
              <a:buNone/>
            </a:pPr>
            <a:r>
              <a:rPr lang="en-GB" sz="3500" b="1" i="0" u="none" strike="noStrike" dirty="0">
                <a:solidFill>
                  <a:schemeClr val="tx1"/>
                </a:solidFill>
                <a:effectLst/>
                <a:latin typeface="Calibri" panose="020F0502020204030204" pitchFamily="34" charset="0"/>
                <a:cs typeface="Calibri" panose="020F0502020204030204" pitchFamily="34" charset="0"/>
              </a:rPr>
              <a:t>Last Resort</a:t>
            </a:r>
            <a:endParaRPr lang="en-GB" sz="3500" b="0" i="0" u="none" strike="noStrike" dirty="0">
              <a:solidFill>
                <a:schemeClr val="tx1"/>
              </a:solidFill>
              <a:effectLst/>
              <a:latin typeface="Calibri" panose="020F0502020204030204" pitchFamily="34" charset="0"/>
              <a:cs typeface="Calibri" panose="020F0502020204030204" pitchFamily="34" charset="0"/>
            </a:endParaRPr>
          </a:p>
          <a:p>
            <a:pPr algn="l"/>
            <a:r>
              <a:rPr lang="en-GB" sz="3500" b="0" i="0" u="none" strike="noStrike" dirty="0">
                <a:solidFill>
                  <a:schemeClr val="tx1"/>
                </a:solidFill>
                <a:effectLst/>
                <a:latin typeface="Calibri" panose="020F0502020204030204" pitchFamily="34" charset="0"/>
                <a:cs typeface="Calibri" panose="020F0502020204030204" pitchFamily="34" charset="0"/>
              </a:rPr>
              <a:t>You can only use judicial review after you have explored other ways of resolving the issue, including any available appeals and complaints procedures.  </a:t>
            </a:r>
          </a:p>
          <a:p>
            <a:pPr marL="0" indent="0" algn="l">
              <a:buNone/>
            </a:pPr>
            <a:r>
              <a:rPr lang="en-GB" sz="3500" b="1" i="0" u="none" strike="noStrike" dirty="0">
                <a:solidFill>
                  <a:schemeClr val="tx1"/>
                </a:solidFill>
                <a:effectLst/>
                <a:latin typeface="Calibri" panose="020F0502020204030204" pitchFamily="34" charset="0"/>
                <a:cs typeface="Calibri" panose="020F0502020204030204" pitchFamily="34" charset="0"/>
              </a:rPr>
              <a:t>Time Limit</a:t>
            </a:r>
            <a:endParaRPr lang="en-GB" sz="3500" b="0" i="0" u="none" strike="noStrike" dirty="0">
              <a:solidFill>
                <a:schemeClr val="tx1"/>
              </a:solidFill>
              <a:effectLst/>
              <a:latin typeface="Calibri" panose="020F0502020204030204" pitchFamily="34" charset="0"/>
              <a:cs typeface="Calibri" panose="020F0502020204030204" pitchFamily="34" charset="0"/>
            </a:endParaRPr>
          </a:p>
          <a:p>
            <a:pPr algn="l"/>
            <a:r>
              <a:rPr lang="en-GB" sz="3500" b="0" i="0" u="none" strike="noStrike" dirty="0">
                <a:solidFill>
                  <a:schemeClr val="tx1"/>
                </a:solidFill>
                <a:effectLst/>
                <a:latin typeface="Calibri" panose="020F0502020204030204" pitchFamily="34" charset="0"/>
                <a:cs typeface="Calibri" panose="020F0502020204030204" pitchFamily="34" charset="0"/>
              </a:rPr>
              <a:t>It is important to bring a judicial review promptly. You must ordinarily do so </a:t>
            </a:r>
            <a:r>
              <a:rPr lang="en-GB" sz="3500" b="1" i="0" u="none" strike="noStrike" dirty="0">
                <a:solidFill>
                  <a:schemeClr val="tx1"/>
                </a:solidFill>
                <a:effectLst/>
                <a:latin typeface="Calibri" panose="020F0502020204030204" pitchFamily="34" charset="0"/>
                <a:cs typeface="Calibri" panose="020F0502020204030204" pitchFamily="34" charset="0"/>
              </a:rPr>
              <a:t>within three months</a:t>
            </a:r>
            <a:r>
              <a:rPr lang="en-GB" sz="3500" b="0" i="0" u="none" strike="noStrike" dirty="0">
                <a:solidFill>
                  <a:schemeClr val="tx1"/>
                </a:solidFill>
                <a:effectLst/>
                <a:latin typeface="Calibri" panose="020F0502020204030204" pitchFamily="34" charset="0"/>
                <a:cs typeface="Calibri" panose="020F0502020204030204" pitchFamily="34" charset="0"/>
              </a:rPr>
              <a:t> of the decision, action or inaction you want to challenge. Some types of judicial review must be brought sooner (e.g. within six weeks for planning decisions).</a:t>
            </a:r>
          </a:p>
          <a:p>
            <a:pPr marL="0" indent="0" algn="l">
              <a:buNone/>
            </a:pPr>
            <a:r>
              <a:rPr lang="en-GB" sz="3500" b="1" i="0" u="none" strike="noStrike" dirty="0">
                <a:solidFill>
                  <a:schemeClr val="tx1"/>
                </a:solidFill>
                <a:effectLst/>
                <a:latin typeface="Calibri" panose="020F0502020204030204" pitchFamily="34" charset="0"/>
                <a:cs typeface="Calibri" panose="020F0502020204030204" pitchFamily="34" charset="0"/>
              </a:rPr>
              <a:t>Permission</a:t>
            </a:r>
            <a:endParaRPr lang="en-GB" sz="3500" b="0" i="0" u="none" strike="noStrike" dirty="0">
              <a:solidFill>
                <a:schemeClr val="tx1"/>
              </a:solidFill>
              <a:effectLst/>
              <a:latin typeface="Calibri" panose="020F0502020204030204" pitchFamily="34" charset="0"/>
              <a:cs typeface="Calibri" panose="020F0502020204030204" pitchFamily="34" charset="0"/>
            </a:endParaRPr>
          </a:p>
          <a:p>
            <a:pPr algn="l"/>
            <a:r>
              <a:rPr lang="en-GB" sz="3500" b="0" i="0" u="none" strike="noStrike" dirty="0">
                <a:solidFill>
                  <a:schemeClr val="tx1"/>
                </a:solidFill>
                <a:effectLst/>
                <a:latin typeface="Calibri" panose="020F0502020204030204" pitchFamily="34" charset="0"/>
                <a:cs typeface="Calibri" panose="020F0502020204030204" pitchFamily="34" charset="0"/>
              </a:rPr>
              <a:t>You must apply for permission from the Court to bring a judicial review before it can be fully considered. </a:t>
            </a:r>
            <a:endParaRPr lang="en-US" dirty="0"/>
          </a:p>
        </p:txBody>
      </p:sp>
      <p:sp>
        <p:nvSpPr>
          <p:cNvPr id="4" name="Title 1">
            <a:extLst>
              <a:ext uri="{FF2B5EF4-FFF2-40B4-BE49-F238E27FC236}">
                <a16:creationId xmlns:a16="http://schemas.microsoft.com/office/drawing/2014/main" id="{43F775F1-2E18-0C45-9A32-6904E0011492}"/>
              </a:ext>
            </a:extLst>
          </p:cNvPr>
          <p:cNvSpPr txBox="1">
            <a:spLocks/>
          </p:cNvSpPr>
          <p:nvPr/>
        </p:nvSpPr>
        <p:spPr>
          <a:xfrm>
            <a:off x="677333" y="854195"/>
            <a:ext cx="8596668" cy="85943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When can I use judicial review?</a:t>
            </a:r>
          </a:p>
        </p:txBody>
      </p:sp>
    </p:spTree>
    <p:extLst>
      <p:ext uri="{BB962C8B-B14F-4D97-AF65-F5344CB8AC3E}">
        <p14:creationId xmlns:p14="http://schemas.microsoft.com/office/powerpoint/2010/main" val="226309878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261A5CE-76DC-423A-9332-64C12299D929}"/>
</file>

<file path=customXml/itemProps2.xml><?xml version="1.0" encoding="utf-8"?>
<ds:datastoreItem xmlns:ds="http://schemas.openxmlformats.org/officeDocument/2006/customXml" ds:itemID="{B2261D89-CF94-4A33-9366-F037A0EDADDD}"/>
</file>

<file path=customXml/itemProps3.xml><?xml version="1.0" encoding="utf-8"?>
<ds:datastoreItem xmlns:ds="http://schemas.openxmlformats.org/officeDocument/2006/customXml" ds:itemID="{07F81AA6-3F8F-444D-A413-DCC40F818CB7}"/>
</file>

<file path=docProps/app.xml><?xml version="1.0" encoding="utf-8"?>
<Properties xmlns="http://schemas.openxmlformats.org/officeDocument/2006/extended-properties" xmlns:vt="http://schemas.openxmlformats.org/officeDocument/2006/docPropsVTypes">
  <TotalTime>43</TotalTime>
  <Words>1709</Words>
  <Application>Microsoft Macintosh PowerPoint</Application>
  <PresentationFormat>Widescreen</PresentationFormat>
  <Paragraphs>98</Paragraphs>
  <Slides>16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Messina Sans</vt:lpstr>
      <vt:lpstr>Trebuchet MS</vt:lpstr>
      <vt:lpstr>Wingdings 3</vt:lpstr>
      <vt:lpstr>Facet</vt:lpstr>
      <vt:lpstr>Judicial Review: Taking a case to Court </vt:lpstr>
      <vt:lpstr>Aims</vt:lpstr>
      <vt:lpstr>PowerPoint Presentation</vt:lpstr>
      <vt:lpstr>Judicial Review</vt:lpstr>
      <vt:lpstr>The importance of judicial review</vt:lpstr>
      <vt:lpstr>A system of checks and balances</vt:lpstr>
      <vt:lpstr>The power of judicial review </vt:lpstr>
      <vt:lpstr>Who can use judicial review?</vt:lpstr>
      <vt:lpstr>PowerPoint Presentation</vt:lpstr>
      <vt:lpstr>The process of a judicial review (1)</vt:lpstr>
      <vt:lpstr>The process of a judicial review (2)</vt:lpstr>
      <vt:lpstr>The process of a judicial review (3) </vt:lpstr>
      <vt:lpstr>Reasons for using judicial review</vt:lpstr>
      <vt:lpstr>PowerPoint Presentation</vt:lpstr>
      <vt:lpstr>Remedies?</vt:lpstr>
      <vt:lpstr>Judicial review misconceptions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Judicial Review: Taking a case to Court </dc:title>
  <dc:creator>Erin Thomas</dc:creator>
  <cp:lastModifiedBy>Erin Thomas</cp:lastModifiedBy>
  <cp:revision>1</cp:revision>
  <dcterms:created xsi:type="dcterms:W3CDTF">2023-04-26T08:06:45Z</dcterms:created>
  <dcterms:modified xsi:type="dcterms:W3CDTF">2023-04-26T08:49:55Z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