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entation.xml" ContentType="application/vnd.openxmlformats-officedocument.presentationml.presentation.main+xml"/>
  <Override PartName="/ppt/slideLayouts/slideLayout16.xml" ContentType="application/vnd.openxmlformats-officedocument.presentationml.slideLayout+xml"/>
  <Override PartName="/ppt/notesSlides/notesSlide12.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63" r:id="rId4"/>
    <p:sldId id="258" r:id="rId5"/>
    <p:sldId id="265" r:id="rId6"/>
    <p:sldId id="264" r:id="rId7"/>
    <p:sldId id="262" r:id="rId8"/>
    <p:sldId id="270" r:id="rId9"/>
    <p:sldId id="266" r:id="rId10"/>
    <p:sldId id="267" r:id="rId11"/>
    <p:sldId id="260" r:id="rId12"/>
    <p:sldId id="269" r:id="rId13"/>
    <p:sldId id="277" r:id="rId14"/>
    <p:sldId id="271" r:id="rId15"/>
    <p:sldId id="268" r:id="rId16"/>
    <p:sldId id="259" r:id="rId17"/>
    <p:sldId id="276"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autoAdjust="0"/>
    <p:restoredTop sz="94966" autoAdjust="0"/>
  </p:normalViewPr>
  <p:slideViewPr>
    <p:cSldViewPr snapToGrid="0">
      <p:cViewPr varScale="1">
        <p:scale>
          <a:sx n="121" d="100"/>
          <a:sy n="121" d="100"/>
        </p:scale>
        <p:origin x="92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5AD881-3205-4B4B-A274-3123776055CC}" type="datetimeFigureOut">
              <a:rPr lang="en-GB" smtClean="0"/>
              <a:t>26/04/2023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9317B-F46A-4B0C-8995-5581E7567F31}" type="slidenum">
              <a:rPr lang="en-GB" smtClean="0"/>
              <a:t>‹#›</a:t>
            </a:fld>
            <a:endParaRPr lang="en-GB"/>
          </a:p>
        </p:txBody>
      </p:sp>
    </p:spTree>
    <p:extLst>
      <p:ext uri="{BB962C8B-B14F-4D97-AF65-F5344CB8AC3E}">
        <p14:creationId xmlns:p14="http://schemas.microsoft.com/office/powerpoint/2010/main" val="599980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E29317B-F46A-4B0C-8995-5581E7567F31}" type="slidenum">
              <a:rPr lang="en-GB" smtClean="0"/>
              <a:t>2</a:t>
            </a:fld>
            <a:endParaRPr lang="en-GB"/>
          </a:p>
        </p:txBody>
      </p:sp>
    </p:spTree>
    <p:extLst>
      <p:ext uri="{BB962C8B-B14F-4D97-AF65-F5344CB8AC3E}">
        <p14:creationId xmlns:p14="http://schemas.microsoft.com/office/powerpoint/2010/main" val="412274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could be an idea to ask the students to name as many Courts as they can before going through this slide. </a:t>
            </a:r>
          </a:p>
        </p:txBody>
      </p:sp>
      <p:sp>
        <p:nvSpPr>
          <p:cNvPr id="4" name="Slide Number Placeholder 3"/>
          <p:cNvSpPr>
            <a:spLocks noGrp="1"/>
          </p:cNvSpPr>
          <p:nvPr>
            <p:ph type="sldNum" sz="quarter" idx="5"/>
          </p:nvPr>
        </p:nvSpPr>
        <p:spPr/>
        <p:txBody>
          <a:bodyPr/>
          <a:lstStyle/>
          <a:p>
            <a:fld id="{EE29317B-F46A-4B0C-8995-5581E7567F31}" type="slidenum">
              <a:rPr lang="en-GB" smtClean="0"/>
              <a:t>14</a:t>
            </a:fld>
            <a:endParaRPr lang="en-GB"/>
          </a:p>
        </p:txBody>
      </p:sp>
    </p:spTree>
    <p:extLst>
      <p:ext uri="{BB962C8B-B14F-4D97-AF65-F5344CB8AC3E}">
        <p14:creationId xmlns:p14="http://schemas.microsoft.com/office/powerpoint/2010/main" val="2351568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This image can be found at &lt;https://</a:t>
            </a:r>
            <a:r>
              <a:rPr lang="en-GB" dirty="0" err="1"/>
              <a:t>www.judiciary.uk</a:t>
            </a:r>
            <a:r>
              <a:rPr lang="en-GB" dirty="0"/>
              <a:t>/about-the-judiciary/our-justice-system/court-structure/&gt;</a:t>
            </a:r>
          </a:p>
          <a:p>
            <a:endParaRPr lang="en-GB" dirty="0"/>
          </a:p>
          <a:p>
            <a:r>
              <a:rPr lang="en-GB" dirty="0"/>
              <a:t>Our courts system has evolved and developed over 1,000 years. This has led to a complicated and, in places, confusing structure. Different types of case are dealt with in specific courts, and have different routes into the Court of Appeal: </a:t>
            </a:r>
          </a:p>
          <a:p>
            <a:endParaRPr lang="en-GB" dirty="0"/>
          </a:p>
          <a:p>
            <a:pPr>
              <a:buFont typeface="Arial" panose="020B0604020202020204" pitchFamily="34" charset="0"/>
              <a:buChar char="•"/>
            </a:pPr>
            <a:r>
              <a:rPr lang="en-GB" dirty="0"/>
              <a:t>All </a:t>
            </a:r>
            <a:r>
              <a:rPr lang="en-GB" b="1" dirty="0"/>
              <a:t>criminal</a:t>
            </a:r>
            <a:r>
              <a:rPr lang="en-GB" dirty="0"/>
              <a:t> cases will start in the Magistrates’ court, but more serious criminal matters are sent to the Crown Court. Appeals from the Crown Court will go to the High Court, and potentially to the Court of Appeal or even the UK Supreme Court.</a:t>
            </a:r>
          </a:p>
          <a:p>
            <a:pPr>
              <a:buFont typeface="Arial" panose="020B0604020202020204" pitchFamily="34" charset="0"/>
              <a:buChar char="•"/>
            </a:pPr>
            <a:endParaRPr lang="en-GB" b="1" dirty="0"/>
          </a:p>
          <a:p>
            <a:pPr>
              <a:buFont typeface="Arial" panose="020B0604020202020204" pitchFamily="34" charset="0"/>
              <a:buChar char="•"/>
            </a:pPr>
            <a:r>
              <a:rPr lang="en-GB" b="1" dirty="0"/>
              <a:t>Civil</a:t>
            </a:r>
            <a:r>
              <a:rPr lang="en-GB" dirty="0"/>
              <a:t> cases will usually start in the County Court. Again, appeals will go to the High Court and then to the Court of Appeal – although to different divisions of those courts. </a:t>
            </a:r>
          </a:p>
          <a:p>
            <a:pPr>
              <a:buFont typeface="Arial" panose="020B0604020202020204" pitchFamily="34" charset="0"/>
              <a:buChar char="•"/>
            </a:pPr>
            <a:endParaRPr lang="en-GB" dirty="0"/>
          </a:p>
          <a:p>
            <a:pPr>
              <a:buFont typeface="Arial" panose="020B0604020202020204" pitchFamily="34" charset="0"/>
              <a:buChar char="•"/>
            </a:pPr>
            <a:r>
              <a:rPr lang="en-GB" dirty="0"/>
              <a:t>The</a:t>
            </a:r>
            <a:r>
              <a:rPr lang="en-GB" b="1" dirty="0"/>
              <a:t> tribunals</a:t>
            </a:r>
            <a:r>
              <a:rPr lang="en-GB" dirty="0"/>
              <a:t> system has its own structure for dealing with cases and appeals, but decisions from different chambers of the Upper Tribunal, and the Employment Appeals Tribunal, may also go to the Court of Appeal. </a:t>
            </a:r>
          </a:p>
          <a:p>
            <a:pPr>
              <a:buFont typeface="Arial" panose="020B0604020202020204" pitchFamily="34" charset="0"/>
              <a:buChar char="•"/>
            </a:pPr>
            <a:endParaRPr lang="en-GB" dirty="0"/>
          </a:p>
          <a:p>
            <a:r>
              <a:rPr lang="en-GB" dirty="0"/>
              <a:t>The courts structure covers England and Wales; the tribunals system covers England, Wales and, in some cases, Northern Ireland and Scotland.</a:t>
            </a:r>
          </a:p>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15</a:t>
            </a:fld>
            <a:endParaRPr lang="en-GB"/>
          </a:p>
        </p:txBody>
      </p:sp>
    </p:spTree>
    <p:extLst>
      <p:ext uri="{BB962C8B-B14F-4D97-AF65-F5344CB8AC3E}">
        <p14:creationId xmlns:p14="http://schemas.microsoft.com/office/powerpoint/2010/main" val="3734949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16</a:t>
            </a:fld>
            <a:endParaRPr lang="en-GB"/>
          </a:p>
        </p:txBody>
      </p:sp>
    </p:spTree>
    <p:extLst>
      <p:ext uri="{BB962C8B-B14F-4D97-AF65-F5344CB8AC3E}">
        <p14:creationId xmlns:p14="http://schemas.microsoft.com/office/powerpoint/2010/main" val="2378513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teacher should note that not all countries have a Parliamentary sovereignty. </a:t>
            </a:r>
          </a:p>
          <a:p>
            <a:pPr marL="171450" indent="-171450">
              <a:buFont typeface="Arial" panose="020B0604020202020204" pitchFamily="34" charset="0"/>
              <a:buChar char="•"/>
            </a:pPr>
            <a:r>
              <a:rPr lang="en-US" dirty="0"/>
              <a:t>Other countries have different types of constitutional systems. </a:t>
            </a:r>
          </a:p>
          <a:p>
            <a:pPr marL="0" indent="0">
              <a:buFont typeface="Arial" panose="020B0604020202020204" pitchFamily="34" charset="0"/>
              <a:buNone/>
            </a:pPr>
            <a:r>
              <a:rPr lang="en-US" dirty="0"/>
              <a:t>1. Unitary System: The United Kingdom has a unitary Government system – where power rests with one sovereign Parliament. Although, powers are shared amongst Ministers, and Devolved Governments, Parliament can still reverse any law. (UK, China)</a:t>
            </a:r>
          </a:p>
          <a:p>
            <a:pPr marL="0" indent="0">
              <a:buFont typeface="Arial" panose="020B0604020202020204" pitchFamily="34" charset="0"/>
              <a:buNone/>
            </a:pPr>
            <a:r>
              <a:rPr lang="en-US" dirty="0"/>
              <a:t>2. Federal System: A group of sovereign states come together to share power. The constitutional agreement allows the formal of a central Federal Government. The States may have more or less independence under the Federal Government, but the Federal Government has the power to overrule legislation created by the stated (e.g. The United States of America, Australia, The Federal Republic of Germany) </a:t>
            </a:r>
          </a:p>
          <a:p>
            <a:pPr marL="0" indent="0">
              <a:buFont typeface="Arial" panose="020B0604020202020204" pitchFamily="34" charset="0"/>
              <a:buNone/>
            </a:pPr>
            <a:r>
              <a:rPr lang="en-US" dirty="0"/>
              <a:t>3. Confederal System: A loose organisation of states agrees to follows a central, powerful government. (The Commonwealth of Independent States, formally the Soviet Union, or the Swiss canton system)</a:t>
            </a:r>
          </a:p>
          <a:p>
            <a:pPr marL="0" indent="0">
              <a:buFont typeface="Arial" panose="020B0604020202020204" pitchFamily="34" charset="0"/>
              <a:buNone/>
            </a:pPr>
            <a:r>
              <a:rPr lang="en-US" dirty="0"/>
              <a:t>See</a:t>
            </a:r>
            <a:r>
              <a:rPr lang="en-US" dirty="0">
                <a:sym typeface="Wingdings" panose="05000000000000000000" pitchFamily="2" charset="2"/>
              </a:rPr>
              <a:t>: (&lt;https://guides.skylinecollege.edu/c.php?g=279117&gt;) </a:t>
            </a:r>
          </a:p>
          <a:p>
            <a:pPr marL="0" indent="0">
              <a:buFont typeface="Arial" panose="020B0604020202020204" pitchFamily="34" charset="0"/>
              <a:buNone/>
            </a:pPr>
            <a:r>
              <a:rPr lang="en-US" dirty="0">
                <a:sym typeface="Wingdings" panose="05000000000000000000" pitchFamily="2" charset="2"/>
              </a:rPr>
              <a:t>Also: (&lt;https://www.britannica.com/topic/constitutional-law/Classifying-states-as-federal-or-unitary&gt;) </a:t>
            </a:r>
          </a:p>
          <a:p>
            <a:pPr marL="171450" indent="-171450">
              <a:buFont typeface="Arial" panose="020B0604020202020204" pitchFamily="34" charset="0"/>
              <a:buChar char="•"/>
            </a:pPr>
            <a:r>
              <a:rPr lang="en-US" dirty="0">
                <a:sym typeface="Wingdings" panose="05000000000000000000" pitchFamily="2" charset="2"/>
              </a:rPr>
              <a:t>The individual or organisation that has power also classifies the type of legal system: </a:t>
            </a:r>
          </a:p>
          <a:p>
            <a:pPr marL="228600" indent="-228600">
              <a:buFont typeface="Arial" panose="020B0604020202020204" pitchFamily="34" charset="0"/>
              <a:buAutoNum type="arabicPeriod"/>
            </a:pPr>
            <a:r>
              <a:rPr lang="en-US" dirty="0">
                <a:sym typeface="Wingdings" panose="05000000000000000000" pitchFamily="2" charset="2"/>
              </a:rPr>
              <a:t>A Monarchial system: Where a King or Queen is the sovereign head of state, but can choose to hand executive power to a Government or Prime Minister (e.g. Jordan, Morocco and Saudi Arabia) </a:t>
            </a:r>
          </a:p>
          <a:p>
            <a:pPr marL="228600" indent="-228600">
              <a:buFont typeface="Arial" panose="020B0604020202020204" pitchFamily="34" charset="0"/>
              <a:buAutoNum type="arabicPeriod"/>
            </a:pPr>
            <a:r>
              <a:rPr lang="en-US" dirty="0">
                <a:sym typeface="Wingdings" panose="05000000000000000000" pitchFamily="2" charset="2"/>
              </a:rPr>
              <a:t>Presidential systems: Where is there is no monarch (Republic), a President may serve as the Head of Government and/or the Head of State (e.g. US)</a:t>
            </a:r>
          </a:p>
          <a:p>
            <a:pPr marL="228600" indent="-228600">
              <a:buFont typeface="Arial" panose="020B0604020202020204" pitchFamily="34" charset="0"/>
              <a:buAutoNum type="arabicPeriod"/>
            </a:pPr>
            <a:r>
              <a:rPr lang="en-US" dirty="0">
                <a:sym typeface="Wingdings" panose="05000000000000000000" pitchFamily="2" charset="2"/>
              </a:rPr>
              <a:t>Parliamentary system: Where sovereignty rests with a democratically elected Parliament </a:t>
            </a:r>
          </a:p>
          <a:p>
            <a:pPr marL="228600" indent="-228600">
              <a:buFont typeface="Arial" panose="020B0604020202020204" pitchFamily="34" charset="0"/>
              <a:buAutoNum type="arabicPeriod"/>
            </a:pPr>
            <a:endParaRPr lang="en-US" dirty="0"/>
          </a:p>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3</a:t>
            </a:fld>
            <a:endParaRPr lang="en-GB"/>
          </a:p>
        </p:txBody>
      </p:sp>
    </p:spTree>
    <p:extLst>
      <p:ext uri="{BB962C8B-B14F-4D97-AF65-F5344CB8AC3E}">
        <p14:creationId xmlns:p14="http://schemas.microsoft.com/office/powerpoint/2010/main" val="3953340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5</a:t>
            </a:fld>
            <a:endParaRPr lang="en-GB"/>
          </a:p>
        </p:txBody>
      </p:sp>
    </p:spTree>
    <p:extLst>
      <p:ext uri="{BB962C8B-B14F-4D97-AF65-F5344CB8AC3E}">
        <p14:creationId xmlns:p14="http://schemas.microsoft.com/office/powerpoint/2010/main" val="2544604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Brainstorm activity – let the students suggest how they think the world would look like without any laws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Write the following key words on the board which the students may use for</a:t>
            </a:r>
            <a:br>
              <a:rPr lang="en-GB" dirty="0"/>
            </a:br>
            <a:r>
              <a:rPr lang="en-GB" dirty="0">
                <a:effectLst/>
                <a:latin typeface="Arial" panose="020B0604020202020204" pitchFamily="34" charset="0"/>
              </a:rPr>
              <a:t>guidance when thinking about the world without laws: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Crime, Health, Education, Government, Housing, Prison, </a:t>
            </a:r>
            <a:r>
              <a:rPr lang="en-GB" dirty="0" err="1">
                <a:effectLst/>
                <a:latin typeface="Arial" panose="020B0604020202020204" pitchFamily="34" charset="0"/>
              </a:rPr>
              <a:t>Securit,y</a:t>
            </a:r>
            <a:r>
              <a:rPr lang="en-GB" dirty="0">
                <a:effectLst/>
                <a:latin typeface="Arial" panose="020B0604020202020204" pitchFamily="34" charset="0"/>
              </a:rPr>
              <a:t> Safety – draw out other key words from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Arial" panose="020B0604020202020204" pitchFamily="34" charset="0"/>
              </a:rPr>
              <a:t>Give the students 5-10 minutes to work in their groups to write down some of their ideas. Ask the groups to feedback their ideas to the class.</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 a society without laws, it is hard to say what would happen, and to predict how people would behave. However, it would likely be a lot more chaotic and dangerous. </a:t>
            </a:r>
          </a:p>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6</a:t>
            </a:fld>
            <a:endParaRPr lang="en-GB"/>
          </a:p>
        </p:txBody>
      </p:sp>
    </p:spTree>
    <p:extLst>
      <p:ext uri="{BB962C8B-B14F-4D97-AF65-F5344CB8AC3E}">
        <p14:creationId xmlns:p14="http://schemas.microsoft.com/office/powerpoint/2010/main" val="2006563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story will be based on a Father breaking the speed limit while travelling to the hospital, when his daughter is critically ill. </a:t>
            </a:r>
          </a:p>
          <a:p>
            <a:endParaRPr lang="en-GB" dirty="0"/>
          </a:p>
          <a:p>
            <a:r>
              <a:rPr lang="en-GB" dirty="0"/>
              <a:t>The teacher will write a variety of different opinions on the board as to whether Tom should speed, students will suggest these. </a:t>
            </a:r>
          </a:p>
          <a:p>
            <a:endParaRPr lang="en-GB" dirty="0"/>
          </a:p>
          <a:p>
            <a:r>
              <a:rPr lang="en-GB" dirty="0"/>
              <a:t>For example: </a:t>
            </a:r>
          </a:p>
          <a:p>
            <a:endParaRPr lang="en-GB" dirty="0"/>
          </a:p>
          <a:p>
            <a:r>
              <a:rPr lang="en-GB" dirty="0"/>
              <a:t>“He should drive over the speed limit because his daughter’s life is more important than the law against speeding”</a:t>
            </a:r>
          </a:p>
          <a:p>
            <a:r>
              <a:rPr lang="en-GB" dirty="0"/>
              <a:t>“He should not speed because he could cause injury and/or death to other road users”; or</a:t>
            </a:r>
          </a:p>
          <a:p>
            <a:r>
              <a:rPr lang="en-GB" dirty="0"/>
              <a:t>“He should not speed because it is wrong to break the law”.</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7</a:t>
            </a:fld>
            <a:endParaRPr lang="en-GB"/>
          </a:p>
        </p:txBody>
      </p:sp>
    </p:spTree>
    <p:extLst>
      <p:ext uri="{BB962C8B-B14F-4D97-AF65-F5344CB8AC3E}">
        <p14:creationId xmlns:p14="http://schemas.microsoft.com/office/powerpoint/2010/main" val="1623862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Discussion: the point to convey to the students is that people have a range of reasons for obeying the law. Some are to do with self-interest, some are to do with concern for other people, and some for the concern for the wellbeing of society as a whole. This could be illustrated through drawing a series of concentric circles on the board with ‘self’, ‘others’ and ‘society’, and students allocating their reasons above to the appropriate ring.</a:t>
            </a:r>
          </a:p>
          <a:p>
            <a:endParaRPr lang="en-GB" dirty="0"/>
          </a:p>
          <a:p>
            <a:r>
              <a:rPr lang="en-GB" dirty="0"/>
              <a:t>The message to convey is that legal obedience is not necessarily a sign of a ‘perfect and good’ citizen in society. Many wrong deeds are committed by people who are obeying the law. And even good people have to consider breaking a particular law for a morally good reason. </a:t>
            </a:r>
          </a:p>
          <a:p>
            <a:endParaRPr lang="en-US" dirty="0"/>
          </a:p>
          <a:p>
            <a:endParaRPr lang="en-US" dirty="0"/>
          </a:p>
        </p:txBody>
      </p:sp>
      <p:sp>
        <p:nvSpPr>
          <p:cNvPr id="4" name="Slide Number Placeholder 3"/>
          <p:cNvSpPr>
            <a:spLocks noGrp="1"/>
          </p:cNvSpPr>
          <p:nvPr>
            <p:ph type="sldNum" sz="quarter" idx="5"/>
          </p:nvPr>
        </p:nvSpPr>
        <p:spPr/>
        <p:txBody>
          <a:bodyPr/>
          <a:lstStyle/>
          <a:p>
            <a:fld id="{EE29317B-F46A-4B0C-8995-5581E7567F31}" type="slidenum">
              <a:rPr lang="en-GB" smtClean="0"/>
              <a:t>8</a:t>
            </a:fld>
            <a:endParaRPr lang="en-GB"/>
          </a:p>
        </p:txBody>
      </p:sp>
    </p:spTree>
    <p:extLst>
      <p:ext uri="{BB962C8B-B14F-4D97-AF65-F5344CB8AC3E}">
        <p14:creationId xmlns:p14="http://schemas.microsoft.com/office/powerpoint/2010/main" val="993113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diagram and supporting information can be found here: (&lt;https://www.ruleoflaw.org.au/what-is-the-rule-of-law/&gt;)</a:t>
            </a:r>
          </a:p>
          <a:p>
            <a:endParaRPr lang="en-US" dirty="0"/>
          </a:p>
          <a:p>
            <a:r>
              <a:rPr lang="en-GB" dirty="0">
                <a:effectLst/>
                <a:latin typeface="Arial" panose="020B0604020202020204" pitchFamily="34" charset="0"/>
              </a:rPr>
              <a:t>Rules should not be made by one person for his own benefit, or</a:t>
            </a:r>
            <a:br>
              <a:rPr lang="en-GB" dirty="0"/>
            </a:br>
            <a:r>
              <a:rPr lang="en-GB" dirty="0">
                <a:effectLst/>
                <a:latin typeface="Arial" panose="020B0604020202020204" pitchFamily="34" charset="0"/>
              </a:rPr>
              <a:t>in line with arbitrary personal views. The rule is likely to give one person or</a:t>
            </a:r>
            <a:br>
              <a:rPr lang="en-GB" dirty="0"/>
            </a:br>
            <a:r>
              <a:rPr lang="en-GB" dirty="0">
                <a:effectLst/>
                <a:latin typeface="Arial" panose="020B0604020202020204" pitchFamily="34" charset="0"/>
              </a:rPr>
              <a:t>group of people a benefit over others for no valid reason which means that</a:t>
            </a:r>
            <a:br>
              <a:rPr lang="en-GB" dirty="0"/>
            </a:br>
            <a:r>
              <a:rPr lang="en-GB" dirty="0">
                <a:effectLst/>
                <a:latin typeface="Arial" panose="020B0604020202020204" pitchFamily="34" charset="0"/>
              </a:rPr>
              <a:t>there is no equality of opportunity and therefore the situation is likely to be</a:t>
            </a:r>
            <a:br>
              <a:rPr lang="en-GB" dirty="0"/>
            </a:br>
            <a:r>
              <a:rPr lang="en-GB" dirty="0">
                <a:effectLst/>
                <a:latin typeface="Arial" panose="020B0604020202020204" pitchFamily="34" charset="0"/>
              </a:rPr>
              <a:t>unfair.</a:t>
            </a:r>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9</a:t>
            </a:fld>
            <a:endParaRPr lang="en-GB"/>
          </a:p>
        </p:txBody>
      </p:sp>
    </p:spTree>
    <p:extLst>
      <p:ext uri="{BB962C8B-B14F-4D97-AF65-F5344CB8AC3E}">
        <p14:creationId xmlns:p14="http://schemas.microsoft.com/office/powerpoint/2010/main" val="830265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diagram and supporting information can be found here: (&lt;https://www.ruleoflaw.org.au/what-is-the-rule-of-law/&gt;)</a:t>
            </a:r>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10</a:t>
            </a:fld>
            <a:endParaRPr lang="en-GB"/>
          </a:p>
        </p:txBody>
      </p:sp>
    </p:spTree>
    <p:extLst>
      <p:ext uri="{BB962C8B-B14F-4D97-AF65-F5344CB8AC3E}">
        <p14:creationId xmlns:p14="http://schemas.microsoft.com/office/powerpoint/2010/main" val="2935170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a helpful video at &lt;https://</a:t>
            </a:r>
            <a:r>
              <a:rPr lang="en-GB" dirty="0" err="1"/>
              <a:t>www.judiciary.uk</a:t>
            </a:r>
            <a:r>
              <a:rPr lang="en-GB" dirty="0"/>
              <a:t>/about-the-judiciary/diversity/schools-engagement/resources-for-teachers-and-learners/&gt; which explains the Judiciary in England and Wales. </a:t>
            </a:r>
          </a:p>
          <a:p>
            <a:endParaRPr lang="en-GB" dirty="0"/>
          </a:p>
        </p:txBody>
      </p:sp>
      <p:sp>
        <p:nvSpPr>
          <p:cNvPr id="4" name="Slide Number Placeholder 3"/>
          <p:cNvSpPr>
            <a:spLocks noGrp="1"/>
          </p:cNvSpPr>
          <p:nvPr>
            <p:ph type="sldNum" sz="quarter" idx="5"/>
          </p:nvPr>
        </p:nvSpPr>
        <p:spPr/>
        <p:txBody>
          <a:bodyPr/>
          <a:lstStyle/>
          <a:p>
            <a:fld id="{EE29317B-F46A-4B0C-8995-5581E7567F31}" type="slidenum">
              <a:rPr lang="en-GB" smtClean="0"/>
              <a:t>11</a:t>
            </a:fld>
            <a:endParaRPr lang="en-GB"/>
          </a:p>
        </p:txBody>
      </p:sp>
    </p:spTree>
    <p:extLst>
      <p:ext uri="{BB962C8B-B14F-4D97-AF65-F5344CB8AC3E}">
        <p14:creationId xmlns:p14="http://schemas.microsoft.com/office/powerpoint/2010/main" val="409066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2311431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3870719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32831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49404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12375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1442361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83000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2050935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1157227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958CA3-FFF8-44E1-8AC9-3021BE9B6B61}" type="datetimeFigureOut">
              <a:rPr lang="en-GB" smtClean="0"/>
              <a:t>26/04/2023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3649449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958CA3-FFF8-44E1-8AC9-3021BE9B6B61}" type="datetimeFigureOut">
              <a:rPr lang="en-GB" smtClean="0"/>
              <a:t>26/04/2023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2456251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958CA3-FFF8-44E1-8AC9-3021BE9B6B61}" type="datetimeFigureOut">
              <a:rPr lang="en-GB" smtClean="0"/>
              <a:t>26/04/2023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4251702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58CA3-FFF8-44E1-8AC9-3021BE9B6B61}" type="datetimeFigureOut">
              <a:rPr lang="en-GB" smtClean="0"/>
              <a:t>26/04/2023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9443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958CA3-FFF8-44E1-8AC9-3021BE9B6B61}" type="datetimeFigureOut">
              <a:rPr lang="en-GB" smtClean="0"/>
              <a:t>26/04/2023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1193701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958CA3-FFF8-44E1-8AC9-3021BE9B6B61}" type="datetimeFigureOut">
              <a:rPr lang="en-GB" smtClean="0"/>
              <a:t>26/04/2023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1222721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958CA3-FFF8-44E1-8AC9-3021BE9B6B61}" type="datetimeFigureOut">
              <a:rPr lang="en-GB" smtClean="0"/>
              <a:t>26/04/2023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31F507-1009-4D79-A398-92D8866ED3C2}" type="slidenum">
              <a:rPr lang="en-GB" smtClean="0"/>
              <a:t>‹#›</a:t>
            </a:fld>
            <a:endParaRPr lang="en-GB"/>
          </a:p>
        </p:txBody>
      </p:sp>
    </p:spTree>
    <p:extLst>
      <p:ext uri="{BB962C8B-B14F-4D97-AF65-F5344CB8AC3E}">
        <p14:creationId xmlns:p14="http://schemas.microsoft.com/office/powerpoint/2010/main" val="111061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E958CA3-FFF8-44E1-8AC9-3021BE9B6B61}" type="datetimeFigureOut">
              <a:rPr lang="en-GB" smtClean="0"/>
              <a:t>26/04/2023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F31F507-1009-4D79-A398-92D8866ED3C2}" type="slidenum">
              <a:rPr lang="en-GB" smtClean="0"/>
              <a:t>‹#›</a:t>
            </a:fld>
            <a:endParaRPr lang="en-GB"/>
          </a:p>
        </p:txBody>
      </p:sp>
    </p:spTree>
    <p:extLst>
      <p:ext uri="{BB962C8B-B14F-4D97-AF65-F5344CB8AC3E}">
        <p14:creationId xmlns:p14="http://schemas.microsoft.com/office/powerpoint/2010/main" val="1105765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3187B-900B-8E73-DC9D-D6E3C42A7CD4}"/>
              </a:ext>
            </a:extLst>
          </p:cNvPr>
          <p:cNvSpPr>
            <a:spLocks noGrp="1"/>
          </p:cNvSpPr>
          <p:nvPr>
            <p:ph type="ctrTitle"/>
          </p:nvPr>
        </p:nvSpPr>
        <p:spPr/>
        <p:txBody>
          <a:bodyPr/>
          <a:lstStyle/>
          <a:p>
            <a:r>
              <a:rPr lang="en-US" dirty="0"/>
              <a:t>Lesson 1: What is Law?</a:t>
            </a:r>
            <a:endParaRPr lang="en-GB" dirty="0"/>
          </a:p>
        </p:txBody>
      </p:sp>
      <p:sp>
        <p:nvSpPr>
          <p:cNvPr id="3" name="Subtitle 2">
            <a:extLst>
              <a:ext uri="{FF2B5EF4-FFF2-40B4-BE49-F238E27FC236}">
                <a16:creationId xmlns:a16="http://schemas.microsoft.com/office/drawing/2014/main" id="{7B3C8B4F-11AF-464C-D3DC-066E4E2D0D97}"/>
              </a:ext>
            </a:extLst>
          </p:cNvPr>
          <p:cNvSpPr>
            <a:spLocks noGrp="1"/>
          </p:cNvSpPr>
          <p:nvPr>
            <p:ph type="subTitle" idx="1"/>
          </p:nvPr>
        </p:nvSpPr>
        <p:spPr/>
        <p:txBody>
          <a:bodyPr/>
          <a:lstStyle/>
          <a:p>
            <a:r>
              <a:rPr lang="en-US" dirty="0"/>
              <a:t>Unit 3: The Law of Health in Wales </a:t>
            </a:r>
            <a:endParaRPr lang="en-GB" dirty="0"/>
          </a:p>
        </p:txBody>
      </p:sp>
    </p:spTree>
    <p:extLst>
      <p:ext uri="{BB962C8B-B14F-4D97-AF65-F5344CB8AC3E}">
        <p14:creationId xmlns:p14="http://schemas.microsoft.com/office/powerpoint/2010/main" val="1608992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B031-A513-6606-5773-E4FCD9AF8727}"/>
              </a:ext>
            </a:extLst>
          </p:cNvPr>
          <p:cNvSpPr>
            <a:spLocks noGrp="1"/>
          </p:cNvSpPr>
          <p:nvPr>
            <p:ph type="title"/>
          </p:nvPr>
        </p:nvSpPr>
        <p:spPr/>
        <p:txBody>
          <a:bodyPr/>
          <a:lstStyle/>
          <a:p>
            <a:r>
              <a:rPr lang="en-US" dirty="0"/>
              <a:t>Rule of Law: What does this mean  </a:t>
            </a:r>
            <a:endParaRPr lang="en-GB" dirty="0"/>
          </a:p>
        </p:txBody>
      </p:sp>
      <p:sp>
        <p:nvSpPr>
          <p:cNvPr id="3" name="Content Placeholder 2">
            <a:extLst>
              <a:ext uri="{FF2B5EF4-FFF2-40B4-BE49-F238E27FC236}">
                <a16:creationId xmlns:a16="http://schemas.microsoft.com/office/drawing/2014/main" id="{C5AFD72E-7B2D-D85F-F87D-6302C53847AD}"/>
              </a:ext>
            </a:extLst>
          </p:cNvPr>
          <p:cNvSpPr>
            <a:spLocks noGrp="1"/>
          </p:cNvSpPr>
          <p:nvPr>
            <p:ph idx="1"/>
          </p:nvPr>
        </p:nvSpPr>
        <p:spPr>
          <a:xfrm>
            <a:off x="445514" y="1443537"/>
            <a:ext cx="10527286" cy="5253477"/>
          </a:xfrm>
        </p:spPr>
        <p:txBody>
          <a:bodyPr/>
          <a:lstStyle/>
          <a:p>
            <a:r>
              <a:rPr lang="en-US" dirty="0"/>
              <a:t>The law should be clear and known to every citizen </a:t>
            </a:r>
          </a:p>
          <a:p>
            <a:r>
              <a:rPr lang="en-US" dirty="0"/>
              <a:t>It should not be arbitrary are target groups of individuals – everyone should be treated equally</a:t>
            </a:r>
          </a:p>
          <a:p>
            <a:r>
              <a:rPr lang="en-US" dirty="0"/>
              <a:t>The law should not apply retrospectively </a:t>
            </a:r>
          </a:p>
          <a:p>
            <a:r>
              <a:rPr lang="en-US" dirty="0"/>
              <a:t>Citizens have a right to treated innocent until proven guilt </a:t>
            </a:r>
          </a:p>
          <a:p>
            <a:r>
              <a:rPr lang="en-US" dirty="0"/>
              <a:t>Citizens have a right to efficient dispute resolution </a:t>
            </a:r>
          </a:p>
          <a:p>
            <a:r>
              <a:rPr lang="en-US" dirty="0"/>
              <a:t>Individuals have a right to a fair trial and to defend themselves </a:t>
            </a:r>
          </a:p>
          <a:p>
            <a:r>
              <a:rPr lang="en-US" dirty="0"/>
              <a:t>The Government and public authorities must act within the law</a:t>
            </a:r>
          </a:p>
          <a:p>
            <a:r>
              <a:rPr lang="en-US" dirty="0"/>
              <a:t>The Government and public authorities must protect the rights of the citizen e.g. through protection of their body (police, army), of the minds (banning harmful material), and property (e.g. cars, money, houses)</a:t>
            </a:r>
          </a:p>
          <a:p>
            <a:r>
              <a:rPr lang="en-US" dirty="0"/>
              <a:t> A decision-maker or judge should make fair decisions</a:t>
            </a:r>
          </a:p>
        </p:txBody>
      </p:sp>
    </p:spTree>
    <p:extLst>
      <p:ext uri="{BB962C8B-B14F-4D97-AF65-F5344CB8AC3E}">
        <p14:creationId xmlns:p14="http://schemas.microsoft.com/office/powerpoint/2010/main" val="1452553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1CC44-BFBF-BF0B-78EB-16D30A85A153}"/>
              </a:ext>
            </a:extLst>
          </p:cNvPr>
          <p:cNvSpPr>
            <a:spLocks noGrp="1"/>
          </p:cNvSpPr>
          <p:nvPr>
            <p:ph type="title"/>
          </p:nvPr>
        </p:nvSpPr>
        <p:spPr/>
        <p:txBody>
          <a:bodyPr/>
          <a:lstStyle/>
          <a:p>
            <a:r>
              <a:rPr lang="en-US" dirty="0"/>
              <a:t>Different types of law in England and Wales</a:t>
            </a:r>
            <a:endParaRPr lang="en-GB" dirty="0"/>
          </a:p>
        </p:txBody>
      </p:sp>
      <p:sp>
        <p:nvSpPr>
          <p:cNvPr id="3" name="Content Placeholder 2">
            <a:extLst>
              <a:ext uri="{FF2B5EF4-FFF2-40B4-BE49-F238E27FC236}">
                <a16:creationId xmlns:a16="http://schemas.microsoft.com/office/drawing/2014/main" id="{72672419-2742-D1DB-E40A-96EA2A642AE2}"/>
              </a:ext>
            </a:extLst>
          </p:cNvPr>
          <p:cNvSpPr>
            <a:spLocks noGrp="1"/>
          </p:cNvSpPr>
          <p:nvPr>
            <p:ph idx="1"/>
          </p:nvPr>
        </p:nvSpPr>
        <p:spPr/>
        <p:txBody>
          <a:bodyPr>
            <a:normAutofit/>
          </a:bodyPr>
          <a:lstStyle/>
          <a:p>
            <a:r>
              <a:rPr lang="en-GB" sz="2000" dirty="0"/>
              <a:t>England and Wales operate on a common law system which combines the passing of legislation, and the creation of precedent through case law. </a:t>
            </a:r>
          </a:p>
          <a:p>
            <a:r>
              <a:rPr lang="en-GB" sz="2000" b="0" i="0" u="none" strike="noStrike" dirty="0">
                <a:solidFill>
                  <a:srgbClr val="252526"/>
                </a:solidFill>
                <a:effectLst/>
                <a:latin typeface="Proxima-Nova"/>
              </a:rPr>
              <a:t>The United Kingdom does not have a constitution that is contained in a written constitutional instrument, such as the American Constitution. Our ‘unwritten constitution’ It is to be found in the statutes passed by Parliament and in the common law, which developed over the centuries in the decisions of the courts.</a:t>
            </a:r>
          </a:p>
          <a:p>
            <a:r>
              <a:rPr lang="en-GB" sz="2000" dirty="0"/>
              <a:t>The process of devolution has resulted in some variations between the laws of Wales and those of England</a:t>
            </a:r>
          </a:p>
          <a:p>
            <a:endParaRPr lang="en-GB" dirty="0"/>
          </a:p>
          <a:p>
            <a:pPr>
              <a:buFont typeface="Arial" panose="020B0604020202020204" pitchFamily="34" charset="0"/>
              <a:buChar char="•"/>
            </a:pPr>
            <a:endParaRPr lang="en-GB" dirty="0"/>
          </a:p>
        </p:txBody>
      </p:sp>
    </p:spTree>
    <p:extLst>
      <p:ext uri="{BB962C8B-B14F-4D97-AF65-F5344CB8AC3E}">
        <p14:creationId xmlns:p14="http://schemas.microsoft.com/office/powerpoint/2010/main" val="225607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5BC35-C7EB-9FF9-10E7-6D7778568612}"/>
              </a:ext>
            </a:extLst>
          </p:cNvPr>
          <p:cNvSpPr>
            <a:spLocks noGrp="1"/>
          </p:cNvSpPr>
          <p:nvPr>
            <p:ph type="title"/>
          </p:nvPr>
        </p:nvSpPr>
        <p:spPr>
          <a:xfrm>
            <a:off x="677334" y="609600"/>
            <a:ext cx="8596668" cy="983226"/>
          </a:xfrm>
        </p:spPr>
        <p:txBody>
          <a:bodyPr/>
          <a:lstStyle/>
          <a:p>
            <a:r>
              <a:rPr lang="en-GB" dirty="0"/>
              <a:t>Sources of law</a:t>
            </a:r>
          </a:p>
        </p:txBody>
      </p:sp>
      <p:sp>
        <p:nvSpPr>
          <p:cNvPr id="3" name="Content Placeholder 2">
            <a:extLst>
              <a:ext uri="{FF2B5EF4-FFF2-40B4-BE49-F238E27FC236}">
                <a16:creationId xmlns:a16="http://schemas.microsoft.com/office/drawing/2014/main" id="{C9A39FEB-A24A-0229-C0C2-095642FA1477}"/>
              </a:ext>
            </a:extLst>
          </p:cNvPr>
          <p:cNvSpPr>
            <a:spLocks noGrp="1"/>
          </p:cNvSpPr>
          <p:nvPr>
            <p:ph idx="1"/>
          </p:nvPr>
        </p:nvSpPr>
        <p:spPr/>
        <p:txBody>
          <a:bodyPr/>
          <a:lstStyle/>
          <a:p>
            <a:r>
              <a:rPr lang="en-GB" dirty="0"/>
              <a:t>Acts of Parliament – statutes enacted by Parliament, including the Human Rights Act 1998 (enabling citizens to raise alleged breaches of their human rights before domestic Courts)</a:t>
            </a:r>
          </a:p>
          <a:p>
            <a:r>
              <a:rPr lang="en-GB" dirty="0"/>
              <a:t>Acts of devolution – creating a devolved system of government</a:t>
            </a:r>
          </a:p>
          <a:p>
            <a:r>
              <a:rPr lang="en-GB" dirty="0"/>
              <a:t>International law – for example European Union Law which, despite the UK no longer being a member, some is still retained </a:t>
            </a:r>
          </a:p>
          <a:p>
            <a:endParaRPr lang="en-GB" dirty="0"/>
          </a:p>
        </p:txBody>
      </p:sp>
    </p:spTree>
    <p:extLst>
      <p:ext uri="{BB962C8B-B14F-4D97-AF65-F5344CB8AC3E}">
        <p14:creationId xmlns:p14="http://schemas.microsoft.com/office/powerpoint/2010/main" val="1089330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43C37-F479-7B4C-9F4F-867A72FFEF72}"/>
              </a:ext>
            </a:extLst>
          </p:cNvPr>
          <p:cNvSpPr>
            <a:spLocks noGrp="1"/>
          </p:cNvSpPr>
          <p:nvPr>
            <p:ph type="title"/>
          </p:nvPr>
        </p:nvSpPr>
        <p:spPr/>
        <p:txBody>
          <a:bodyPr/>
          <a:lstStyle/>
          <a:p>
            <a:r>
              <a:rPr lang="en-US" dirty="0"/>
              <a:t>Case law </a:t>
            </a:r>
          </a:p>
        </p:txBody>
      </p:sp>
      <p:sp>
        <p:nvSpPr>
          <p:cNvPr id="3" name="Content Placeholder 2">
            <a:extLst>
              <a:ext uri="{FF2B5EF4-FFF2-40B4-BE49-F238E27FC236}">
                <a16:creationId xmlns:a16="http://schemas.microsoft.com/office/drawing/2014/main" id="{80DC510B-D391-884C-B78E-9DF5E6291EDA}"/>
              </a:ext>
            </a:extLst>
          </p:cNvPr>
          <p:cNvSpPr>
            <a:spLocks noGrp="1"/>
          </p:cNvSpPr>
          <p:nvPr>
            <p:ph idx="1"/>
          </p:nvPr>
        </p:nvSpPr>
        <p:spPr>
          <a:xfrm>
            <a:off x="677334" y="1930400"/>
            <a:ext cx="8596668" cy="3880773"/>
          </a:xfrm>
        </p:spPr>
        <p:txBody>
          <a:bodyPr/>
          <a:lstStyle/>
          <a:p>
            <a:pPr algn="l"/>
            <a:r>
              <a:rPr lang="en-GB" sz="2400" b="0" i="0" u="none" strike="noStrike" dirty="0">
                <a:solidFill>
                  <a:srgbClr val="1A202C"/>
                </a:solidFill>
                <a:effectLst/>
                <a:latin typeface="Lato" panose="020F0502020204030204" pitchFamily="34" charset="0"/>
              </a:rPr>
              <a:t>Although most laws are enacted by Parliament in the form of legislation, in a common law system such as ours the Courts can also develop the law. </a:t>
            </a:r>
          </a:p>
          <a:p>
            <a:pPr algn="l"/>
            <a:r>
              <a:rPr lang="en-GB" sz="2400" b="0" i="0" u="none" strike="noStrike" dirty="0">
                <a:solidFill>
                  <a:srgbClr val="1A202C"/>
                </a:solidFill>
                <a:effectLst/>
                <a:latin typeface="Lato" panose="020F0502020204030204" pitchFamily="34" charset="0"/>
              </a:rPr>
              <a:t>By deciding a disputed point of law, a senior court can change or clarify the law, thereby setting a precedent which other courts are bound to follow or apply in later cases.</a:t>
            </a:r>
          </a:p>
          <a:p>
            <a:pPr marL="0" indent="0">
              <a:buNone/>
            </a:pPr>
            <a:br>
              <a:rPr lang="en-GB" dirty="0"/>
            </a:br>
            <a:endParaRPr lang="en-US" dirty="0"/>
          </a:p>
        </p:txBody>
      </p:sp>
    </p:spTree>
    <p:extLst>
      <p:ext uri="{BB962C8B-B14F-4D97-AF65-F5344CB8AC3E}">
        <p14:creationId xmlns:p14="http://schemas.microsoft.com/office/powerpoint/2010/main" val="3730786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3AB0F-66E2-2A41-A42E-CD4325669ABE}"/>
              </a:ext>
            </a:extLst>
          </p:cNvPr>
          <p:cNvSpPr>
            <a:spLocks noGrp="1"/>
          </p:cNvSpPr>
          <p:nvPr>
            <p:ph type="title"/>
          </p:nvPr>
        </p:nvSpPr>
        <p:spPr/>
        <p:txBody>
          <a:bodyPr/>
          <a:lstStyle/>
          <a:p>
            <a:r>
              <a:rPr lang="en-US" dirty="0"/>
              <a:t>Types of Courts in England &amp; Wales</a:t>
            </a:r>
          </a:p>
        </p:txBody>
      </p:sp>
      <p:sp>
        <p:nvSpPr>
          <p:cNvPr id="3" name="Content Placeholder 2">
            <a:extLst>
              <a:ext uri="{FF2B5EF4-FFF2-40B4-BE49-F238E27FC236}">
                <a16:creationId xmlns:a16="http://schemas.microsoft.com/office/drawing/2014/main" id="{6DB78230-F486-9E4B-B1B2-20B616BEE531}"/>
              </a:ext>
            </a:extLst>
          </p:cNvPr>
          <p:cNvSpPr>
            <a:spLocks noGrp="1"/>
          </p:cNvSpPr>
          <p:nvPr>
            <p:ph idx="1"/>
          </p:nvPr>
        </p:nvSpPr>
        <p:spPr>
          <a:xfrm>
            <a:off x="677334" y="1930400"/>
            <a:ext cx="8596668" cy="3880773"/>
          </a:xfrm>
        </p:spPr>
        <p:txBody>
          <a:bodyPr>
            <a:normAutofit lnSpcReduction="10000"/>
          </a:bodyPr>
          <a:lstStyle/>
          <a:p>
            <a:r>
              <a:rPr lang="en-GB" sz="2000" dirty="0"/>
              <a:t>The main different types of Courts in England and Wales are as follows:</a:t>
            </a:r>
          </a:p>
          <a:p>
            <a:endParaRPr lang="en-GB" sz="2000" dirty="0"/>
          </a:p>
          <a:p>
            <a:pPr lvl="1"/>
            <a:r>
              <a:rPr lang="en-GB" sz="1800" b="1" dirty="0"/>
              <a:t>County Court – </a:t>
            </a:r>
            <a:r>
              <a:rPr lang="en-GB" sz="1800" dirty="0"/>
              <a:t>dealing with civil (non-criminal and non-family) cases</a:t>
            </a:r>
          </a:p>
          <a:p>
            <a:pPr lvl="1"/>
            <a:r>
              <a:rPr lang="en-GB" sz="1800" b="1" dirty="0"/>
              <a:t>Magistrates Court – </a:t>
            </a:r>
            <a:r>
              <a:rPr lang="en-GB" sz="1800" dirty="0"/>
              <a:t>hearing less serious criminal cases, and some civil cases</a:t>
            </a:r>
          </a:p>
          <a:p>
            <a:pPr lvl="1"/>
            <a:r>
              <a:rPr lang="en-GB" sz="1800" b="1" dirty="0"/>
              <a:t>Crown Court – </a:t>
            </a:r>
            <a:r>
              <a:rPr lang="en-GB" sz="1800" dirty="0"/>
              <a:t>dealing with indictable criminal cases transferred from the Magistrates Court</a:t>
            </a:r>
          </a:p>
          <a:p>
            <a:pPr lvl="1"/>
            <a:r>
              <a:rPr lang="en-GB" sz="1800" b="1" dirty="0"/>
              <a:t>Family Court – </a:t>
            </a:r>
            <a:r>
              <a:rPr lang="en-GB" sz="1800" dirty="0"/>
              <a:t>dealing with disputes about children and finances</a:t>
            </a:r>
          </a:p>
          <a:p>
            <a:pPr lvl="1"/>
            <a:r>
              <a:rPr lang="en-US" sz="1800" b="1" dirty="0"/>
              <a:t>Tribunals – </a:t>
            </a:r>
            <a:r>
              <a:rPr lang="en-US" sz="1700" dirty="0"/>
              <a:t>specialized part of the justice system of England and Wales </a:t>
            </a:r>
            <a:r>
              <a:rPr lang="en-GB" sz="1700" b="0" i="0" u="none" strike="noStrike" dirty="0">
                <a:solidFill>
                  <a:srgbClr val="3D3D3D"/>
                </a:solidFill>
                <a:effectLst/>
              </a:rPr>
              <a:t>set up by Parliament to rule on disputes between individuals or private organisations and state officials</a:t>
            </a:r>
            <a:endParaRPr lang="en-GB" sz="1900" dirty="0"/>
          </a:p>
        </p:txBody>
      </p:sp>
    </p:spTree>
    <p:extLst>
      <p:ext uri="{BB962C8B-B14F-4D97-AF65-F5344CB8AC3E}">
        <p14:creationId xmlns:p14="http://schemas.microsoft.com/office/powerpoint/2010/main" val="3804359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B4DE830A-B531-4A3B-96F6-0ECE88B085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32" name="Straight Connector 1031">
              <a:extLst>
                <a:ext uri="{FF2B5EF4-FFF2-40B4-BE49-F238E27FC236}">
                  <a16:creationId xmlns:a16="http://schemas.microsoft.com/office/drawing/2014/main" id="{2813DF2C-461A-4A8F-9679-A172790D1F3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33" name="Straight Connector 1032">
              <a:extLst>
                <a:ext uri="{FF2B5EF4-FFF2-40B4-BE49-F238E27FC236}">
                  <a16:creationId xmlns:a16="http://schemas.microsoft.com/office/drawing/2014/main" id="{54CD3A85-C039-4249-86E4-1EB9318B549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034" name="Rectangle 23">
              <a:extLst>
                <a:ext uri="{FF2B5EF4-FFF2-40B4-BE49-F238E27FC236}">
                  <a16:creationId xmlns:a16="http://schemas.microsoft.com/office/drawing/2014/main" id="{887EA6D2-2883-42C2-993D-094CA6D65D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5" name="Rectangle 25">
              <a:extLst>
                <a:ext uri="{FF2B5EF4-FFF2-40B4-BE49-F238E27FC236}">
                  <a16:creationId xmlns:a16="http://schemas.microsoft.com/office/drawing/2014/main" id="{3B895046-636F-4D1B-ACA4-29AA0CB33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6" name="Isosceles Triangle 1035">
              <a:extLst>
                <a:ext uri="{FF2B5EF4-FFF2-40B4-BE49-F238E27FC236}">
                  <a16:creationId xmlns:a16="http://schemas.microsoft.com/office/drawing/2014/main" id="{C6B0CDE3-E054-4EDD-A43B-F96843D8BF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7" name="Rectangle 27">
              <a:extLst>
                <a:ext uri="{FF2B5EF4-FFF2-40B4-BE49-F238E27FC236}">
                  <a16:creationId xmlns:a16="http://schemas.microsoft.com/office/drawing/2014/main" id="{3B66B1A2-F145-4C9B-85CC-4BF30D58CB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8" name="Rectangle 28">
              <a:extLst>
                <a:ext uri="{FF2B5EF4-FFF2-40B4-BE49-F238E27FC236}">
                  <a16:creationId xmlns:a16="http://schemas.microsoft.com/office/drawing/2014/main" id="{5D4FC972-94B3-4035-8D31-E668C132B4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39" name="Rectangle 29">
              <a:extLst>
                <a:ext uri="{FF2B5EF4-FFF2-40B4-BE49-F238E27FC236}">
                  <a16:creationId xmlns:a16="http://schemas.microsoft.com/office/drawing/2014/main" id="{374B9941-AFBE-4A77-A50E-B6EA04A746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40" name="Isosceles Triangle 1039">
              <a:extLst>
                <a:ext uri="{FF2B5EF4-FFF2-40B4-BE49-F238E27FC236}">
                  <a16:creationId xmlns:a16="http://schemas.microsoft.com/office/drawing/2014/main" id="{27A982C5-2C38-4CE9-BC18-94697AD65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41" name="Isosceles Triangle 1040">
              <a:extLst>
                <a:ext uri="{FF2B5EF4-FFF2-40B4-BE49-F238E27FC236}">
                  <a16:creationId xmlns:a16="http://schemas.microsoft.com/office/drawing/2014/main" id="{0060D8D1-7BB1-498F-AFBB-ADAC130A9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9481CC44-BFBF-BF0B-78EB-16D30A85A153}"/>
              </a:ext>
            </a:extLst>
          </p:cNvPr>
          <p:cNvSpPr>
            <a:spLocks noGrp="1"/>
          </p:cNvSpPr>
          <p:nvPr>
            <p:ph type="title"/>
          </p:nvPr>
        </p:nvSpPr>
        <p:spPr>
          <a:xfrm>
            <a:off x="542256" y="3210260"/>
            <a:ext cx="3771113" cy="1649963"/>
          </a:xfrm>
        </p:spPr>
        <p:txBody>
          <a:bodyPr vert="horz" lIns="91440" tIns="45720" rIns="91440" bIns="45720" rtlCol="0" anchor="b">
            <a:noAutofit/>
          </a:bodyPr>
          <a:lstStyle/>
          <a:p>
            <a:pPr algn="ctr"/>
            <a:r>
              <a:rPr lang="en-US" sz="2800" kern="1200" dirty="0">
                <a:solidFill>
                  <a:schemeClr val="accent1"/>
                </a:solidFill>
                <a:latin typeface="+mj-lt"/>
                <a:ea typeface="+mj-ea"/>
                <a:cs typeface="+mj-cs"/>
              </a:rPr>
              <a:t>Different types of Court in England and Wales</a:t>
            </a:r>
            <a:br>
              <a:rPr lang="en-US" sz="2800" kern="1200" dirty="0">
                <a:solidFill>
                  <a:schemeClr val="accent1"/>
                </a:solidFill>
                <a:latin typeface="+mj-lt"/>
                <a:ea typeface="+mj-ea"/>
                <a:cs typeface="+mj-cs"/>
              </a:rPr>
            </a:br>
            <a:endParaRPr lang="en-US" sz="2800" kern="1200" dirty="0">
              <a:solidFill>
                <a:schemeClr val="accent1"/>
              </a:solidFill>
              <a:latin typeface="+mj-lt"/>
              <a:ea typeface="+mj-ea"/>
              <a:cs typeface="+mj-cs"/>
            </a:endParaRPr>
          </a:p>
        </p:txBody>
      </p:sp>
      <p:sp>
        <p:nvSpPr>
          <p:cNvPr id="1043" name="Isosceles Triangle 1042">
            <a:extLst>
              <a:ext uri="{FF2B5EF4-FFF2-40B4-BE49-F238E27FC236}">
                <a16:creationId xmlns:a16="http://schemas.microsoft.com/office/drawing/2014/main" id="{5A7802B6-FF37-40CF-A7E2-6F2A0D9A9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1026" name="Picture 2" descr="UK Court Structure | JustCite Knowledge Base">
            <a:extLst>
              <a:ext uri="{FF2B5EF4-FFF2-40B4-BE49-F238E27FC236}">
                <a16:creationId xmlns:a16="http://schemas.microsoft.com/office/drawing/2014/main" id="{567764EB-0F4E-3615-575D-76E51EE3491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407394" y="509069"/>
            <a:ext cx="4430914" cy="5623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848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A2881-737A-31F6-F932-77DC110D927D}"/>
              </a:ext>
            </a:extLst>
          </p:cNvPr>
          <p:cNvSpPr>
            <a:spLocks noGrp="1"/>
          </p:cNvSpPr>
          <p:nvPr>
            <p:ph type="title"/>
          </p:nvPr>
        </p:nvSpPr>
        <p:spPr/>
        <p:txBody>
          <a:bodyPr/>
          <a:lstStyle/>
          <a:p>
            <a:r>
              <a:rPr lang="en-US" dirty="0"/>
              <a:t>Where is Law created </a:t>
            </a:r>
            <a:endParaRPr lang="en-GB" dirty="0"/>
          </a:p>
        </p:txBody>
      </p:sp>
      <p:sp>
        <p:nvSpPr>
          <p:cNvPr id="3" name="Content Placeholder 2">
            <a:extLst>
              <a:ext uri="{FF2B5EF4-FFF2-40B4-BE49-F238E27FC236}">
                <a16:creationId xmlns:a16="http://schemas.microsoft.com/office/drawing/2014/main" id="{79D69025-9F5D-1FA2-57BE-BEF6AA4CBB4B}"/>
              </a:ext>
            </a:extLst>
          </p:cNvPr>
          <p:cNvSpPr>
            <a:spLocks noGrp="1"/>
          </p:cNvSpPr>
          <p:nvPr>
            <p:ph idx="1"/>
          </p:nvPr>
        </p:nvSpPr>
        <p:spPr>
          <a:xfrm>
            <a:off x="495300" y="1778000"/>
            <a:ext cx="8953500" cy="4470400"/>
          </a:xfrm>
        </p:spPr>
        <p:txBody>
          <a:bodyPr>
            <a:normAutofit fontScale="92500" lnSpcReduction="10000"/>
          </a:bodyPr>
          <a:lstStyle/>
          <a:p>
            <a:r>
              <a:rPr lang="en-GB" sz="2000" dirty="0"/>
              <a:t>An idea for a Law is called a Bill, which is introduced by a MP or Member of the House of Lords. The Bill is discussed and debated in the House of Commons and the House of Lords. If it is agreed, it is signed by the Monarch, given Royal Assent, and becomes an Act of Parliament.</a:t>
            </a:r>
          </a:p>
          <a:p>
            <a:r>
              <a:rPr lang="en-GB" sz="2000" dirty="0"/>
              <a:t>Legislation is passed by Parliament and the Judge’s role is to act according to the Laws made by Parliament</a:t>
            </a:r>
          </a:p>
          <a:p>
            <a:r>
              <a:rPr lang="en-GB" sz="2000" dirty="0"/>
              <a:t>Different Judges hearing different cases have to decide for themselves what the law means in the specific situation. Judges may not always agree on how the law applies. </a:t>
            </a:r>
          </a:p>
          <a:p>
            <a:r>
              <a:rPr lang="en-GB" sz="2000" dirty="0"/>
              <a:t>Judges can follow the conclusions of a higher court in a situation with similar facts, or they can decide for themselves, with their decision being used by lower courts to help make future decisions.</a:t>
            </a:r>
          </a:p>
          <a:p>
            <a:r>
              <a:rPr lang="en-GB" sz="2000" dirty="0"/>
              <a:t>This is called the system of </a:t>
            </a:r>
            <a:r>
              <a:rPr lang="en-GB" sz="2000" b="1" dirty="0"/>
              <a:t>precedent</a:t>
            </a:r>
            <a:r>
              <a:rPr lang="en-GB" sz="2000" dirty="0"/>
              <a:t>, where case law is developed, adding to the legislation made by Parliament</a:t>
            </a:r>
          </a:p>
          <a:p>
            <a:pPr marL="0" indent="0">
              <a:buNone/>
            </a:pPr>
            <a:endParaRPr lang="en-GB" dirty="0"/>
          </a:p>
        </p:txBody>
      </p:sp>
    </p:spTree>
    <p:extLst>
      <p:ext uri="{BB962C8B-B14F-4D97-AF65-F5344CB8AC3E}">
        <p14:creationId xmlns:p14="http://schemas.microsoft.com/office/powerpoint/2010/main" val="1020949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E6EC8-D49A-FD41-BDAB-E6B27FA296B7}"/>
              </a:ext>
            </a:extLst>
          </p:cNvPr>
          <p:cNvSpPr>
            <a:spLocks noGrp="1"/>
          </p:cNvSpPr>
          <p:nvPr>
            <p:ph type="title"/>
          </p:nvPr>
        </p:nvSpPr>
        <p:spPr/>
        <p:txBody>
          <a:bodyPr/>
          <a:lstStyle/>
          <a:p>
            <a:r>
              <a:rPr lang="en-US" dirty="0"/>
              <a:t>Devolved laws</a:t>
            </a:r>
          </a:p>
        </p:txBody>
      </p:sp>
      <p:sp>
        <p:nvSpPr>
          <p:cNvPr id="3" name="Content Placeholder 2">
            <a:extLst>
              <a:ext uri="{FF2B5EF4-FFF2-40B4-BE49-F238E27FC236}">
                <a16:creationId xmlns:a16="http://schemas.microsoft.com/office/drawing/2014/main" id="{03F8724E-0770-1B40-A3CC-0F5C3AB2CD5B}"/>
              </a:ext>
            </a:extLst>
          </p:cNvPr>
          <p:cNvSpPr>
            <a:spLocks noGrp="1"/>
          </p:cNvSpPr>
          <p:nvPr>
            <p:ph idx="1"/>
          </p:nvPr>
        </p:nvSpPr>
        <p:spPr>
          <a:xfrm>
            <a:off x="677334" y="1863505"/>
            <a:ext cx="8596668" cy="2767012"/>
          </a:xfrm>
        </p:spPr>
        <p:txBody>
          <a:bodyPr/>
          <a:lstStyle/>
          <a:p>
            <a:r>
              <a:rPr lang="en-GB" altLang="en-US" dirty="0">
                <a:solidFill>
                  <a:schemeClr val="tx1"/>
                </a:solidFill>
              </a:rPr>
              <a:t>The UK Parliament is the main law-making body, but some powers have been ‘devolved’ to the Northern Ireland Assembly, the National Assembly for Wales and the Scottish Parliament.</a:t>
            </a:r>
          </a:p>
          <a:p>
            <a:r>
              <a:rPr lang="en-GB" altLang="en-US" dirty="0">
                <a:solidFill>
                  <a:schemeClr val="tx1"/>
                </a:solidFill>
              </a:rPr>
              <a:t>This devolution transfers legislative power for self-governance to Wales from the Government of the United Kingdom in certain areas.</a:t>
            </a:r>
            <a:endParaRPr lang="en-US" altLang="en-US" dirty="0">
              <a:solidFill>
                <a:schemeClr val="tx1"/>
              </a:solidFill>
            </a:endParaRPr>
          </a:p>
          <a:p>
            <a:r>
              <a:rPr lang="en-US" altLang="en-US" dirty="0">
                <a:solidFill>
                  <a:schemeClr val="tx1"/>
                </a:solidFill>
              </a:rPr>
              <a:t>These institutions now have the power to make laws about some issues, for example health. This is why Wales was able to have their own rules relating to Coronavirus when compared with other parts of the UK. </a:t>
            </a:r>
            <a:endParaRPr lang="en-GB" altLang="en-US" dirty="0">
              <a:solidFill>
                <a:schemeClr val="tx1"/>
              </a:solidFill>
            </a:endParaRPr>
          </a:p>
        </p:txBody>
      </p:sp>
      <p:pic>
        <p:nvPicPr>
          <p:cNvPr id="1026" name="Picture 2">
            <a:extLst>
              <a:ext uri="{FF2B5EF4-FFF2-40B4-BE49-F238E27FC236}">
                <a16:creationId xmlns:a16="http://schemas.microsoft.com/office/drawing/2014/main" id="{CE56CB00-8D4B-F144-831B-032ED7AC51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1282" y="5160520"/>
            <a:ext cx="1980568" cy="11937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pload.wikimedia.org/wikipedia/commons/thumb/d/...">
            <a:extLst>
              <a:ext uri="{FF2B5EF4-FFF2-40B4-BE49-F238E27FC236}">
                <a16:creationId xmlns:a16="http://schemas.microsoft.com/office/drawing/2014/main" id="{3184E1EF-EE2A-CD46-956D-8224874591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2733" y="5165976"/>
            <a:ext cx="1980567" cy="118834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C147F9A5-476F-1344-BAA8-69144DCC209B}"/>
              </a:ext>
            </a:extLst>
          </p:cNvPr>
          <p:cNvCxnSpPr>
            <a:cxnSpLocks/>
          </p:cNvCxnSpPr>
          <p:nvPr/>
        </p:nvCxnSpPr>
        <p:spPr>
          <a:xfrm>
            <a:off x="3813618" y="5757418"/>
            <a:ext cx="1162050" cy="0"/>
          </a:xfrm>
          <a:prstGeom prst="straightConnector1">
            <a:avLst/>
          </a:prstGeom>
          <a:ln w="635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25467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7263F-FADC-B844-84F8-6BB04495E13F}"/>
              </a:ext>
            </a:extLst>
          </p:cNvPr>
          <p:cNvSpPr>
            <a:spLocks noGrp="1"/>
          </p:cNvSpPr>
          <p:nvPr>
            <p:ph type="title"/>
          </p:nvPr>
        </p:nvSpPr>
        <p:spPr/>
        <p:txBody>
          <a:bodyPr/>
          <a:lstStyle/>
          <a:p>
            <a:r>
              <a:rPr lang="en-US" dirty="0"/>
              <a:t>How is law applied</a:t>
            </a:r>
          </a:p>
        </p:txBody>
      </p:sp>
      <p:sp>
        <p:nvSpPr>
          <p:cNvPr id="3" name="Content Placeholder 2">
            <a:extLst>
              <a:ext uri="{FF2B5EF4-FFF2-40B4-BE49-F238E27FC236}">
                <a16:creationId xmlns:a16="http://schemas.microsoft.com/office/drawing/2014/main" id="{E8F2A28B-C132-224A-8880-BE08DE7C60FA}"/>
              </a:ext>
            </a:extLst>
          </p:cNvPr>
          <p:cNvSpPr>
            <a:spLocks noGrp="1"/>
          </p:cNvSpPr>
          <p:nvPr>
            <p:ph idx="1"/>
          </p:nvPr>
        </p:nvSpPr>
        <p:spPr>
          <a:xfrm>
            <a:off x="677334" y="1930400"/>
            <a:ext cx="8596668" cy="3880773"/>
          </a:xfrm>
        </p:spPr>
        <p:txBody>
          <a:bodyPr/>
          <a:lstStyle/>
          <a:p>
            <a:r>
              <a:rPr lang="en-US" dirty="0"/>
              <a:t>At Court, the Judge will apply the law to the facts of the given case. They must do this in accordance with the rule of law. </a:t>
            </a:r>
          </a:p>
          <a:p>
            <a:endParaRPr lang="en-US" dirty="0"/>
          </a:p>
        </p:txBody>
      </p:sp>
    </p:spTree>
    <p:extLst>
      <p:ext uri="{BB962C8B-B14F-4D97-AF65-F5344CB8AC3E}">
        <p14:creationId xmlns:p14="http://schemas.microsoft.com/office/powerpoint/2010/main" val="3214747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74437-8DF8-CAB6-D6D6-896175D7CEBD}"/>
              </a:ext>
            </a:extLst>
          </p:cNvPr>
          <p:cNvSpPr>
            <a:spLocks noGrp="1"/>
          </p:cNvSpPr>
          <p:nvPr>
            <p:ph type="title"/>
          </p:nvPr>
        </p:nvSpPr>
        <p:spPr/>
        <p:txBody>
          <a:bodyPr/>
          <a:lstStyle/>
          <a:p>
            <a:r>
              <a:rPr lang="en-US" dirty="0"/>
              <a:t>Aims</a:t>
            </a:r>
            <a:endParaRPr lang="en-GB" dirty="0"/>
          </a:p>
        </p:txBody>
      </p:sp>
      <p:sp>
        <p:nvSpPr>
          <p:cNvPr id="3" name="Content Placeholder 2">
            <a:extLst>
              <a:ext uri="{FF2B5EF4-FFF2-40B4-BE49-F238E27FC236}">
                <a16:creationId xmlns:a16="http://schemas.microsoft.com/office/drawing/2014/main" id="{64B39C4A-A15B-C297-298E-812FD305939F}"/>
              </a:ext>
            </a:extLst>
          </p:cNvPr>
          <p:cNvSpPr>
            <a:spLocks noGrp="1"/>
          </p:cNvSpPr>
          <p:nvPr>
            <p:ph idx="1"/>
          </p:nvPr>
        </p:nvSpPr>
        <p:spPr/>
        <p:txBody>
          <a:bodyPr/>
          <a:lstStyle/>
          <a:p>
            <a:r>
              <a:rPr lang="en-US" dirty="0"/>
              <a:t>To understand what Law is</a:t>
            </a:r>
          </a:p>
          <a:p>
            <a:r>
              <a:rPr lang="en-US" dirty="0"/>
              <a:t>To gain an appreciation of why Law has authority </a:t>
            </a:r>
          </a:p>
          <a:p>
            <a:r>
              <a:rPr lang="en-US" dirty="0"/>
              <a:t>To understand the purpose and function of Law within society </a:t>
            </a:r>
          </a:p>
          <a:p>
            <a:r>
              <a:rPr lang="en-US" dirty="0"/>
              <a:t>To understand how Law is created </a:t>
            </a:r>
          </a:p>
          <a:p>
            <a:r>
              <a:rPr lang="en-US" dirty="0"/>
              <a:t>To be understand the different sources of Law that apply to Wales </a:t>
            </a:r>
          </a:p>
          <a:p>
            <a:r>
              <a:rPr lang="en-US" dirty="0"/>
              <a:t>To gain familiarity with the interpretation of Law </a:t>
            </a:r>
            <a:endParaRPr lang="en-GB" dirty="0"/>
          </a:p>
        </p:txBody>
      </p:sp>
    </p:spTree>
    <p:extLst>
      <p:ext uri="{BB962C8B-B14F-4D97-AF65-F5344CB8AC3E}">
        <p14:creationId xmlns:p14="http://schemas.microsoft.com/office/powerpoint/2010/main" val="242941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01CB7-4713-AE76-F8FE-C3CBDBCFE77C}"/>
              </a:ext>
            </a:extLst>
          </p:cNvPr>
          <p:cNvSpPr>
            <a:spLocks noGrp="1"/>
          </p:cNvSpPr>
          <p:nvPr>
            <p:ph type="title"/>
          </p:nvPr>
        </p:nvSpPr>
        <p:spPr/>
        <p:txBody>
          <a:bodyPr/>
          <a:lstStyle/>
          <a:p>
            <a:r>
              <a:rPr lang="en-US" dirty="0"/>
              <a:t>What is Law</a:t>
            </a:r>
            <a:endParaRPr lang="en-GB" dirty="0"/>
          </a:p>
        </p:txBody>
      </p:sp>
      <p:sp>
        <p:nvSpPr>
          <p:cNvPr id="3" name="Content Placeholder 2">
            <a:extLst>
              <a:ext uri="{FF2B5EF4-FFF2-40B4-BE49-F238E27FC236}">
                <a16:creationId xmlns:a16="http://schemas.microsoft.com/office/drawing/2014/main" id="{22EBE14E-B12D-A2AF-5AB7-FF7FAB728481}"/>
              </a:ext>
            </a:extLst>
          </p:cNvPr>
          <p:cNvSpPr>
            <a:spLocks noGrp="1"/>
          </p:cNvSpPr>
          <p:nvPr>
            <p:ph idx="1"/>
          </p:nvPr>
        </p:nvSpPr>
        <p:spPr>
          <a:xfrm>
            <a:off x="610222" y="1623693"/>
            <a:ext cx="8596668" cy="3880773"/>
          </a:xfrm>
        </p:spPr>
        <p:txBody>
          <a:bodyPr>
            <a:normAutofit lnSpcReduction="10000"/>
          </a:bodyPr>
          <a:lstStyle/>
          <a:p>
            <a:r>
              <a:rPr lang="en-US" dirty="0"/>
              <a:t>Law is simply a set of rules that are applied to citizens within a jurisdiction </a:t>
            </a:r>
          </a:p>
          <a:p>
            <a:r>
              <a:rPr lang="en-US" dirty="0"/>
              <a:t>The rules are made by local or national governments</a:t>
            </a:r>
          </a:p>
          <a:p>
            <a:r>
              <a:rPr lang="en-US" dirty="0"/>
              <a:t>A jurisdiction is a geographical area where a Government has powers – this is usually a country  </a:t>
            </a:r>
          </a:p>
          <a:p>
            <a:r>
              <a:rPr lang="en-US" dirty="0"/>
              <a:t>A jurisdiction is recognised by other countries and the people who live in the county (citizens) </a:t>
            </a:r>
          </a:p>
          <a:p>
            <a:r>
              <a:rPr lang="en-US" dirty="0"/>
              <a:t>Law is made by the sovereign </a:t>
            </a:r>
          </a:p>
          <a:p>
            <a:r>
              <a:rPr lang="en-US" dirty="0"/>
              <a:t>The sovereign is the individual, government or institutions which is above (supreme) everything else</a:t>
            </a:r>
          </a:p>
          <a:p>
            <a:r>
              <a:rPr lang="en-US" dirty="0"/>
              <a:t>In the United Kingdom the Crown (the Queen) used to be Sovereign </a:t>
            </a:r>
          </a:p>
          <a:p>
            <a:r>
              <a:rPr lang="en-US" dirty="0"/>
              <a:t>However, after the English Civil War Parliament became Sovereign</a:t>
            </a:r>
          </a:p>
          <a:p>
            <a:endParaRPr lang="en-GB" dirty="0"/>
          </a:p>
        </p:txBody>
      </p:sp>
    </p:spTree>
    <p:extLst>
      <p:ext uri="{BB962C8B-B14F-4D97-AF65-F5344CB8AC3E}">
        <p14:creationId xmlns:p14="http://schemas.microsoft.com/office/powerpoint/2010/main" val="3029471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01CB7-4713-AE76-F8FE-C3CBDBCFE77C}"/>
              </a:ext>
            </a:extLst>
          </p:cNvPr>
          <p:cNvSpPr>
            <a:spLocks noGrp="1"/>
          </p:cNvSpPr>
          <p:nvPr>
            <p:ph type="title"/>
          </p:nvPr>
        </p:nvSpPr>
        <p:spPr>
          <a:xfrm>
            <a:off x="97785" y="648237"/>
            <a:ext cx="9355308" cy="1320800"/>
          </a:xfrm>
        </p:spPr>
        <p:txBody>
          <a:bodyPr/>
          <a:lstStyle/>
          <a:p>
            <a:pPr algn="ctr"/>
            <a:r>
              <a:rPr lang="en-US" dirty="0"/>
              <a:t>Task 1: What is the purpose of the school rules  do we follow rules </a:t>
            </a:r>
            <a:endParaRPr lang="en-GB" dirty="0"/>
          </a:p>
        </p:txBody>
      </p:sp>
      <p:sp>
        <p:nvSpPr>
          <p:cNvPr id="3" name="Content Placeholder 2">
            <a:extLst>
              <a:ext uri="{FF2B5EF4-FFF2-40B4-BE49-F238E27FC236}">
                <a16:creationId xmlns:a16="http://schemas.microsoft.com/office/drawing/2014/main" id="{22EBE14E-B12D-A2AF-5AB7-FF7FAB728481}"/>
              </a:ext>
            </a:extLst>
          </p:cNvPr>
          <p:cNvSpPr>
            <a:spLocks noGrp="1"/>
          </p:cNvSpPr>
          <p:nvPr>
            <p:ph idx="1"/>
          </p:nvPr>
        </p:nvSpPr>
        <p:spPr>
          <a:xfrm>
            <a:off x="612940" y="2209830"/>
            <a:ext cx="10153798" cy="3880773"/>
          </a:xfrm>
        </p:spPr>
        <p:txBody>
          <a:bodyPr/>
          <a:lstStyle/>
          <a:p>
            <a:r>
              <a:rPr lang="en-US" dirty="0"/>
              <a:t>Law is a set of rules – but what is the purpose of those rules?</a:t>
            </a:r>
          </a:p>
          <a:p>
            <a:pPr marL="0" indent="0">
              <a:buNone/>
            </a:pPr>
            <a:endParaRPr lang="en-US" dirty="0"/>
          </a:p>
          <a:p>
            <a:pPr>
              <a:buFont typeface="Arial" panose="020B0604020202020204" pitchFamily="34" charset="0"/>
              <a:buChar char="•"/>
            </a:pPr>
            <a:r>
              <a:rPr lang="en-US" dirty="0"/>
              <a:t>Have a look at your school rules </a:t>
            </a:r>
          </a:p>
          <a:p>
            <a:pPr>
              <a:buFont typeface="Arial" panose="020B0604020202020204" pitchFamily="34" charset="0"/>
              <a:buChar char="•"/>
            </a:pPr>
            <a:r>
              <a:rPr lang="en-US" dirty="0"/>
              <a:t>Make a list of the purpose of the school rules </a:t>
            </a:r>
          </a:p>
          <a:p>
            <a:pPr>
              <a:buFont typeface="Arial" panose="020B0604020202020204" pitchFamily="34" charset="0"/>
              <a:buChar char="•"/>
            </a:pPr>
            <a:r>
              <a:rPr lang="en-US" dirty="0"/>
              <a:t>Are there some rules that don’t have a purpose? </a:t>
            </a:r>
          </a:p>
          <a:p>
            <a:pPr>
              <a:buFont typeface="Arial" panose="020B0604020202020204" pitchFamily="34" charset="0"/>
              <a:buChar char="•"/>
            </a:pPr>
            <a:r>
              <a:rPr lang="en-US" dirty="0"/>
              <a:t>If there are rules that don’t have a purpose – why do you follow them? </a:t>
            </a:r>
            <a:endParaRPr lang="en-GB" dirty="0"/>
          </a:p>
        </p:txBody>
      </p:sp>
    </p:spTree>
    <p:extLst>
      <p:ext uri="{BB962C8B-B14F-4D97-AF65-F5344CB8AC3E}">
        <p14:creationId xmlns:p14="http://schemas.microsoft.com/office/powerpoint/2010/main" val="950837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D6616-D13E-84D3-4E4E-D9368527CD4C}"/>
              </a:ext>
            </a:extLst>
          </p:cNvPr>
          <p:cNvSpPr>
            <a:spLocks noGrp="1"/>
          </p:cNvSpPr>
          <p:nvPr>
            <p:ph type="title"/>
          </p:nvPr>
        </p:nvSpPr>
        <p:spPr/>
        <p:txBody>
          <a:bodyPr/>
          <a:lstStyle/>
          <a:p>
            <a:r>
              <a:rPr lang="en-US" dirty="0"/>
              <a:t>What is the purpose of the law</a:t>
            </a:r>
            <a:endParaRPr lang="en-GB" dirty="0"/>
          </a:p>
        </p:txBody>
      </p:sp>
      <p:sp>
        <p:nvSpPr>
          <p:cNvPr id="3" name="Content Placeholder 2">
            <a:extLst>
              <a:ext uri="{FF2B5EF4-FFF2-40B4-BE49-F238E27FC236}">
                <a16:creationId xmlns:a16="http://schemas.microsoft.com/office/drawing/2014/main" id="{E9DD4D45-7773-6EF2-CC00-53BA64B7187F}"/>
              </a:ext>
            </a:extLst>
          </p:cNvPr>
          <p:cNvSpPr>
            <a:spLocks noGrp="1"/>
          </p:cNvSpPr>
          <p:nvPr>
            <p:ph idx="1"/>
          </p:nvPr>
        </p:nvSpPr>
        <p:spPr>
          <a:xfrm>
            <a:off x="471271" y="1488613"/>
            <a:ext cx="9986373" cy="5079612"/>
          </a:xfrm>
        </p:spPr>
        <p:txBody>
          <a:bodyPr/>
          <a:lstStyle/>
          <a:p>
            <a:r>
              <a:rPr lang="en-US" dirty="0"/>
              <a:t>Like your school rules, there is no one single purpose of Law</a:t>
            </a:r>
          </a:p>
          <a:p>
            <a:r>
              <a:rPr lang="en-US" dirty="0"/>
              <a:t>Some of these purposes could include: </a:t>
            </a:r>
          </a:p>
          <a:p>
            <a:pPr lvl="1">
              <a:buFont typeface="Arial" panose="020B0604020202020204" pitchFamily="34" charset="0"/>
              <a:buChar char="•"/>
            </a:pPr>
            <a:r>
              <a:rPr lang="en-US" dirty="0"/>
              <a:t>Health and Safety</a:t>
            </a:r>
          </a:p>
          <a:p>
            <a:pPr lvl="1">
              <a:buFont typeface="Arial" panose="020B0604020202020204" pitchFamily="34" charset="0"/>
              <a:buChar char="•"/>
            </a:pPr>
            <a:r>
              <a:rPr lang="en-US" dirty="0"/>
              <a:t>Stopping others from harming us – either physically or mentally </a:t>
            </a:r>
          </a:p>
          <a:p>
            <a:pPr lvl="1">
              <a:buFont typeface="Arial" panose="020B0604020202020204" pitchFamily="34" charset="0"/>
              <a:buChar char="•"/>
            </a:pPr>
            <a:r>
              <a:rPr lang="en-US" dirty="0"/>
              <a:t>Make us feel safe</a:t>
            </a:r>
          </a:p>
          <a:p>
            <a:pPr lvl="1">
              <a:buFont typeface="Arial" panose="020B0604020202020204" pitchFamily="34" charset="0"/>
              <a:buChar char="•"/>
            </a:pPr>
            <a:r>
              <a:rPr lang="en-US" dirty="0"/>
              <a:t>Make sure that we have choice </a:t>
            </a:r>
          </a:p>
          <a:p>
            <a:pPr lvl="1">
              <a:buFont typeface="Arial" panose="020B0604020202020204" pitchFamily="34" charset="0"/>
              <a:buChar char="•"/>
            </a:pPr>
            <a:r>
              <a:rPr lang="en-US" dirty="0"/>
              <a:t>Make sure that our rights are protected e.g. the right to be educated </a:t>
            </a:r>
          </a:p>
          <a:p>
            <a:pPr lvl="1">
              <a:buFont typeface="Arial" panose="020B0604020202020204" pitchFamily="34" charset="0"/>
              <a:buChar char="•"/>
            </a:pPr>
            <a:r>
              <a:rPr lang="en-US" dirty="0"/>
              <a:t>Make sure that people look after us properly </a:t>
            </a:r>
          </a:p>
          <a:p>
            <a:pPr lvl="1">
              <a:buFont typeface="Arial" panose="020B0604020202020204" pitchFamily="34" charset="0"/>
              <a:buChar char="•"/>
            </a:pPr>
            <a:r>
              <a:rPr lang="en-US" dirty="0"/>
              <a:t>Make sure that we have food and water </a:t>
            </a:r>
          </a:p>
          <a:p>
            <a:pPr lvl="1">
              <a:buFont typeface="Arial" panose="020B0604020202020204" pitchFamily="34" charset="0"/>
              <a:buChar char="•"/>
            </a:pPr>
            <a:r>
              <a:rPr lang="en-US" dirty="0"/>
              <a:t>Breaks</a:t>
            </a:r>
          </a:p>
          <a:p>
            <a:pPr lvl="1">
              <a:buFont typeface="Arial" panose="020B0604020202020204" pitchFamily="34" charset="0"/>
              <a:buChar char="•"/>
            </a:pPr>
            <a:r>
              <a:rPr lang="en-US" dirty="0"/>
              <a:t>Stop discrimination </a:t>
            </a:r>
          </a:p>
        </p:txBody>
      </p:sp>
    </p:spTree>
    <p:extLst>
      <p:ext uri="{BB962C8B-B14F-4D97-AF65-F5344CB8AC3E}">
        <p14:creationId xmlns:p14="http://schemas.microsoft.com/office/powerpoint/2010/main" val="2193652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4B0ED-DC40-B5D0-552D-95CC39EBEB02}"/>
              </a:ext>
            </a:extLst>
          </p:cNvPr>
          <p:cNvSpPr>
            <a:spLocks noGrp="1"/>
          </p:cNvSpPr>
          <p:nvPr>
            <p:ph type="title"/>
          </p:nvPr>
        </p:nvSpPr>
        <p:spPr/>
        <p:txBody>
          <a:bodyPr/>
          <a:lstStyle/>
          <a:p>
            <a:pPr algn="ctr"/>
            <a:r>
              <a:rPr lang="en-US" dirty="0"/>
              <a:t>Why do we follow the law</a:t>
            </a:r>
            <a:endParaRPr lang="en-GB" dirty="0"/>
          </a:p>
        </p:txBody>
      </p:sp>
      <p:sp>
        <p:nvSpPr>
          <p:cNvPr id="3" name="Content Placeholder 2">
            <a:extLst>
              <a:ext uri="{FF2B5EF4-FFF2-40B4-BE49-F238E27FC236}">
                <a16:creationId xmlns:a16="http://schemas.microsoft.com/office/drawing/2014/main" id="{B1600FE8-5498-3F72-7B09-BCA7C65258F2}"/>
              </a:ext>
            </a:extLst>
          </p:cNvPr>
          <p:cNvSpPr>
            <a:spLocks noGrp="1"/>
          </p:cNvSpPr>
          <p:nvPr>
            <p:ph idx="1"/>
          </p:nvPr>
        </p:nvSpPr>
        <p:spPr>
          <a:xfrm>
            <a:off x="433053" y="1847579"/>
            <a:ext cx="8840950" cy="4795268"/>
          </a:xfrm>
        </p:spPr>
        <p:txBody>
          <a:bodyPr>
            <a:normAutofit/>
          </a:bodyPr>
          <a:lstStyle/>
          <a:p>
            <a:r>
              <a:rPr lang="en-GB" sz="2400" dirty="0"/>
              <a:t>Laws are there to alter and control our behaviour, and to make society a more ordered place.</a:t>
            </a:r>
          </a:p>
          <a:p>
            <a:r>
              <a:rPr lang="en-GB" sz="2400" dirty="0"/>
              <a:t>We are going to imagine a world without laws. What would the world be like?</a:t>
            </a:r>
          </a:p>
          <a:p>
            <a:r>
              <a:rPr lang="en-GB" sz="2400" dirty="0"/>
              <a:t>People would be able to do whatever they wanted, and there would be no consequences for their actions</a:t>
            </a:r>
          </a:p>
          <a:p>
            <a:pPr lvl="2"/>
            <a:r>
              <a:rPr lang="en-GB" sz="2000" dirty="0"/>
              <a:t>Scary?</a:t>
            </a:r>
          </a:p>
          <a:p>
            <a:pPr lvl="2"/>
            <a:r>
              <a:rPr lang="en-GB" sz="2000" dirty="0"/>
              <a:t>Chaotic?</a:t>
            </a:r>
          </a:p>
          <a:p>
            <a:pPr lvl="2"/>
            <a:r>
              <a:rPr lang="en-GB" sz="2000" dirty="0"/>
              <a:t>Free?</a:t>
            </a:r>
          </a:p>
          <a:p>
            <a:endParaRPr lang="en-GB" sz="2000" dirty="0"/>
          </a:p>
        </p:txBody>
      </p:sp>
    </p:spTree>
    <p:extLst>
      <p:ext uri="{BB962C8B-B14F-4D97-AF65-F5344CB8AC3E}">
        <p14:creationId xmlns:p14="http://schemas.microsoft.com/office/powerpoint/2010/main" val="3206373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D2DE-8ED0-F44B-4984-5BE01BA4D80A}"/>
              </a:ext>
            </a:extLst>
          </p:cNvPr>
          <p:cNvSpPr>
            <a:spLocks noGrp="1"/>
          </p:cNvSpPr>
          <p:nvPr>
            <p:ph type="title"/>
          </p:nvPr>
        </p:nvSpPr>
        <p:spPr/>
        <p:txBody>
          <a:bodyPr/>
          <a:lstStyle/>
          <a:p>
            <a:r>
              <a:rPr lang="en-US" dirty="0"/>
              <a:t>Does Law have to be Moral?</a:t>
            </a:r>
            <a:endParaRPr lang="en-GB" dirty="0"/>
          </a:p>
        </p:txBody>
      </p:sp>
      <p:sp>
        <p:nvSpPr>
          <p:cNvPr id="3" name="Content Placeholder 2">
            <a:extLst>
              <a:ext uri="{FF2B5EF4-FFF2-40B4-BE49-F238E27FC236}">
                <a16:creationId xmlns:a16="http://schemas.microsoft.com/office/drawing/2014/main" id="{CF099EDD-84CD-0AD7-BB1E-C28F3B870C43}"/>
              </a:ext>
            </a:extLst>
          </p:cNvPr>
          <p:cNvSpPr>
            <a:spLocks noGrp="1"/>
          </p:cNvSpPr>
          <p:nvPr>
            <p:ph idx="1"/>
          </p:nvPr>
        </p:nvSpPr>
        <p:spPr>
          <a:xfrm>
            <a:off x="677334" y="1237129"/>
            <a:ext cx="8596668" cy="5432612"/>
          </a:xfrm>
        </p:spPr>
        <p:txBody>
          <a:bodyPr>
            <a:normAutofit/>
          </a:bodyPr>
          <a:lstStyle/>
          <a:p>
            <a:endParaRPr lang="en-GB" dirty="0"/>
          </a:p>
          <a:p>
            <a:r>
              <a:rPr lang="en-GB" sz="2000" dirty="0"/>
              <a:t>There is a distinction between a legal duty, which are obligations put upon citizens by the law, and moral responsibilities, which are personal obligations people feel based on their own beliefs about what is right and wrong. </a:t>
            </a:r>
          </a:p>
          <a:p>
            <a:pPr marL="0" indent="0">
              <a:buNone/>
            </a:pPr>
            <a:endParaRPr lang="en-GB" dirty="0"/>
          </a:p>
          <a:p>
            <a:pPr marL="0" indent="0">
              <a:buNone/>
            </a:pPr>
            <a:r>
              <a:rPr lang="en-GB" sz="2400" dirty="0">
                <a:solidFill>
                  <a:schemeClr val="accent1"/>
                </a:solidFill>
              </a:rPr>
              <a:t>Task 2: Tom’s Dilemma</a:t>
            </a:r>
          </a:p>
          <a:p>
            <a:r>
              <a:rPr lang="en-GB" sz="2400" dirty="0"/>
              <a:t>Have a read of the dilemma, and consider whether Tom should break the law by going over the speed limit</a:t>
            </a:r>
            <a:endParaRPr lang="en-GB" dirty="0"/>
          </a:p>
          <a:p>
            <a:endParaRPr lang="en-GB" dirty="0"/>
          </a:p>
          <a:p>
            <a:r>
              <a:rPr lang="en-GB" dirty="0"/>
              <a:t>The laws are clear about what ought to (legally) be done, but following the laws in this case would likely produce a bad outcome. We end up divided about how to proceed with the case, but this raised a bigger question: Exactly how much should we weigh the law in moral deliberations?</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625998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8F82D-02A7-6948-8932-56DA7EDF9D41}"/>
              </a:ext>
            </a:extLst>
          </p:cNvPr>
          <p:cNvSpPr>
            <a:spLocks noGrp="1"/>
          </p:cNvSpPr>
          <p:nvPr>
            <p:ph type="title"/>
          </p:nvPr>
        </p:nvSpPr>
        <p:spPr/>
        <p:txBody>
          <a:bodyPr/>
          <a:lstStyle/>
          <a:p>
            <a:r>
              <a:rPr lang="en-US" dirty="0"/>
              <a:t>Why do we obey the law? </a:t>
            </a:r>
          </a:p>
        </p:txBody>
      </p:sp>
      <p:sp>
        <p:nvSpPr>
          <p:cNvPr id="4" name="Oval 3">
            <a:extLst>
              <a:ext uri="{FF2B5EF4-FFF2-40B4-BE49-F238E27FC236}">
                <a16:creationId xmlns:a16="http://schemas.microsoft.com/office/drawing/2014/main" id="{C3D47CC2-8EA2-584E-877A-C2F7E14F2F25}"/>
              </a:ext>
            </a:extLst>
          </p:cNvPr>
          <p:cNvSpPr/>
          <p:nvPr/>
        </p:nvSpPr>
        <p:spPr>
          <a:xfrm>
            <a:off x="2740877" y="1930400"/>
            <a:ext cx="4857681" cy="4487197"/>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B5F2D77-E3B4-804D-8B44-BAFE7FB9658B}"/>
              </a:ext>
            </a:extLst>
          </p:cNvPr>
          <p:cNvGrpSpPr/>
          <p:nvPr/>
        </p:nvGrpSpPr>
        <p:grpSpPr>
          <a:xfrm>
            <a:off x="3487240" y="2415384"/>
            <a:ext cx="3364954" cy="3517227"/>
            <a:chOff x="3487241" y="1792243"/>
            <a:chExt cx="3364954" cy="3517227"/>
          </a:xfrm>
        </p:grpSpPr>
        <p:sp>
          <p:nvSpPr>
            <p:cNvPr id="5" name="Oval 4">
              <a:extLst>
                <a:ext uri="{FF2B5EF4-FFF2-40B4-BE49-F238E27FC236}">
                  <a16:creationId xmlns:a16="http://schemas.microsoft.com/office/drawing/2014/main" id="{90FC183D-4A9E-7349-8F11-83B117359B53}"/>
                </a:ext>
              </a:extLst>
            </p:cNvPr>
            <p:cNvSpPr/>
            <p:nvPr/>
          </p:nvSpPr>
          <p:spPr>
            <a:xfrm>
              <a:off x="3487241" y="2196229"/>
              <a:ext cx="3364954" cy="3113241"/>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F9DCE87-BDA2-F043-B6B9-C634DDBBD25B}"/>
                </a:ext>
              </a:extLst>
            </p:cNvPr>
            <p:cNvSpPr/>
            <p:nvPr/>
          </p:nvSpPr>
          <p:spPr>
            <a:xfrm>
              <a:off x="4447047" y="3041239"/>
              <a:ext cx="1445342" cy="1423219"/>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43CA171-09FC-6442-9267-8EFA04755DA7}"/>
                </a:ext>
              </a:extLst>
            </p:cNvPr>
            <p:cNvSpPr/>
            <p:nvPr/>
          </p:nvSpPr>
          <p:spPr>
            <a:xfrm>
              <a:off x="3758925" y="3522859"/>
              <a:ext cx="2821586" cy="369332"/>
            </a:xfrm>
            <a:prstGeom prst="rect">
              <a:avLst/>
            </a:prstGeom>
            <a:noFill/>
          </p:spPr>
          <p:txBody>
            <a:bodyPr wrap="square" lIns="91440" tIns="45720" rIns="91440" bIns="45720">
              <a:spAutoFit/>
            </a:bodyPr>
            <a:lstStyle/>
            <a:p>
              <a:pPr algn="ctr"/>
              <a:r>
                <a:rPr lang="en-GB" b="0" cap="none" spc="0" dirty="0">
                  <a:ln w="0"/>
                  <a:solidFill>
                    <a:schemeClr val="tx1"/>
                  </a:solidFill>
                  <a:effectLst>
                    <a:outerShdw blurRad="38100" dist="19050" dir="2700000" algn="tl" rotWithShape="0">
                      <a:schemeClr val="dk1">
                        <a:alpha val="40000"/>
                      </a:schemeClr>
                    </a:outerShdw>
                  </a:effectLst>
                </a:rPr>
                <a:t>Self-interest</a:t>
              </a:r>
            </a:p>
          </p:txBody>
        </p:sp>
        <p:sp>
          <p:nvSpPr>
            <p:cNvPr id="8" name="Rectangle 7">
              <a:extLst>
                <a:ext uri="{FF2B5EF4-FFF2-40B4-BE49-F238E27FC236}">
                  <a16:creationId xmlns:a16="http://schemas.microsoft.com/office/drawing/2014/main" id="{C355379B-45C6-3643-8907-ED266E6D55E9}"/>
                </a:ext>
              </a:extLst>
            </p:cNvPr>
            <p:cNvSpPr/>
            <p:nvPr/>
          </p:nvSpPr>
          <p:spPr>
            <a:xfrm>
              <a:off x="3758925" y="2391032"/>
              <a:ext cx="2821586" cy="646331"/>
            </a:xfrm>
            <a:prstGeom prst="rect">
              <a:avLst/>
            </a:prstGeom>
            <a:noFill/>
          </p:spPr>
          <p:txBody>
            <a:bodyPr wrap="square" lIns="91440" tIns="45720" rIns="91440" bIns="45720">
              <a:spAutoFit/>
            </a:bodyPr>
            <a:lstStyle/>
            <a:p>
              <a:pPr algn="ctr"/>
              <a:r>
                <a:rPr lang="en-GB" b="0" cap="none" spc="0" dirty="0">
                  <a:ln w="0"/>
                  <a:solidFill>
                    <a:schemeClr val="tx1"/>
                  </a:solidFill>
                  <a:effectLst>
                    <a:outerShdw blurRad="38100" dist="19050" dir="2700000" algn="tl" rotWithShape="0">
                      <a:schemeClr val="dk1">
                        <a:alpha val="40000"/>
                      </a:schemeClr>
                    </a:outerShdw>
                  </a:effectLst>
                </a:rPr>
                <a:t>Concern for</a:t>
              </a:r>
            </a:p>
            <a:p>
              <a:pPr algn="ctr"/>
              <a:r>
                <a:rPr lang="en-GB" dirty="0">
                  <a:ln w="0"/>
                  <a:effectLst>
                    <a:outerShdw blurRad="38100" dist="19050" dir="2700000" algn="tl" rotWithShape="0">
                      <a:schemeClr val="dk1">
                        <a:alpha val="40000"/>
                      </a:schemeClr>
                    </a:outerShdw>
                  </a:effectLst>
                </a:rPr>
                <a:t>other people</a:t>
              </a:r>
              <a:endParaRPr lang="en-GB" b="0" cap="none" spc="0" dirty="0">
                <a:ln w="0"/>
                <a:solidFill>
                  <a:schemeClr val="tx1"/>
                </a:solidFill>
                <a:effectLst>
                  <a:outerShdw blurRad="38100" dist="19050" dir="2700000" algn="tl" rotWithShape="0">
                    <a:schemeClr val="dk1">
                      <a:alpha val="40000"/>
                    </a:schemeClr>
                  </a:outerShdw>
                </a:effectLst>
              </a:endParaRPr>
            </a:p>
          </p:txBody>
        </p:sp>
        <p:sp>
          <p:nvSpPr>
            <p:cNvPr id="9" name="Rectangle 8">
              <a:extLst>
                <a:ext uri="{FF2B5EF4-FFF2-40B4-BE49-F238E27FC236}">
                  <a16:creationId xmlns:a16="http://schemas.microsoft.com/office/drawing/2014/main" id="{58D72BB9-F16F-554F-A8DB-3C2ED62D7911}"/>
                </a:ext>
              </a:extLst>
            </p:cNvPr>
            <p:cNvSpPr/>
            <p:nvPr/>
          </p:nvSpPr>
          <p:spPr>
            <a:xfrm>
              <a:off x="3758925" y="1792243"/>
              <a:ext cx="2821586" cy="400110"/>
            </a:xfrm>
            <a:prstGeom prst="rect">
              <a:avLst/>
            </a:prstGeom>
            <a:noFill/>
          </p:spPr>
          <p:txBody>
            <a:bodyPr wrap="square" lIns="91440" tIns="45720" rIns="91440" bIns="45720">
              <a:spAutoFit/>
            </a:bodyPr>
            <a:lstStyle/>
            <a:p>
              <a:pPr algn="ctr"/>
              <a:r>
                <a:rPr lang="en-GB" sz="2000" b="0" cap="none" spc="0" dirty="0">
                  <a:ln w="0"/>
                  <a:solidFill>
                    <a:schemeClr val="tx1"/>
                  </a:solidFill>
                  <a:effectLst>
                    <a:outerShdw blurRad="38100" dist="19050" dir="2700000" algn="tl" rotWithShape="0">
                      <a:schemeClr val="dk1">
                        <a:alpha val="40000"/>
                      </a:schemeClr>
                    </a:outerShdw>
                  </a:effectLst>
                </a:rPr>
                <a:t>Concern for society</a:t>
              </a:r>
            </a:p>
          </p:txBody>
        </p:sp>
      </p:grpSp>
    </p:spTree>
    <p:extLst>
      <p:ext uri="{BB962C8B-B14F-4D97-AF65-F5344CB8AC3E}">
        <p14:creationId xmlns:p14="http://schemas.microsoft.com/office/powerpoint/2010/main" val="3181939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B031-A513-6606-5773-E4FCD9AF8727}"/>
              </a:ext>
            </a:extLst>
          </p:cNvPr>
          <p:cNvSpPr>
            <a:spLocks noGrp="1"/>
          </p:cNvSpPr>
          <p:nvPr>
            <p:ph type="title"/>
          </p:nvPr>
        </p:nvSpPr>
        <p:spPr/>
        <p:txBody>
          <a:bodyPr/>
          <a:lstStyle/>
          <a:p>
            <a:r>
              <a:rPr lang="en-US" dirty="0"/>
              <a:t>Rule of Law </a:t>
            </a:r>
            <a:endParaRPr lang="en-GB" dirty="0"/>
          </a:p>
        </p:txBody>
      </p:sp>
      <p:sp>
        <p:nvSpPr>
          <p:cNvPr id="3" name="Content Placeholder 2">
            <a:extLst>
              <a:ext uri="{FF2B5EF4-FFF2-40B4-BE49-F238E27FC236}">
                <a16:creationId xmlns:a16="http://schemas.microsoft.com/office/drawing/2014/main" id="{C5AFD72E-7B2D-D85F-F87D-6302C53847AD}"/>
              </a:ext>
            </a:extLst>
          </p:cNvPr>
          <p:cNvSpPr>
            <a:spLocks noGrp="1"/>
          </p:cNvSpPr>
          <p:nvPr>
            <p:ph idx="1"/>
          </p:nvPr>
        </p:nvSpPr>
        <p:spPr>
          <a:xfrm>
            <a:off x="445514" y="1443537"/>
            <a:ext cx="4912097" cy="5253477"/>
          </a:xfrm>
        </p:spPr>
        <p:txBody>
          <a:bodyPr/>
          <a:lstStyle/>
          <a:p>
            <a:r>
              <a:rPr lang="en-US" dirty="0"/>
              <a:t>The Rule of Law has its origins in the Magna Carta. </a:t>
            </a:r>
          </a:p>
          <a:p>
            <a:r>
              <a:rPr lang="en-US" dirty="0"/>
              <a:t>There are two universally agreed principles: </a:t>
            </a:r>
          </a:p>
          <a:p>
            <a:pPr>
              <a:buAutoNum type="arabicPeriod"/>
            </a:pPr>
            <a:r>
              <a:rPr lang="en-US" dirty="0"/>
              <a:t>No one is above the law (including the government or those who are wealthy) and the law is applied equally and fairly</a:t>
            </a:r>
          </a:p>
          <a:p>
            <a:pPr>
              <a:buAutoNum type="arabicPeriod"/>
            </a:pPr>
            <a:r>
              <a:rPr lang="en-US" dirty="0"/>
              <a:t>The law should be such that people will be able and willing to be guided by it. </a:t>
            </a:r>
          </a:p>
        </p:txBody>
      </p:sp>
      <p:pic>
        <p:nvPicPr>
          <p:cNvPr id="5" name="Picture 4">
            <a:extLst>
              <a:ext uri="{FF2B5EF4-FFF2-40B4-BE49-F238E27FC236}">
                <a16:creationId xmlns:a16="http://schemas.microsoft.com/office/drawing/2014/main" id="{D727F6E5-618C-D5F5-A452-1C4F96335F07}"/>
              </a:ext>
            </a:extLst>
          </p:cNvPr>
          <p:cNvPicPr>
            <a:picLocks noChangeAspect="1"/>
          </p:cNvPicPr>
          <p:nvPr/>
        </p:nvPicPr>
        <p:blipFill>
          <a:blip r:embed="rId3"/>
          <a:stretch>
            <a:fillRect/>
          </a:stretch>
        </p:blipFill>
        <p:spPr>
          <a:xfrm>
            <a:off x="5357611" y="-90152"/>
            <a:ext cx="6956936" cy="6948152"/>
          </a:xfrm>
          <a:prstGeom prst="rect">
            <a:avLst/>
          </a:prstGeom>
        </p:spPr>
      </p:pic>
    </p:spTree>
    <p:extLst>
      <p:ext uri="{BB962C8B-B14F-4D97-AF65-F5344CB8AC3E}">
        <p14:creationId xmlns:p14="http://schemas.microsoft.com/office/powerpoint/2010/main" val="3958507900"/>
      </p:ext>
    </p:extLst>
  </p:cSld>
  <p:clrMapOvr>
    <a:masterClrMapping/>
  </p:clrMapOvr>
</p:sld>
</file>

<file path=ppt/theme/theme1.xml><?xml version="1.0" encoding="utf-8"?>
<a:theme xmlns:a="http://schemas.openxmlformats.org/drawingml/2006/main" name="Facet">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D8084BB-84B1-4CB6-9DFD-0E578BDFC4BE}"/>
</file>

<file path=customXml/itemProps2.xml><?xml version="1.0" encoding="utf-8"?>
<ds:datastoreItem xmlns:ds="http://schemas.openxmlformats.org/officeDocument/2006/customXml" ds:itemID="{661A34F6-643E-4884-B660-D04FCB5AF1F3}"/>
</file>

<file path=customXml/itemProps3.xml><?xml version="1.0" encoding="utf-8"?>
<ds:datastoreItem xmlns:ds="http://schemas.openxmlformats.org/officeDocument/2006/customXml" ds:itemID="{DD6F7257-7843-4F3A-86A0-4A5527098251}"/>
</file>

<file path=docProps/app.xml><?xml version="1.0" encoding="utf-8"?>
<Properties xmlns="http://schemas.openxmlformats.org/officeDocument/2006/extended-properties" xmlns:vt="http://schemas.openxmlformats.org/officeDocument/2006/docPropsVTypes">
  <Template>Facet</Template>
  <TotalTime>136</TotalTime>
  <Words>2491</Words>
  <Application>Microsoft Macintosh PowerPoint</Application>
  <PresentationFormat>Widescreen</PresentationFormat>
  <Paragraphs>170</Paragraphs>
  <Slides>18</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Lato</vt:lpstr>
      <vt:lpstr>Proxima-Nova</vt:lpstr>
      <vt:lpstr>Trebuchet MS</vt:lpstr>
      <vt:lpstr>Wingdings 3</vt:lpstr>
      <vt:lpstr>Facet</vt:lpstr>
      <vt:lpstr>Lesson 1: What is Law?</vt:lpstr>
      <vt:lpstr>Aims</vt:lpstr>
      <vt:lpstr>What is Law</vt:lpstr>
      <vt:lpstr>Task 1: What is the purpose of the school rules  do we follow rules </vt:lpstr>
      <vt:lpstr>What is the purpose of the law</vt:lpstr>
      <vt:lpstr>Why do we follow the law</vt:lpstr>
      <vt:lpstr>Does Law have to be Moral?</vt:lpstr>
      <vt:lpstr>Why do we obey the law? </vt:lpstr>
      <vt:lpstr>Rule of Law </vt:lpstr>
      <vt:lpstr>Rule of Law: What does this mean  </vt:lpstr>
      <vt:lpstr>Different types of law in England and Wales</vt:lpstr>
      <vt:lpstr>Sources of law</vt:lpstr>
      <vt:lpstr>Case law </vt:lpstr>
      <vt:lpstr>Types of Courts in England &amp; Wales</vt:lpstr>
      <vt:lpstr>Different types of Court in England and Wales </vt:lpstr>
      <vt:lpstr>Where is Law created </vt:lpstr>
      <vt:lpstr>Devolved laws</vt:lpstr>
      <vt:lpstr>How is law applied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What is Law?</dc:title>
  <dc:creator>Matthew Watkins</dc:creator>
  <cp:lastModifiedBy>Erin Thomas</cp:lastModifiedBy>
  <cp:revision>13</cp:revision>
  <dcterms:created xsi:type="dcterms:W3CDTF">2022-09-02T23:28:15Z</dcterms:created>
  <dcterms:modified xsi:type="dcterms:W3CDTF">2023-04-26T07:59:38Z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