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7" r:id="rId2"/>
    <p:sldId id="258" r:id="rId3"/>
    <p:sldId id="263" r:id="rId4"/>
    <p:sldId id="264" r:id="rId5"/>
    <p:sldId id="259" r:id="rId6"/>
    <p:sldId id="260" r:id="rId7"/>
    <p:sldId id="265" r:id="rId8"/>
    <p:sldId id="266" r:id="rId9"/>
    <p:sldId id="262" r:id="rId10"/>
    <p:sldId id="267" r:id="rId11"/>
    <p:sldId id="268" r:id="rId12"/>
    <p:sldId id="270" r:id="rId13"/>
    <p:sldId id="272" r:id="rId14"/>
    <p:sldId id="271" r:id="rId15"/>
    <p:sldId id="27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F82BA3-6DB3-4421-AB18-7D6FDA71CF12}" v="4" dt="2023-06-05T13:59:20.6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62F82BA3-6DB3-4421-AB18-7D6FDA71CF12}"/>
    <pc:docChg chg="custSel modSld">
      <pc:chgData name="Matthew Watkins" userId="c6e5c2499e3619d7" providerId="LiveId" clId="{62F82BA3-6DB3-4421-AB18-7D6FDA71CF12}" dt="2023-06-05T13:59:20.665" v="5" actId="1076"/>
      <pc:docMkLst>
        <pc:docMk/>
      </pc:docMkLst>
      <pc:sldChg chg="addSp modSp mod">
        <pc:chgData name="Matthew Watkins" userId="c6e5c2499e3619d7" providerId="LiveId" clId="{62F82BA3-6DB3-4421-AB18-7D6FDA71CF12}" dt="2023-06-05T13:59:20.665" v="5" actId="1076"/>
        <pc:sldMkLst>
          <pc:docMk/>
          <pc:sldMk cId="1226035732" sldId="271"/>
        </pc:sldMkLst>
        <pc:spChg chg="mod">
          <ac:chgData name="Matthew Watkins" userId="c6e5c2499e3619d7" providerId="LiveId" clId="{62F82BA3-6DB3-4421-AB18-7D6FDA71CF12}" dt="2023-06-05T13:59:14.761" v="1" actId="27636"/>
          <ac:spMkLst>
            <pc:docMk/>
            <pc:sldMk cId="1226035732" sldId="271"/>
            <ac:spMk id="3" creationId="{5C4DB6AB-2DC0-874B-A132-6E17121C8C62}"/>
          </ac:spMkLst>
        </pc:spChg>
        <pc:picChg chg="add mod">
          <ac:chgData name="Matthew Watkins" userId="c6e5c2499e3619d7" providerId="LiveId" clId="{62F82BA3-6DB3-4421-AB18-7D6FDA71CF12}" dt="2023-06-05T13:59:20.665" v="5" actId="1076"/>
          <ac:picMkLst>
            <pc:docMk/>
            <pc:sldMk cId="1226035732" sldId="271"/>
            <ac:picMk id="1026" creationId="{E467F233-987A-EC69-9F0D-4AA7A99054D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1864533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259353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42501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441478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42718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23855263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3201041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1607396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4201887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59AB8-6B74-40F9-AE23-22C14B50D303}" type="datetimeFigureOut">
              <a:rPr lang="en-GB" smtClean="0"/>
              <a:t>05/06/2023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2685192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159AB8-6B74-40F9-AE23-22C14B50D303}" type="datetimeFigureOut">
              <a:rPr lang="en-GB" smtClean="0"/>
              <a:t>05/06/2023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1249131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159AB8-6B74-40F9-AE23-22C14B50D303}" type="datetimeFigureOut">
              <a:rPr lang="en-GB" smtClean="0"/>
              <a:t>05/06/2023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2211117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159AB8-6B74-40F9-AE23-22C14B50D303}" type="datetimeFigureOut">
              <a:rPr lang="en-GB" smtClean="0"/>
              <a:t>05/06/2023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3928217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59AB8-6B74-40F9-AE23-22C14B50D303}" type="datetimeFigureOut">
              <a:rPr lang="en-GB" smtClean="0"/>
              <a:t>05/06/2023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238810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59AB8-6B74-40F9-AE23-22C14B50D303}" type="datetimeFigureOut">
              <a:rPr lang="en-GB" smtClean="0"/>
              <a:t>05/06/2023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143326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159AB8-6B74-40F9-AE23-22C14B50D303}" type="datetimeFigureOut">
              <a:rPr lang="en-GB" smtClean="0"/>
              <a:t>05/06/2023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E72236-BAFC-4FC6-9ED5-0EAC691DC9E7}" type="slidenum">
              <a:rPr lang="en-GB" smtClean="0"/>
              <a:t>‹#›</a:t>
            </a:fld>
            <a:endParaRPr lang="en-GB"/>
          </a:p>
        </p:txBody>
      </p:sp>
    </p:spTree>
    <p:extLst>
      <p:ext uri="{BB962C8B-B14F-4D97-AF65-F5344CB8AC3E}">
        <p14:creationId xmlns:p14="http://schemas.microsoft.com/office/powerpoint/2010/main" val="384142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159AB8-6B74-40F9-AE23-22C14B50D303}" type="datetimeFigureOut">
              <a:rPr lang="en-GB" smtClean="0"/>
              <a:t>05/06/2023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93E72236-BAFC-4FC6-9ED5-0EAC691DC9E7}" type="slidenum">
              <a:rPr lang="en-GB" smtClean="0"/>
              <a:t>‹#›</a:t>
            </a:fld>
            <a:endParaRPr lang="en-GB"/>
          </a:p>
        </p:txBody>
      </p:sp>
    </p:spTree>
    <p:extLst>
      <p:ext uri="{BB962C8B-B14F-4D97-AF65-F5344CB8AC3E}">
        <p14:creationId xmlns:p14="http://schemas.microsoft.com/office/powerpoint/2010/main" val="230727214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youtube.com/watch?v=6rrPP-QOF3k&amp;ab_channel=FlashbackF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3187B-900B-8E73-DC9D-D6E3C42A7CD4}"/>
              </a:ext>
            </a:extLst>
          </p:cNvPr>
          <p:cNvSpPr>
            <a:spLocks noGrp="1"/>
          </p:cNvSpPr>
          <p:nvPr>
            <p:ph type="ctrTitle"/>
          </p:nvPr>
        </p:nvSpPr>
        <p:spPr>
          <a:xfrm>
            <a:off x="198408" y="2404534"/>
            <a:ext cx="9834113" cy="1646302"/>
          </a:xfrm>
        </p:spPr>
        <p:txBody>
          <a:bodyPr/>
          <a:lstStyle/>
          <a:p>
            <a:r>
              <a:rPr lang="en-US" dirty="0"/>
              <a:t>Lesson 2: Gillick competence</a:t>
            </a:r>
            <a:endParaRPr lang="en-GB" dirty="0"/>
          </a:p>
        </p:txBody>
      </p:sp>
      <p:sp>
        <p:nvSpPr>
          <p:cNvPr id="3" name="Subtitle 2">
            <a:extLst>
              <a:ext uri="{FF2B5EF4-FFF2-40B4-BE49-F238E27FC236}">
                <a16:creationId xmlns:a16="http://schemas.microsoft.com/office/drawing/2014/main" id="{7B3C8B4F-11AF-464C-D3DC-066E4E2D0D97}"/>
              </a:ext>
            </a:extLst>
          </p:cNvPr>
          <p:cNvSpPr>
            <a:spLocks noGrp="1"/>
          </p:cNvSpPr>
          <p:nvPr>
            <p:ph type="subTitle" idx="1"/>
          </p:nvPr>
        </p:nvSpPr>
        <p:spPr/>
        <p:txBody>
          <a:bodyPr/>
          <a:lstStyle/>
          <a:p>
            <a:r>
              <a:rPr lang="en-US" dirty="0"/>
              <a:t>Unit 3: The Law of Health in Wales </a:t>
            </a:r>
            <a:endParaRPr lang="en-GB" dirty="0"/>
          </a:p>
        </p:txBody>
      </p:sp>
    </p:spTree>
    <p:extLst>
      <p:ext uri="{BB962C8B-B14F-4D97-AF65-F5344CB8AC3E}">
        <p14:creationId xmlns:p14="http://schemas.microsoft.com/office/powerpoint/2010/main" val="1608992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6B86-EA47-EDEC-1ED4-D154AC392956}"/>
              </a:ext>
            </a:extLst>
          </p:cNvPr>
          <p:cNvSpPr>
            <a:spLocks noGrp="1"/>
          </p:cNvSpPr>
          <p:nvPr>
            <p:ph type="title"/>
          </p:nvPr>
        </p:nvSpPr>
        <p:spPr/>
        <p:txBody>
          <a:bodyPr/>
          <a:lstStyle/>
          <a:p>
            <a:r>
              <a:rPr lang="en-US" dirty="0"/>
              <a:t>Children and Mental Capacity </a:t>
            </a:r>
            <a:endParaRPr lang="en-GB" dirty="0"/>
          </a:p>
        </p:txBody>
      </p:sp>
      <p:sp>
        <p:nvSpPr>
          <p:cNvPr id="3" name="Content Placeholder 2">
            <a:extLst>
              <a:ext uri="{FF2B5EF4-FFF2-40B4-BE49-F238E27FC236}">
                <a16:creationId xmlns:a16="http://schemas.microsoft.com/office/drawing/2014/main" id="{6A0FC518-D51D-BD9C-A266-2050D1726626}"/>
              </a:ext>
            </a:extLst>
          </p:cNvPr>
          <p:cNvSpPr>
            <a:spLocks noGrp="1"/>
          </p:cNvSpPr>
          <p:nvPr>
            <p:ph idx="1"/>
          </p:nvPr>
        </p:nvSpPr>
        <p:spPr>
          <a:xfrm>
            <a:off x="677333" y="2160589"/>
            <a:ext cx="9648485" cy="3880773"/>
          </a:xfrm>
        </p:spPr>
        <p:txBody>
          <a:bodyPr>
            <a:normAutofit/>
          </a:bodyPr>
          <a:lstStyle/>
          <a:p>
            <a:r>
              <a:rPr lang="en-US" dirty="0"/>
              <a:t>Historically anyone under the age of 16 is seen as not being competent to make any decisions</a:t>
            </a:r>
          </a:p>
          <a:p>
            <a:r>
              <a:rPr lang="en-US" dirty="0"/>
              <a:t>For example, young people could not make decisions to donate their organs or agree to medical treatment </a:t>
            </a:r>
          </a:p>
          <a:p>
            <a:r>
              <a:rPr lang="en-US" dirty="0"/>
              <a:t>Young people could not even go to their GP without their parents consent </a:t>
            </a:r>
          </a:p>
          <a:p>
            <a:r>
              <a:rPr lang="en-US" dirty="0"/>
              <a:t>This was seen as silly – as young people make decisions all the time</a:t>
            </a:r>
          </a:p>
          <a:p>
            <a:r>
              <a:rPr lang="en-US" dirty="0"/>
              <a:t>Young people also need access to health services</a:t>
            </a:r>
          </a:p>
          <a:p>
            <a:r>
              <a:rPr lang="en-US" dirty="0"/>
              <a:t>This access needs to be confidential – otherwise children would not trust their doctors</a:t>
            </a:r>
          </a:p>
          <a:p>
            <a:r>
              <a:rPr lang="en-US" dirty="0"/>
              <a:t>The House of Lords (the highest Court in the UK) changed the law in a case of: </a:t>
            </a:r>
          </a:p>
          <a:p>
            <a:pPr marL="0" indent="0">
              <a:buNone/>
            </a:pPr>
            <a:r>
              <a:rPr lang="en-US" dirty="0"/>
              <a:t>Gillick v West Norfolk &amp; Wisbech Area Health Authority [1986] AC 112</a:t>
            </a:r>
          </a:p>
          <a:p>
            <a:endParaRPr lang="en-GB" dirty="0"/>
          </a:p>
        </p:txBody>
      </p:sp>
    </p:spTree>
    <p:extLst>
      <p:ext uri="{BB962C8B-B14F-4D97-AF65-F5344CB8AC3E}">
        <p14:creationId xmlns:p14="http://schemas.microsoft.com/office/powerpoint/2010/main" val="217356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EB5F-7522-F175-28D9-EE83EAAA26B9}"/>
              </a:ext>
            </a:extLst>
          </p:cNvPr>
          <p:cNvSpPr>
            <a:spLocks noGrp="1"/>
          </p:cNvSpPr>
          <p:nvPr>
            <p:ph type="title"/>
          </p:nvPr>
        </p:nvSpPr>
        <p:spPr/>
        <p:txBody>
          <a:bodyPr/>
          <a:lstStyle/>
          <a:p>
            <a:r>
              <a:rPr lang="en-US" dirty="0"/>
              <a:t>Gillick</a:t>
            </a:r>
            <a:endParaRPr lang="en-GB" dirty="0"/>
          </a:p>
        </p:txBody>
      </p:sp>
      <p:sp>
        <p:nvSpPr>
          <p:cNvPr id="3" name="Content Placeholder 2">
            <a:extLst>
              <a:ext uri="{FF2B5EF4-FFF2-40B4-BE49-F238E27FC236}">
                <a16:creationId xmlns:a16="http://schemas.microsoft.com/office/drawing/2014/main" id="{7FF99A8A-3E83-3339-33DB-2D11A2CA178B}"/>
              </a:ext>
            </a:extLst>
          </p:cNvPr>
          <p:cNvSpPr>
            <a:spLocks noGrp="1"/>
          </p:cNvSpPr>
          <p:nvPr>
            <p:ph idx="1"/>
          </p:nvPr>
        </p:nvSpPr>
        <p:spPr>
          <a:xfrm>
            <a:off x="677334" y="1694748"/>
            <a:ext cx="4809066" cy="3880773"/>
          </a:xfrm>
        </p:spPr>
        <p:txBody>
          <a:bodyPr>
            <a:normAutofit fontScale="92500"/>
          </a:bodyPr>
          <a:lstStyle/>
          <a:p>
            <a:r>
              <a:rPr lang="en-US" dirty="0"/>
              <a:t>The Local Health Authority released guidance saying that doctors could give children contraceptive advice without the consent of their parents</a:t>
            </a:r>
          </a:p>
          <a:p>
            <a:r>
              <a:rPr lang="en-US" dirty="0"/>
              <a:t>A mother with five daughters under the age of 16 was unhappy with this decision </a:t>
            </a:r>
          </a:p>
          <a:p>
            <a:r>
              <a:rPr lang="en-US" dirty="0"/>
              <a:t>She asked the court to make a declaration that it would be unlawful for a doctor to give her daughters contraceptive advice without her consent. </a:t>
            </a:r>
          </a:p>
          <a:p>
            <a:r>
              <a:rPr lang="en-US" dirty="0"/>
              <a:t>The issue was whether children had the capacity to consent to contraceptive advice or other medical treatment </a:t>
            </a:r>
            <a:endParaRPr lang="en-GB" dirty="0"/>
          </a:p>
        </p:txBody>
      </p:sp>
      <p:pic>
        <p:nvPicPr>
          <p:cNvPr id="4098" name="Picture 2" descr="MRS.VICTORIA GILLICK OF WISBECH, CAMBRIDGESHIRE WITH SEVEN OF HER TEN...  News Photo - Getty Images">
            <a:extLst>
              <a:ext uri="{FF2B5EF4-FFF2-40B4-BE49-F238E27FC236}">
                <a16:creationId xmlns:a16="http://schemas.microsoft.com/office/drawing/2014/main" id="{C9408293-4104-5A88-D340-87EC7E9094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5615" y="957172"/>
            <a:ext cx="58293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2500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CA6F0-7DD2-E950-09A1-CEE90F2AB6D1}"/>
              </a:ext>
            </a:extLst>
          </p:cNvPr>
          <p:cNvSpPr>
            <a:spLocks noGrp="1"/>
          </p:cNvSpPr>
          <p:nvPr>
            <p:ph type="title"/>
          </p:nvPr>
        </p:nvSpPr>
        <p:spPr/>
        <p:txBody>
          <a:bodyPr/>
          <a:lstStyle/>
          <a:p>
            <a:r>
              <a:rPr lang="en-US" dirty="0"/>
              <a:t>Lord Fraser</a:t>
            </a:r>
            <a:endParaRPr lang="en-GB" dirty="0"/>
          </a:p>
        </p:txBody>
      </p:sp>
      <p:sp>
        <p:nvSpPr>
          <p:cNvPr id="3" name="Content Placeholder 2">
            <a:extLst>
              <a:ext uri="{FF2B5EF4-FFF2-40B4-BE49-F238E27FC236}">
                <a16:creationId xmlns:a16="http://schemas.microsoft.com/office/drawing/2014/main" id="{CE23F3B7-76A6-EF48-1464-3876821CC6FE}"/>
              </a:ext>
            </a:extLst>
          </p:cNvPr>
          <p:cNvSpPr>
            <a:spLocks noGrp="1"/>
          </p:cNvSpPr>
          <p:nvPr>
            <p:ph idx="1"/>
          </p:nvPr>
        </p:nvSpPr>
        <p:spPr>
          <a:xfrm>
            <a:off x="677334" y="2160589"/>
            <a:ext cx="6137534" cy="3880773"/>
          </a:xfrm>
        </p:spPr>
        <p:txBody>
          <a:bodyPr>
            <a:normAutofit fontScale="92500" lnSpcReduction="10000"/>
          </a:bodyPr>
          <a:lstStyle/>
          <a:p>
            <a:r>
              <a:rPr lang="en-US" b="0" i="0" dirty="0">
                <a:solidFill>
                  <a:srgbClr val="000000"/>
                </a:solidFill>
                <a:effectLst/>
                <a:latin typeface="Verdana" panose="020B0604030504040204" pitchFamily="34" charset="0"/>
              </a:rPr>
              <a:t>“It seems to me verging on the absurd to suggest that a girl or a boy aged 15 could not effectively consent, for example, to have a medical examination of some trivial injury to his body or even to have a broken arm set. Of course the consent of the parents should normally be asked, but they may not be immediately available. Provided the patient, whether a boy or a girl, is capable of understanding what is proposed, and of expressing his or her own wishes, I see no good reason for holding that he or she lacks the capacity to express them validly and effectively and to authorise the medical man to make the examination or give the treatment which he advises.”</a:t>
            </a:r>
            <a:endParaRPr lang="en-GB" dirty="0"/>
          </a:p>
        </p:txBody>
      </p:sp>
      <p:pic>
        <p:nvPicPr>
          <p:cNvPr id="5122" name="Picture 2" descr="Andrew Fraser, Baron Fraser of Corriegarth - Wikipedia">
            <a:extLst>
              <a:ext uri="{FF2B5EF4-FFF2-40B4-BE49-F238E27FC236}">
                <a16:creationId xmlns:a16="http://schemas.microsoft.com/office/drawing/2014/main" id="{3EE5CAC9-EB5F-BC0E-1C29-6AD460F986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1898" y="1694385"/>
            <a:ext cx="2906834" cy="3880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69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BB64C-B46A-39F1-1C53-260F89F098EC}"/>
              </a:ext>
            </a:extLst>
          </p:cNvPr>
          <p:cNvSpPr>
            <a:spLocks noGrp="1"/>
          </p:cNvSpPr>
          <p:nvPr>
            <p:ph type="title"/>
          </p:nvPr>
        </p:nvSpPr>
        <p:spPr/>
        <p:txBody>
          <a:bodyPr/>
          <a:lstStyle/>
          <a:p>
            <a:r>
              <a:rPr lang="en-US" dirty="0"/>
              <a:t>Understanding </a:t>
            </a:r>
            <a:endParaRPr lang="en-GB" dirty="0"/>
          </a:p>
        </p:txBody>
      </p:sp>
      <p:sp>
        <p:nvSpPr>
          <p:cNvPr id="3" name="Content Placeholder 2">
            <a:extLst>
              <a:ext uri="{FF2B5EF4-FFF2-40B4-BE49-F238E27FC236}">
                <a16:creationId xmlns:a16="http://schemas.microsoft.com/office/drawing/2014/main" id="{86344B02-7D9E-968A-3F87-CE0144ABF085}"/>
              </a:ext>
            </a:extLst>
          </p:cNvPr>
          <p:cNvSpPr>
            <a:spLocks noGrp="1"/>
          </p:cNvSpPr>
          <p:nvPr>
            <p:ph idx="1"/>
          </p:nvPr>
        </p:nvSpPr>
        <p:spPr/>
        <p:txBody>
          <a:bodyPr/>
          <a:lstStyle/>
          <a:p>
            <a:r>
              <a:rPr lang="en-US" dirty="0"/>
              <a:t>Lord Fraser argued that children only had to have a low level of understanding: </a:t>
            </a:r>
          </a:p>
          <a:p>
            <a:r>
              <a:rPr lang="en-US" dirty="0"/>
              <a:t>Children only had to understand the ‘nature’ of the treatment </a:t>
            </a:r>
          </a:p>
          <a:p>
            <a:r>
              <a:rPr lang="en-US" dirty="0"/>
              <a:t>The ‘nature’ of the treatment means simply:</a:t>
            </a:r>
          </a:p>
          <a:p>
            <a:pPr>
              <a:buFontTx/>
              <a:buChar char="-"/>
            </a:pPr>
            <a:r>
              <a:rPr lang="en-US" dirty="0"/>
              <a:t>The main parts of the procedure i.e. what is going to happen </a:t>
            </a:r>
          </a:p>
          <a:p>
            <a:pPr>
              <a:buFontTx/>
              <a:buChar char="-"/>
            </a:pPr>
            <a:r>
              <a:rPr lang="en-US" dirty="0"/>
              <a:t>The major benefits </a:t>
            </a:r>
          </a:p>
          <a:p>
            <a:pPr>
              <a:buFontTx/>
              <a:buChar char="-"/>
            </a:pPr>
            <a:r>
              <a:rPr lang="en-US" dirty="0"/>
              <a:t>The major risks</a:t>
            </a:r>
          </a:p>
          <a:p>
            <a:r>
              <a:rPr lang="en-US" dirty="0"/>
              <a:t>If children understood this we can say that they are ‘Gillick competent’</a:t>
            </a:r>
          </a:p>
        </p:txBody>
      </p:sp>
    </p:spTree>
    <p:extLst>
      <p:ext uri="{BB962C8B-B14F-4D97-AF65-F5344CB8AC3E}">
        <p14:creationId xmlns:p14="http://schemas.microsoft.com/office/powerpoint/2010/main" val="1139797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12239-E39A-9727-7A67-DEF934568C6A}"/>
              </a:ext>
            </a:extLst>
          </p:cNvPr>
          <p:cNvSpPr>
            <a:spLocks noGrp="1"/>
          </p:cNvSpPr>
          <p:nvPr>
            <p:ph type="title"/>
          </p:nvPr>
        </p:nvSpPr>
        <p:spPr/>
        <p:txBody>
          <a:bodyPr/>
          <a:lstStyle/>
          <a:p>
            <a:r>
              <a:rPr lang="en-US" dirty="0"/>
              <a:t>However....</a:t>
            </a:r>
            <a:endParaRPr lang="en-GB" dirty="0"/>
          </a:p>
        </p:txBody>
      </p:sp>
      <p:sp>
        <p:nvSpPr>
          <p:cNvPr id="3" name="Content Placeholder 2">
            <a:extLst>
              <a:ext uri="{FF2B5EF4-FFF2-40B4-BE49-F238E27FC236}">
                <a16:creationId xmlns:a16="http://schemas.microsoft.com/office/drawing/2014/main" id="{5C4DB6AB-2DC0-874B-A132-6E17121C8C62}"/>
              </a:ext>
            </a:extLst>
          </p:cNvPr>
          <p:cNvSpPr>
            <a:spLocks noGrp="1"/>
          </p:cNvSpPr>
          <p:nvPr>
            <p:ph idx="1"/>
          </p:nvPr>
        </p:nvSpPr>
        <p:spPr>
          <a:xfrm>
            <a:off x="677334" y="1660257"/>
            <a:ext cx="6465338" cy="4257464"/>
          </a:xfrm>
        </p:spPr>
        <p:txBody>
          <a:bodyPr>
            <a:normAutofit fontScale="77500" lnSpcReduction="20000"/>
          </a:bodyPr>
          <a:lstStyle/>
          <a:p>
            <a:r>
              <a:rPr lang="en-US" dirty="0"/>
              <a:t>Lord Scarman disagreed and said that a low standard of understanding was not enough </a:t>
            </a:r>
          </a:p>
          <a:p>
            <a:pPr marL="0" indent="0">
              <a:buNone/>
            </a:pPr>
            <a:endParaRPr lang="en-US" dirty="0"/>
          </a:p>
          <a:p>
            <a:pPr marL="0" indent="0">
              <a:buNone/>
            </a:pPr>
            <a:r>
              <a:rPr lang="en-US" b="0" i="0" dirty="0">
                <a:solidFill>
                  <a:srgbClr val="000000"/>
                </a:solidFill>
                <a:effectLst/>
                <a:latin typeface="Georgia" panose="02040502050405020303" pitchFamily="18" charset="0"/>
              </a:rPr>
              <a:t>“</a:t>
            </a:r>
            <a:r>
              <a:rPr lang="en-US" b="0" i="0" dirty="0">
                <a:solidFill>
                  <a:srgbClr val="000000"/>
                </a:solidFill>
                <a:effectLst/>
                <a:highlight>
                  <a:srgbClr val="FFFF00"/>
                </a:highlight>
                <a:latin typeface="Georgia" panose="02040502050405020303" pitchFamily="18" charset="0"/>
              </a:rPr>
              <a:t>It is not enough that she should understand the nature of the advice</a:t>
            </a:r>
            <a:r>
              <a:rPr lang="en-US" b="0" i="0" dirty="0">
                <a:solidFill>
                  <a:srgbClr val="000000"/>
                </a:solidFill>
                <a:effectLst/>
                <a:latin typeface="Georgia" panose="02040502050405020303" pitchFamily="18" charset="0"/>
              </a:rPr>
              <a:t> which is being given: she must also have a sufficient maturity to understand what is involved. </a:t>
            </a:r>
            <a:r>
              <a:rPr lang="en-US" b="0" i="0" dirty="0">
                <a:solidFill>
                  <a:srgbClr val="000000"/>
                </a:solidFill>
                <a:effectLst/>
                <a:highlight>
                  <a:srgbClr val="FFFF00"/>
                </a:highlight>
                <a:latin typeface="Georgia" panose="02040502050405020303" pitchFamily="18" charset="0"/>
              </a:rPr>
              <a:t>There are moral and family questions, especially her relationship with her parents; long-term problems associated with the emotional impact of pregnancy and its termination; and there are the risks to health of sexual intercourse at her age, risks which contraception may diminish but cannot eliminate</a:t>
            </a:r>
            <a:r>
              <a:rPr lang="en-US" b="0" i="0" dirty="0">
                <a:solidFill>
                  <a:srgbClr val="000000"/>
                </a:solidFill>
                <a:effectLst/>
                <a:latin typeface="Georgia" panose="02040502050405020303" pitchFamily="18" charset="0"/>
              </a:rPr>
              <a:t>.” It follows that a doctor will have to satisfy himself that she is able to appraise these factors before he can safely proceed upon the basis that she has at law capacity to consent to contraceptive treatment. </a:t>
            </a:r>
          </a:p>
          <a:p>
            <a:pPr marL="0" indent="0">
              <a:buNone/>
            </a:pPr>
            <a:endParaRPr lang="en-US" dirty="0">
              <a:solidFill>
                <a:srgbClr val="000000"/>
              </a:solidFill>
              <a:latin typeface="+mj-lt"/>
            </a:endParaRPr>
          </a:p>
          <a:p>
            <a:r>
              <a:rPr lang="en-US" dirty="0">
                <a:solidFill>
                  <a:srgbClr val="000000"/>
                </a:solidFill>
                <a:latin typeface="+mj-lt"/>
              </a:rPr>
              <a:t>Children also have to understand: </a:t>
            </a:r>
          </a:p>
          <a:p>
            <a:pPr>
              <a:buFontTx/>
              <a:buChar char="-"/>
            </a:pPr>
            <a:r>
              <a:rPr lang="en-US" dirty="0">
                <a:solidFill>
                  <a:srgbClr val="000000"/>
                </a:solidFill>
                <a:latin typeface="+mj-lt"/>
              </a:rPr>
              <a:t>All the risks – both short and long term</a:t>
            </a:r>
          </a:p>
          <a:p>
            <a:pPr>
              <a:buFontTx/>
              <a:buChar char="-"/>
            </a:pPr>
            <a:r>
              <a:rPr lang="en-US" dirty="0">
                <a:solidFill>
                  <a:srgbClr val="000000"/>
                </a:solidFill>
                <a:latin typeface="+mj-lt"/>
              </a:rPr>
              <a:t>All the benefits</a:t>
            </a:r>
          </a:p>
          <a:p>
            <a:pPr>
              <a:buFontTx/>
              <a:buChar char="-"/>
            </a:pPr>
            <a:r>
              <a:rPr lang="en-US" dirty="0">
                <a:solidFill>
                  <a:srgbClr val="000000"/>
                </a:solidFill>
                <a:latin typeface="+mj-lt"/>
              </a:rPr>
              <a:t>The mental health impacts</a:t>
            </a:r>
          </a:p>
          <a:p>
            <a:pPr>
              <a:buFontTx/>
              <a:buChar char="-"/>
            </a:pPr>
            <a:r>
              <a:rPr lang="en-US" dirty="0">
                <a:solidFill>
                  <a:srgbClr val="000000"/>
                </a:solidFill>
                <a:latin typeface="+mj-lt"/>
              </a:rPr>
              <a:t>The impact the decision will have on her family and friend</a:t>
            </a:r>
            <a:endParaRPr lang="en-GB" dirty="0">
              <a:latin typeface="+mj-lt"/>
            </a:endParaRPr>
          </a:p>
        </p:txBody>
      </p:sp>
      <p:pic>
        <p:nvPicPr>
          <p:cNvPr id="1026" name="Picture 2" descr="Lord Scarman | Life on Mars Wiki | Fandom">
            <a:extLst>
              <a:ext uri="{FF2B5EF4-FFF2-40B4-BE49-F238E27FC236}">
                <a16:creationId xmlns:a16="http://schemas.microsoft.com/office/drawing/2014/main" id="{E467F233-987A-EC69-9F0D-4AA7A99054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2718" y="1660257"/>
            <a:ext cx="3200918" cy="3691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6035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7527A-68B4-48C9-18D8-CB356F9F7F37}"/>
              </a:ext>
            </a:extLst>
          </p:cNvPr>
          <p:cNvSpPr>
            <a:spLocks noGrp="1"/>
          </p:cNvSpPr>
          <p:nvPr>
            <p:ph type="title"/>
          </p:nvPr>
        </p:nvSpPr>
        <p:spPr/>
        <p:txBody>
          <a:bodyPr/>
          <a:lstStyle/>
          <a:p>
            <a:r>
              <a:rPr lang="en-US" dirty="0"/>
              <a:t>Task 5: High or Low</a:t>
            </a:r>
            <a:endParaRPr lang="en-GB" dirty="0"/>
          </a:p>
        </p:txBody>
      </p:sp>
      <p:sp>
        <p:nvSpPr>
          <p:cNvPr id="3" name="Content Placeholder 2">
            <a:extLst>
              <a:ext uri="{FF2B5EF4-FFF2-40B4-BE49-F238E27FC236}">
                <a16:creationId xmlns:a16="http://schemas.microsoft.com/office/drawing/2014/main" id="{E1C01CEF-AB7A-19D0-ECD5-CB35E5B7464F}"/>
              </a:ext>
            </a:extLst>
          </p:cNvPr>
          <p:cNvSpPr>
            <a:spLocks noGrp="1"/>
          </p:cNvSpPr>
          <p:nvPr>
            <p:ph idx="1"/>
          </p:nvPr>
        </p:nvSpPr>
        <p:spPr>
          <a:xfrm>
            <a:off x="513431" y="1818408"/>
            <a:ext cx="10856184" cy="4429992"/>
          </a:xfrm>
        </p:spPr>
        <p:txBody>
          <a:bodyPr>
            <a:normAutofit/>
          </a:bodyPr>
          <a:lstStyle/>
          <a:p>
            <a:r>
              <a:rPr lang="en-US" dirty="0"/>
              <a:t>Think about the decision your class-mate made in relation to the red pill </a:t>
            </a:r>
          </a:p>
          <a:p>
            <a:r>
              <a:rPr lang="en-US" dirty="0"/>
              <a:t>Would they be competent under Lord Frasers definition?</a:t>
            </a:r>
          </a:p>
          <a:p>
            <a:r>
              <a:rPr lang="en-US" dirty="0"/>
              <a:t>Would they be competent under Lord Scarman’s definition? </a:t>
            </a:r>
          </a:p>
          <a:p>
            <a:r>
              <a:rPr lang="en-US" dirty="0"/>
              <a:t>Which standard do you prefer?</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r>
              <a:rPr lang="en-US" b="1" dirty="0"/>
              <a:t>A lot of the legal debate now remains focused on what children have to understand to be considered competent to make a decision</a:t>
            </a:r>
          </a:p>
          <a:p>
            <a:endParaRPr lang="en-US" dirty="0"/>
          </a:p>
          <a:p>
            <a:pPr marL="0" indent="0">
              <a:buNone/>
            </a:pPr>
            <a:endParaRPr lang="en-GB" dirty="0"/>
          </a:p>
        </p:txBody>
      </p:sp>
      <p:pic>
        <p:nvPicPr>
          <p:cNvPr id="6148" name="Picture 4" descr="6,521 High Low Arrow Images, Stock Photos &amp; Vectors | Shutterstock">
            <a:extLst>
              <a:ext uri="{FF2B5EF4-FFF2-40B4-BE49-F238E27FC236}">
                <a16:creationId xmlns:a16="http://schemas.microsoft.com/office/drawing/2014/main" id="{D4D99942-3BB3-70AB-35D9-F9C4185AD1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507" y="3139208"/>
            <a:ext cx="2228850" cy="204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627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CA6A1-218F-BAF0-16CF-5FA075049C5C}"/>
              </a:ext>
            </a:extLst>
          </p:cNvPr>
          <p:cNvSpPr>
            <a:spLocks noGrp="1"/>
          </p:cNvSpPr>
          <p:nvPr>
            <p:ph type="title"/>
          </p:nvPr>
        </p:nvSpPr>
        <p:spPr/>
        <p:txBody>
          <a:bodyPr/>
          <a:lstStyle/>
          <a:p>
            <a:pPr algn="ctr"/>
            <a:r>
              <a:rPr lang="en-US" dirty="0"/>
              <a:t>Aims</a:t>
            </a:r>
            <a:endParaRPr lang="en-GB" dirty="0"/>
          </a:p>
        </p:txBody>
      </p:sp>
      <p:sp>
        <p:nvSpPr>
          <p:cNvPr id="3" name="Content Placeholder 2">
            <a:extLst>
              <a:ext uri="{FF2B5EF4-FFF2-40B4-BE49-F238E27FC236}">
                <a16:creationId xmlns:a16="http://schemas.microsoft.com/office/drawing/2014/main" id="{1DE8FEFE-2E99-5937-BE89-46FA42DC70D4}"/>
              </a:ext>
            </a:extLst>
          </p:cNvPr>
          <p:cNvSpPr>
            <a:spLocks noGrp="1"/>
          </p:cNvSpPr>
          <p:nvPr>
            <p:ph idx="1"/>
          </p:nvPr>
        </p:nvSpPr>
        <p:spPr/>
        <p:txBody>
          <a:bodyPr/>
          <a:lstStyle/>
          <a:p>
            <a:r>
              <a:rPr lang="en-US" dirty="0"/>
              <a:t>What we are learning about today will be the focus of the Mock Trial at Cardiff University on Friday </a:t>
            </a:r>
          </a:p>
          <a:p>
            <a:r>
              <a:rPr lang="en-US" dirty="0"/>
              <a:t>You will be learning about the law that allows children to make decisions about their health </a:t>
            </a:r>
            <a:endParaRPr lang="en-GB" dirty="0"/>
          </a:p>
          <a:p>
            <a:r>
              <a:rPr lang="en-GB" dirty="0"/>
              <a:t>You will be learning about some of the legal problems that can arise in relation to the law</a:t>
            </a:r>
            <a:endParaRPr lang="en-US" dirty="0"/>
          </a:p>
        </p:txBody>
      </p:sp>
    </p:spTree>
    <p:extLst>
      <p:ext uri="{BB962C8B-B14F-4D97-AF65-F5344CB8AC3E}">
        <p14:creationId xmlns:p14="http://schemas.microsoft.com/office/powerpoint/2010/main" val="463849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9E20F-70D6-7D0F-AE0E-C679BA8A790F}"/>
              </a:ext>
            </a:extLst>
          </p:cNvPr>
          <p:cNvSpPr>
            <a:spLocks noGrp="1"/>
          </p:cNvSpPr>
          <p:nvPr>
            <p:ph type="title"/>
          </p:nvPr>
        </p:nvSpPr>
        <p:spPr>
          <a:xfrm>
            <a:off x="-357836" y="409558"/>
            <a:ext cx="8596668" cy="1320800"/>
          </a:xfrm>
        </p:spPr>
        <p:txBody>
          <a:bodyPr/>
          <a:lstStyle/>
          <a:p>
            <a:pPr algn="ctr"/>
            <a:r>
              <a:rPr lang="en-US" dirty="0"/>
              <a:t>Task 1: How we make decisions?</a:t>
            </a:r>
            <a:endParaRPr lang="en-GB" dirty="0"/>
          </a:p>
        </p:txBody>
      </p:sp>
      <p:sp>
        <p:nvSpPr>
          <p:cNvPr id="3" name="Content Placeholder 2">
            <a:extLst>
              <a:ext uri="{FF2B5EF4-FFF2-40B4-BE49-F238E27FC236}">
                <a16:creationId xmlns:a16="http://schemas.microsoft.com/office/drawing/2014/main" id="{76494FA1-BAC5-C7FA-7436-1B0CDF8B3CC8}"/>
              </a:ext>
            </a:extLst>
          </p:cNvPr>
          <p:cNvSpPr>
            <a:spLocks noGrp="1"/>
          </p:cNvSpPr>
          <p:nvPr>
            <p:ph idx="1"/>
          </p:nvPr>
        </p:nvSpPr>
        <p:spPr>
          <a:xfrm>
            <a:off x="784513" y="2502884"/>
            <a:ext cx="10119276" cy="3880773"/>
          </a:xfrm>
        </p:spPr>
        <p:txBody>
          <a:bodyPr>
            <a:normAutofit/>
          </a:bodyPr>
          <a:lstStyle/>
          <a:p>
            <a:r>
              <a:rPr lang="en-US" sz="2400" dirty="0"/>
              <a:t>Making decisions is a complex process – a lot of processes occur in your brain when you make a decision </a:t>
            </a:r>
          </a:p>
          <a:p>
            <a:r>
              <a:rPr lang="en-US" sz="2400" dirty="0">
                <a:hlinkClick r:id="rId2"/>
              </a:rPr>
              <a:t>https://www.youtube.com/watch?v=6rrPP-QOF3k&amp;ab_channel=FlashbackFM</a:t>
            </a:r>
            <a:r>
              <a:rPr lang="en-US" sz="2400" dirty="0"/>
              <a:t> </a:t>
            </a:r>
          </a:p>
          <a:p>
            <a:r>
              <a:rPr lang="en-US" sz="2400" b="1" dirty="0"/>
              <a:t>If you were offered the blue pill or a red pill? (Hands up)</a:t>
            </a:r>
          </a:p>
          <a:p>
            <a:r>
              <a:rPr lang="en-US" sz="2400" b="1" dirty="0"/>
              <a:t>How would you decide which one to take?</a:t>
            </a:r>
          </a:p>
          <a:p>
            <a:r>
              <a:rPr lang="en-US" sz="2400" b="1" dirty="0"/>
              <a:t>What might change your decision? </a:t>
            </a:r>
          </a:p>
        </p:txBody>
      </p:sp>
      <p:pic>
        <p:nvPicPr>
          <p:cNvPr id="2050" name="Picture 2" descr="The Unbreakable Principles of SEO - Wiideman Consulting Group">
            <a:extLst>
              <a:ext uri="{FF2B5EF4-FFF2-40B4-BE49-F238E27FC236}">
                <a16:creationId xmlns:a16="http://schemas.microsoft.com/office/drawing/2014/main" id="{239DCCBA-3F94-9B68-ADDE-90A7182EAE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8832" y="385304"/>
            <a:ext cx="3648884" cy="1762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5814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763B8-4500-E093-B178-803AE65B15B3}"/>
              </a:ext>
            </a:extLst>
          </p:cNvPr>
          <p:cNvSpPr>
            <a:spLocks noGrp="1"/>
          </p:cNvSpPr>
          <p:nvPr>
            <p:ph type="title"/>
          </p:nvPr>
        </p:nvSpPr>
        <p:spPr/>
        <p:txBody>
          <a:bodyPr/>
          <a:lstStyle/>
          <a:p>
            <a:r>
              <a:rPr lang="en-US" dirty="0"/>
              <a:t>What do we need to do to make a decision?</a:t>
            </a:r>
            <a:endParaRPr lang="en-GB" dirty="0"/>
          </a:p>
        </p:txBody>
      </p:sp>
      <p:sp>
        <p:nvSpPr>
          <p:cNvPr id="3" name="Content Placeholder 2">
            <a:extLst>
              <a:ext uri="{FF2B5EF4-FFF2-40B4-BE49-F238E27FC236}">
                <a16:creationId xmlns:a16="http://schemas.microsoft.com/office/drawing/2014/main" id="{99B11BA5-EA21-EF4A-1728-B1B864A7B91A}"/>
              </a:ext>
            </a:extLst>
          </p:cNvPr>
          <p:cNvSpPr>
            <a:spLocks noGrp="1"/>
          </p:cNvSpPr>
          <p:nvPr>
            <p:ph idx="1"/>
          </p:nvPr>
        </p:nvSpPr>
        <p:spPr>
          <a:xfrm>
            <a:off x="677333" y="2160589"/>
            <a:ext cx="9769255" cy="4188453"/>
          </a:xfrm>
        </p:spPr>
        <p:txBody>
          <a:bodyPr>
            <a:normAutofit/>
          </a:bodyPr>
          <a:lstStyle/>
          <a:p>
            <a:r>
              <a:rPr lang="en-US" sz="2400" dirty="0"/>
              <a:t>We need to </a:t>
            </a:r>
            <a:r>
              <a:rPr lang="en-US" sz="2400" b="1" dirty="0">
                <a:effectLst>
                  <a:outerShdw blurRad="38100" dist="38100" dir="2700000" algn="tl">
                    <a:srgbClr val="000000">
                      <a:alpha val="43137"/>
                    </a:srgbClr>
                  </a:outerShdw>
                </a:effectLst>
              </a:rPr>
              <a:t>understand</a:t>
            </a:r>
            <a:r>
              <a:rPr lang="en-US" sz="2400" dirty="0"/>
              <a:t> information – the nature of the decision being asked. </a:t>
            </a:r>
          </a:p>
          <a:p>
            <a:r>
              <a:rPr lang="en-US" sz="2400" dirty="0"/>
              <a:t>We need to </a:t>
            </a:r>
            <a:r>
              <a:rPr lang="en-US" sz="2400" b="1" dirty="0">
                <a:effectLst>
                  <a:outerShdw blurRad="38100" dist="38100" dir="2700000" algn="tl">
                    <a:srgbClr val="000000">
                      <a:alpha val="43137"/>
                    </a:srgbClr>
                  </a:outerShdw>
                </a:effectLst>
              </a:rPr>
              <a:t>retain</a:t>
            </a:r>
            <a:r>
              <a:rPr lang="en-US" sz="2400" dirty="0"/>
              <a:t> that information </a:t>
            </a:r>
          </a:p>
          <a:p>
            <a:r>
              <a:rPr lang="en-US" sz="2400" dirty="0"/>
              <a:t>We need to be able to </a:t>
            </a:r>
            <a:r>
              <a:rPr lang="en-US" sz="2400" b="1" dirty="0">
                <a:effectLst>
                  <a:outerShdw blurRad="38100" dist="38100" dir="2700000" algn="tl">
                    <a:srgbClr val="000000">
                      <a:alpha val="43137"/>
                    </a:srgbClr>
                  </a:outerShdw>
                </a:effectLst>
              </a:rPr>
              <a:t>weigh and balance </a:t>
            </a:r>
            <a:r>
              <a:rPr lang="en-US" sz="2400" dirty="0"/>
              <a:t>that information </a:t>
            </a:r>
          </a:p>
          <a:p>
            <a:r>
              <a:rPr lang="en-US" sz="2400" dirty="0"/>
              <a:t>We need to be able to be able to </a:t>
            </a:r>
            <a:r>
              <a:rPr lang="en-US" sz="2400" b="1" dirty="0">
                <a:effectLst>
                  <a:outerShdw blurRad="38100" dist="38100" dir="2700000" algn="tl">
                    <a:srgbClr val="000000">
                      <a:alpha val="43137"/>
                    </a:srgbClr>
                  </a:outerShdw>
                </a:effectLst>
              </a:rPr>
              <a:t>communicate</a:t>
            </a:r>
            <a:r>
              <a:rPr lang="en-US" sz="2400" dirty="0"/>
              <a:t> our decision</a:t>
            </a:r>
          </a:p>
          <a:p>
            <a:pPr marL="0" indent="0">
              <a:buNone/>
            </a:pPr>
            <a:endParaRPr lang="en-US" sz="2400" dirty="0"/>
          </a:p>
          <a:p>
            <a:pPr marL="0" indent="0" algn="ctr">
              <a:buNone/>
            </a:pPr>
            <a:r>
              <a:rPr lang="en-US" sz="2400" b="1" dirty="0"/>
              <a:t>If you can do all this you are competent to make a decision</a:t>
            </a:r>
            <a:endParaRPr lang="en-GB" sz="2400" b="1" dirty="0"/>
          </a:p>
        </p:txBody>
      </p:sp>
    </p:spTree>
    <p:extLst>
      <p:ext uri="{BB962C8B-B14F-4D97-AF65-F5344CB8AC3E}">
        <p14:creationId xmlns:p14="http://schemas.microsoft.com/office/powerpoint/2010/main" val="1069714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86EE7-8FAA-79FC-8274-9817035368DC}"/>
              </a:ext>
            </a:extLst>
          </p:cNvPr>
          <p:cNvSpPr>
            <a:spLocks noGrp="1"/>
          </p:cNvSpPr>
          <p:nvPr>
            <p:ph type="title"/>
          </p:nvPr>
        </p:nvSpPr>
        <p:spPr/>
        <p:txBody>
          <a:bodyPr/>
          <a:lstStyle/>
          <a:p>
            <a:r>
              <a:rPr lang="en-US" dirty="0"/>
              <a:t>Competence and Mental Capacity</a:t>
            </a:r>
            <a:endParaRPr lang="en-GB" dirty="0"/>
          </a:p>
        </p:txBody>
      </p:sp>
      <p:sp>
        <p:nvSpPr>
          <p:cNvPr id="3" name="Content Placeholder 2">
            <a:extLst>
              <a:ext uri="{FF2B5EF4-FFF2-40B4-BE49-F238E27FC236}">
                <a16:creationId xmlns:a16="http://schemas.microsoft.com/office/drawing/2014/main" id="{E2C9DF98-BDE2-A1D0-9C97-B173A2EC0236}"/>
              </a:ext>
            </a:extLst>
          </p:cNvPr>
          <p:cNvSpPr>
            <a:spLocks noGrp="1"/>
          </p:cNvSpPr>
          <p:nvPr>
            <p:ph idx="1"/>
          </p:nvPr>
        </p:nvSpPr>
        <p:spPr>
          <a:xfrm>
            <a:off x="677334" y="2160589"/>
            <a:ext cx="8751338" cy="4335102"/>
          </a:xfrm>
        </p:spPr>
        <p:txBody>
          <a:bodyPr>
            <a:normAutofit/>
          </a:bodyPr>
          <a:lstStyle/>
          <a:p>
            <a:r>
              <a:rPr lang="en-US" sz="2400" dirty="0"/>
              <a:t>Competence is a legal term – it means that a person is recognised as being able to make a decision in law. </a:t>
            </a:r>
          </a:p>
          <a:p>
            <a:r>
              <a:rPr lang="en-US" sz="2400" dirty="0"/>
              <a:t>A person has</a:t>
            </a:r>
            <a:r>
              <a:rPr lang="en-US" sz="2400" b="1" dirty="0"/>
              <a:t> competent </a:t>
            </a:r>
            <a:r>
              <a:rPr lang="en-US" sz="2400" dirty="0"/>
              <a:t>if they have </a:t>
            </a:r>
            <a:r>
              <a:rPr lang="en-US" sz="2400" u="sng" dirty="0"/>
              <a:t>Mental Capacity </a:t>
            </a:r>
          </a:p>
          <a:p>
            <a:r>
              <a:rPr lang="en-US" sz="2400" dirty="0"/>
              <a:t>Mental Capacity: “means the ability to use and understand information to make a decision, and communicate any decision made.”</a:t>
            </a:r>
          </a:p>
          <a:p>
            <a:r>
              <a:rPr lang="en-US" sz="2400" dirty="0"/>
              <a:t>Mental capacity assesses whether someone can make a decision for themselves, or not.</a:t>
            </a:r>
          </a:p>
          <a:p>
            <a:pPr marL="0" indent="0">
              <a:buNone/>
            </a:pPr>
            <a:endParaRPr lang="en-GB" sz="2400" dirty="0"/>
          </a:p>
        </p:txBody>
      </p:sp>
    </p:spTree>
    <p:extLst>
      <p:ext uri="{BB962C8B-B14F-4D97-AF65-F5344CB8AC3E}">
        <p14:creationId xmlns:p14="http://schemas.microsoft.com/office/powerpoint/2010/main" val="4008681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B2CD3-C568-F6FF-1DB0-C2F5C01B60F2}"/>
              </a:ext>
            </a:extLst>
          </p:cNvPr>
          <p:cNvSpPr>
            <a:spLocks noGrp="1"/>
          </p:cNvSpPr>
          <p:nvPr>
            <p:ph type="title"/>
          </p:nvPr>
        </p:nvSpPr>
        <p:spPr/>
        <p:txBody>
          <a:bodyPr/>
          <a:lstStyle/>
          <a:p>
            <a:r>
              <a:rPr lang="en-US" dirty="0"/>
              <a:t>Task 2: Why might a person lack mental capacity?</a:t>
            </a:r>
            <a:endParaRPr lang="en-GB" dirty="0"/>
          </a:p>
        </p:txBody>
      </p:sp>
      <p:sp>
        <p:nvSpPr>
          <p:cNvPr id="3" name="Content Placeholder 2">
            <a:extLst>
              <a:ext uri="{FF2B5EF4-FFF2-40B4-BE49-F238E27FC236}">
                <a16:creationId xmlns:a16="http://schemas.microsoft.com/office/drawing/2014/main" id="{A6B9EBF0-F8F5-58DB-902C-AD55DE43536F}"/>
              </a:ext>
            </a:extLst>
          </p:cNvPr>
          <p:cNvSpPr>
            <a:spLocks noGrp="1"/>
          </p:cNvSpPr>
          <p:nvPr>
            <p:ph idx="1"/>
          </p:nvPr>
        </p:nvSpPr>
        <p:spPr>
          <a:xfrm>
            <a:off x="789476" y="2165230"/>
            <a:ext cx="10837333" cy="4272947"/>
          </a:xfrm>
        </p:spPr>
        <p:txBody>
          <a:bodyPr>
            <a:normAutofit/>
          </a:bodyPr>
          <a:lstStyle/>
          <a:p>
            <a:r>
              <a:rPr lang="en-US" dirty="0"/>
              <a:t>Write some down some reasons why someone might not be able to make a decision?</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Why might the people here lack mental capacity?</a:t>
            </a:r>
          </a:p>
        </p:txBody>
      </p:sp>
      <p:pic>
        <p:nvPicPr>
          <p:cNvPr id="1030" name="Picture 6" descr="How to recognize, treat, and live with Dementia - Acenda">
            <a:extLst>
              <a:ext uri="{FF2B5EF4-FFF2-40B4-BE49-F238E27FC236}">
                <a16:creationId xmlns:a16="http://schemas.microsoft.com/office/drawing/2014/main" id="{257E3A5A-15D8-9733-170C-5B5EF25CE0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236" y="3282082"/>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hild COP3 Mental Capacity Assessment">
            <a:extLst>
              <a:ext uri="{FF2B5EF4-FFF2-40B4-BE49-F238E27FC236}">
                <a16:creationId xmlns:a16="http://schemas.microsoft.com/office/drawing/2014/main" id="{35E630B1-D85E-341D-32F8-ECF30F583D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1155" y="3019515"/>
            <a:ext cx="3209026" cy="200564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rescription Drugs &amp; Mental Health - Get Connected - UK's #1 resource for  dual diagnosis">
            <a:extLst>
              <a:ext uri="{FF2B5EF4-FFF2-40B4-BE49-F238E27FC236}">
                <a16:creationId xmlns:a16="http://schemas.microsoft.com/office/drawing/2014/main" id="{9211A685-85F1-2809-C9E0-91FCAF92BC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5725" y="2929656"/>
            <a:ext cx="2181225" cy="20955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oma and Persistent Vegetative State | BrainLine">
            <a:extLst>
              <a:ext uri="{FF2B5EF4-FFF2-40B4-BE49-F238E27FC236}">
                <a16:creationId xmlns:a16="http://schemas.microsoft.com/office/drawing/2014/main" id="{273D1F0E-666C-3C8A-1CD3-956D20F29F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0190" y="2965060"/>
            <a:ext cx="2162175" cy="211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0678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BE2CA-8463-541C-30D4-2E81D1C79AED}"/>
              </a:ext>
            </a:extLst>
          </p:cNvPr>
          <p:cNvSpPr>
            <a:spLocks noGrp="1"/>
          </p:cNvSpPr>
          <p:nvPr>
            <p:ph type="title"/>
          </p:nvPr>
        </p:nvSpPr>
        <p:spPr/>
        <p:txBody>
          <a:bodyPr/>
          <a:lstStyle/>
          <a:p>
            <a:pPr algn="ctr"/>
            <a:r>
              <a:rPr lang="en-US" dirty="0"/>
              <a:t>Each decision is different </a:t>
            </a:r>
            <a:endParaRPr lang="en-GB" dirty="0"/>
          </a:p>
        </p:txBody>
      </p:sp>
      <p:sp>
        <p:nvSpPr>
          <p:cNvPr id="3" name="Content Placeholder 2">
            <a:extLst>
              <a:ext uri="{FF2B5EF4-FFF2-40B4-BE49-F238E27FC236}">
                <a16:creationId xmlns:a16="http://schemas.microsoft.com/office/drawing/2014/main" id="{504B2DBF-F6B3-A44A-618B-52BD06066FA7}"/>
              </a:ext>
            </a:extLst>
          </p:cNvPr>
          <p:cNvSpPr>
            <a:spLocks noGrp="1"/>
          </p:cNvSpPr>
          <p:nvPr>
            <p:ph idx="1"/>
          </p:nvPr>
        </p:nvSpPr>
        <p:spPr>
          <a:xfrm>
            <a:off x="677334" y="2160589"/>
            <a:ext cx="9096394" cy="3880773"/>
          </a:xfrm>
        </p:spPr>
        <p:txBody>
          <a:bodyPr>
            <a:normAutofit/>
          </a:bodyPr>
          <a:lstStyle/>
          <a:p>
            <a:r>
              <a:rPr lang="en-US" sz="2800" dirty="0"/>
              <a:t>In Law we do not say whether someone is competent or not to make ALL their decisions </a:t>
            </a:r>
          </a:p>
          <a:p>
            <a:r>
              <a:rPr lang="en-US" sz="2800" dirty="0"/>
              <a:t>They are only competent for the purpose of individual decisions </a:t>
            </a:r>
          </a:p>
          <a:p>
            <a:r>
              <a:rPr lang="en-US" sz="2800" dirty="0"/>
              <a:t>This is because each decision is different</a:t>
            </a:r>
          </a:p>
          <a:p>
            <a:r>
              <a:rPr lang="en-US" sz="2800" dirty="0"/>
              <a:t>Dependent on the type of decision a person will need more or less </a:t>
            </a:r>
            <a:r>
              <a:rPr lang="en-US" sz="2800" b="1" u="sng" dirty="0"/>
              <a:t>understanding </a:t>
            </a:r>
            <a:r>
              <a:rPr lang="en-US" sz="2800" dirty="0"/>
              <a:t> </a:t>
            </a:r>
          </a:p>
        </p:txBody>
      </p:sp>
    </p:spTree>
    <p:extLst>
      <p:ext uri="{BB962C8B-B14F-4D97-AF65-F5344CB8AC3E}">
        <p14:creationId xmlns:p14="http://schemas.microsoft.com/office/powerpoint/2010/main" val="2140080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84861-0341-6B66-8C92-0EA64A0993CD}"/>
              </a:ext>
            </a:extLst>
          </p:cNvPr>
          <p:cNvSpPr>
            <a:spLocks noGrp="1"/>
          </p:cNvSpPr>
          <p:nvPr>
            <p:ph type="title"/>
          </p:nvPr>
        </p:nvSpPr>
        <p:spPr>
          <a:xfrm>
            <a:off x="677334" y="247290"/>
            <a:ext cx="10174696" cy="1320800"/>
          </a:xfrm>
        </p:spPr>
        <p:txBody>
          <a:bodyPr/>
          <a:lstStyle/>
          <a:p>
            <a:r>
              <a:rPr lang="en-US" dirty="0"/>
              <a:t>Task 3: What is the threshold of understanding?</a:t>
            </a:r>
            <a:endParaRPr lang="en-GB" dirty="0"/>
          </a:p>
        </p:txBody>
      </p:sp>
      <p:sp>
        <p:nvSpPr>
          <p:cNvPr id="3" name="Content Placeholder 2">
            <a:extLst>
              <a:ext uri="{FF2B5EF4-FFF2-40B4-BE49-F238E27FC236}">
                <a16:creationId xmlns:a16="http://schemas.microsoft.com/office/drawing/2014/main" id="{44DF7E41-6DFD-31D1-157E-49B97E05F598}"/>
              </a:ext>
            </a:extLst>
          </p:cNvPr>
          <p:cNvSpPr>
            <a:spLocks noGrp="1"/>
          </p:cNvSpPr>
          <p:nvPr>
            <p:ph idx="1"/>
          </p:nvPr>
        </p:nvSpPr>
        <p:spPr>
          <a:xfrm>
            <a:off x="872644" y="2347020"/>
            <a:ext cx="3316696" cy="3880773"/>
          </a:xfrm>
        </p:spPr>
        <p:txBody>
          <a:bodyPr>
            <a:normAutofit fontScale="85000" lnSpcReduction="10000"/>
          </a:bodyPr>
          <a:lstStyle/>
          <a:p>
            <a:pPr>
              <a:buFontTx/>
              <a:buChar char="-"/>
            </a:pPr>
            <a:r>
              <a:rPr lang="en-US" dirty="0"/>
              <a:t>The red pill could lead to death or serious injury (seriousness)</a:t>
            </a:r>
          </a:p>
          <a:p>
            <a:pPr marL="0" indent="0">
              <a:buNone/>
            </a:pPr>
            <a:endParaRPr lang="en-US" dirty="0"/>
          </a:p>
          <a:p>
            <a:pPr>
              <a:buFontTx/>
              <a:buChar char="-"/>
            </a:pPr>
            <a:r>
              <a:rPr lang="en-US" dirty="0"/>
              <a:t>The red pill would save your life but lead to a lot of after-effects (complexity)</a:t>
            </a:r>
          </a:p>
          <a:p>
            <a:pPr marL="0" indent="0">
              <a:buNone/>
            </a:pPr>
            <a:endParaRPr lang="en-US" dirty="0"/>
          </a:p>
          <a:p>
            <a:pPr>
              <a:buFontTx/>
              <a:buChar char="-"/>
            </a:pPr>
            <a:r>
              <a:rPr lang="en-US" dirty="0"/>
              <a:t>The red pill would cure you with no after-effects, there is very little risk</a:t>
            </a:r>
          </a:p>
          <a:p>
            <a:pPr>
              <a:buFontTx/>
              <a:buChar char="-"/>
            </a:pPr>
            <a:endParaRPr lang="en-US" dirty="0"/>
          </a:p>
          <a:p>
            <a:pPr>
              <a:buFontTx/>
              <a:buChar char="-"/>
            </a:pPr>
            <a:r>
              <a:rPr lang="en-US" dirty="0"/>
              <a:t>The red pill would cure you but it would have an effect on your family.</a:t>
            </a:r>
          </a:p>
          <a:p>
            <a:pPr>
              <a:buFontTx/>
              <a:buChar char="-"/>
            </a:pPr>
            <a:endParaRPr lang="en-US" dirty="0"/>
          </a:p>
          <a:p>
            <a:pPr>
              <a:buFontTx/>
              <a:buChar char="-"/>
            </a:pPr>
            <a:endParaRPr lang="en-GB" dirty="0"/>
          </a:p>
          <a:p>
            <a:endParaRPr lang="en-GB" dirty="0"/>
          </a:p>
        </p:txBody>
      </p:sp>
      <p:sp>
        <p:nvSpPr>
          <p:cNvPr id="4" name="Content Placeholder 2">
            <a:extLst>
              <a:ext uri="{FF2B5EF4-FFF2-40B4-BE49-F238E27FC236}">
                <a16:creationId xmlns:a16="http://schemas.microsoft.com/office/drawing/2014/main" id="{8596EB6A-BA44-0E6C-B5B4-16DD9EC692DC}"/>
              </a:ext>
            </a:extLst>
          </p:cNvPr>
          <p:cNvSpPr txBox="1">
            <a:spLocks/>
          </p:cNvSpPr>
          <p:nvPr/>
        </p:nvSpPr>
        <p:spPr>
          <a:xfrm>
            <a:off x="443559" y="1118243"/>
            <a:ext cx="9833827"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dirty="0"/>
              <a:t>Imagine you are asked to take a red pill. The red pill is a cure for all illnesses.</a:t>
            </a:r>
          </a:p>
          <a:p>
            <a:pPr marL="0" indent="0">
              <a:buNone/>
            </a:pPr>
            <a:r>
              <a:rPr lang="en-US" dirty="0"/>
              <a:t>Think about the level of </a:t>
            </a:r>
            <a:r>
              <a:rPr lang="en-US" b="1" u="sng" dirty="0"/>
              <a:t>understanding</a:t>
            </a:r>
            <a:r>
              <a:rPr lang="en-US" dirty="0"/>
              <a:t> that you would need for each of these scenarios?</a:t>
            </a:r>
            <a:endParaRPr lang="en-GB" dirty="0"/>
          </a:p>
          <a:p>
            <a:endParaRPr lang="en-GB" dirty="0"/>
          </a:p>
        </p:txBody>
      </p:sp>
      <p:sp>
        <p:nvSpPr>
          <p:cNvPr id="5" name="TextBox 4">
            <a:extLst>
              <a:ext uri="{FF2B5EF4-FFF2-40B4-BE49-F238E27FC236}">
                <a16:creationId xmlns:a16="http://schemas.microsoft.com/office/drawing/2014/main" id="{D7305776-C140-7E43-232B-61211002E408}"/>
              </a:ext>
            </a:extLst>
          </p:cNvPr>
          <p:cNvSpPr txBox="1"/>
          <p:nvPr/>
        </p:nvSpPr>
        <p:spPr>
          <a:xfrm>
            <a:off x="6943988" y="2505670"/>
            <a:ext cx="3316695" cy="923330"/>
          </a:xfrm>
          <a:prstGeom prst="rect">
            <a:avLst/>
          </a:prstGeom>
          <a:noFill/>
        </p:spPr>
        <p:txBody>
          <a:bodyPr wrap="square" rtlCol="0">
            <a:spAutoFit/>
          </a:bodyPr>
          <a:lstStyle/>
          <a:p>
            <a:r>
              <a:rPr lang="en-US" dirty="0"/>
              <a:t>High level of Understanding i.e. you require a lot of information</a:t>
            </a:r>
            <a:endParaRPr lang="en-GB" dirty="0"/>
          </a:p>
        </p:txBody>
      </p:sp>
      <p:sp>
        <p:nvSpPr>
          <p:cNvPr id="6" name="TextBox 5">
            <a:extLst>
              <a:ext uri="{FF2B5EF4-FFF2-40B4-BE49-F238E27FC236}">
                <a16:creationId xmlns:a16="http://schemas.microsoft.com/office/drawing/2014/main" id="{B58C2CAB-B4C0-60FF-2234-08078DC00833}"/>
              </a:ext>
            </a:extLst>
          </p:cNvPr>
          <p:cNvSpPr txBox="1"/>
          <p:nvPr/>
        </p:nvSpPr>
        <p:spPr>
          <a:xfrm>
            <a:off x="6960691" y="4469613"/>
            <a:ext cx="3316695" cy="923330"/>
          </a:xfrm>
          <a:prstGeom prst="rect">
            <a:avLst/>
          </a:prstGeom>
          <a:noFill/>
        </p:spPr>
        <p:txBody>
          <a:bodyPr wrap="square" rtlCol="0">
            <a:spAutoFit/>
          </a:bodyPr>
          <a:lstStyle/>
          <a:p>
            <a:r>
              <a:rPr lang="en-US" dirty="0"/>
              <a:t>Low level of Understanding i.e. you only need to know the basics</a:t>
            </a:r>
            <a:endParaRPr lang="en-GB" dirty="0"/>
          </a:p>
        </p:txBody>
      </p:sp>
    </p:spTree>
    <p:extLst>
      <p:ext uri="{BB962C8B-B14F-4D97-AF65-F5344CB8AC3E}">
        <p14:creationId xmlns:p14="http://schemas.microsoft.com/office/powerpoint/2010/main" val="519953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80C12-5E4D-20EE-98D3-87C5B2A7F64F}"/>
              </a:ext>
            </a:extLst>
          </p:cNvPr>
          <p:cNvSpPr>
            <a:spLocks noGrp="1"/>
          </p:cNvSpPr>
          <p:nvPr>
            <p:ph type="title"/>
          </p:nvPr>
        </p:nvSpPr>
        <p:spPr>
          <a:xfrm>
            <a:off x="677334" y="153156"/>
            <a:ext cx="8915240" cy="1320800"/>
          </a:xfrm>
        </p:spPr>
        <p:txBody>
          <a:bodyPr/>
          <a:lstStyle/>
          <a:p>
            <a:r>
              <a:rPr lang="en-US" dirty="0"/>
              <a:t>Task 4: How can we tell if someone is competent?</a:t>
            </a:r>
            <a:endParaRPr lang="en-GB" dirty="0"/>
          </a:p>
        </p:txBody>
      </p:sp>
      <p:sp>
        <p:nvSpPr>
          <p:cNvPr id="3" name="Content Placeholder 2">
            <a:extLst>
              <a:ext uri="{FF2B5EF4-FFF2-40B4-BE49-F238E27FC236}">
                <a16:creationId xmlns:a16="http://schemas.microsoft.com/office/drawing/2014/main" id="{BEC6CA7E-A822-E023-E003-5BE65E8314E4}"/>
              </a:ext>
            </a:extLst>
          </p:cNvPr>
          <p:cNvSpPr>
            <a:spLocks noGrp="1"/>
          </p:cNvSpPr>
          <p:nvPr>
            <p:ph idx="1"/>
          </p:nvPr>
        </p:nvSpPr>
        <p:spPr>
          <a:xfrm>
            <a:off x="677334" y="1644148"/>
            <a:ext cx="8596668" cy="3880773"/>
          </a:xfrm>
        </p:spPr>
        <p:txBody>
          <a:bodyPr/>
          <a:lstStyle/>
          <a:p>
            <a:r>
              <a:rPr lang="en-US" dirty="0"/>
              <a:t>Your classmate sitting next to you made a decision about which pill to take  </a:t>
            </a:r>
          </a:p>
          <a:p>
            <a:r>
              <a:rPr lang="en-US" dirty="0"/>
              <a:t>But how do we know that they are competent? </a:t>
            </a:r>
          </a:p>
        </p:txBody>
      </p:sp>
      <p:pic>
        <p:nvPicPr>
          <p:cNvPr id="3074" name="Picture 2" descr="Asking Why - Finding Meaning Behind our Questions. — Rayner &amp; Smale">
            <a:extLst>
              <a:ext uri="{FF2B5EF4-FFF2-40B4-BE49-F238E27FC236}">
                <a16:creationId xmlns:a16="http://schemas.microsoft.com/office/drawing/2014/main" id="{D8888142-5484-6BDB-0776-5B7F20E343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707" y="2632034"/>
            <a:ext cx="24003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7 Toxic Thinking Mistakes That Will Keep You From Being Mentally Strong |  Inc.com">
            <a:extLst>
              <a:ext uri="{FF2B5EF4-FFF2-40B4-BE49-F238E27FC236}">
                <a16:creationId xmlns:a16="http://schemas.microsoft.com/office/drawing/2014/main" id="{B90609C5-4851-7701-DD0D-A54DA53867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407" y="2628900"/>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What does coercion mean? - Quora">
            <a:extLst>
              <a:ext uri="{FF2B5EF4-FFF2-40B4-BE49-F238E27FC236}">
                <a16:creationId xmlns:a16="http://schemas.microsoft.com/office/drawing/2014/main" id="{02E67C13-85BD-205B-504D-903ECAE9DB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06131" y="2628900"/>
            <a:ext cx="2514600" cy="181927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Benefits of Brand Values : nettl.com">
            <a:extLst>
              <a:ext uri="{FF2B5EF4-FFF2-40B4-BE49-F238E27FC236}">
                <a16:creationId xmlns:a16="http://schemas.microsoft.com/office/drawing/2014/main" id="{A3F048D8-2825-0EB7-C9C4-FB3FF19C81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778" y="2628900"/>
            <a:ext cx="3248704" cy="18192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4449ED-824E-A35C-E26E-8798DA56A0EA}"/>
              </a:ext>
            </a:extLst>
          </p:cNvPr>
          <p:cNvSpPr txBox="1"/>
          <p:nvPr/>
        </p:nvSpPr>
        <p:spPr>
          <a:xfrm>
            <a:off x="356343" y="4682826"/>
            <a:ext cx="2240664" cy="1200329"/>
          </a:xfrm>
          <a:prstGeom prst="rect">
            <a:avLst/>
          </a:prstGeom>
          <a:noFill/>
        </p:spPr>
        <p:txBody>
          <a:bodyPr wrap="square" rtlCol="0">
            <a:spAutoFit/>
          </a:bodyPr>
          <a:lstStyle/>
          <a:p>
            <a:r>
              <a:rPr lang="en-US" dirty="0"/>
              <a:t>They can answer questions – demonstrating understanding</a:t>
            </a:r>
            <a:endParaRPr lang="en-GB" dirty="0"/>
          </a:p>
        </p:txBody>
      </p:sp>
      <p:sp>
        <p:nvSpPr>
          <p:cNvPr id="5" name="TextBox 4">
            <a:extLst>
              <a:ext uri="{FF2B5EF4-FFF2-40B4-BE49-F238E27FC236}">
                <a16:creationId xmlns:a16="http://schemas.microsoft.com/office/drawing/2014/main" id="{E63780D4-6EDF-7B94-D091-953A90A2AFBB}"/>
              </a:ext>
            </a:extLst>
          </p:cNvPr>
          <p:cNvSpPr txBox="1"/>
          <p:nvPr/>
        </p:nvSpPr>
        <p:spPr>
          <a:xfrm>
            <a:off x="2661369" y="4656365"/>
            <a:ext cx="3063575" cy="923330"/>
          </a:xfrm>
          <a:prstGeom prst="rect">
            <a:avLst/>
          </a:prstGeom>
          <a:noFill/>
        </p:spPr>
        <p:txBody>
          <a:bodyPr wrap="square" rtlCol="0">
            <a:spAutoFit/>
          </a:bodyPr>
          <a:lstStyle/>
          <a:p>
            <a:r>
              <a:rPr lang="en-US" dirty="0"/>
              <a:t>They have made a rational decision using a process for deciding</a:t>
            </a:r>
            <a:endParaRPr lang="en-GB" dirty="0"/>
          </a:p>
        </p:txBody>
      </p:sp>
      <p:sp>
        <p:nvSpPr>
          <p:cNvPr id="6" name="TextBox 5">
            <a:extLst>
              <a:ext uri="{FF2B5EF4-FFF2-40B4-BE49-F238E27FC236}">
                <a16:creationId xmlns:a16="http://schemas.microsoft.com/office/drawing/2014/main" id="{16808AB3-0981-4900-0606-6DBC86404904}"/>
              </a:ext>
            </a:extLst>
          </p:cNvPr>
          <p:cNvSpPr txBox="1"/>
          <p:nvPr/>
        </p:nvSpPr>
        <p:spPr>
          <a:xfrm>
            <a:off x="5880700" y="4682826"/>
            <a:ext cx="3063575" cy="923330"/>
          </a:xfrm>
          <a:prstGeom prst="rect">
            <a:avLst/>
          </a:prstGeom>
          <a:noFill/>
        </p:spPr>
        <p:txBody>
          <a:bodyPr wrap="square" rtlCol="0">
            <a:spAutoFit/>
          </a:bodyPr>
          <a:lstStyle/>
          <a:p>
            <a:r>
              <a:rPr lang="en-US" dirty="0"/>
              <a:t>They have made a decision which aligns with their values</a:t>
            </a:r>
            <a:endParaRPr lang="en-GB" dirty="0"/>
          </a:p>
        </p:txBody>
      </p:sp>
      <p:sp>
        <p:nvSpPr>
          <p:cNvPr id="7" name="TextBox 6">
            <a:extLst>
              <a:ext uri="{FF2B5EF4-FFF2-40B4-BE49-F238E27FC236}">
                <a16:creationId xmlns:a16="http://schemas.microsoft.com/office/drawing/2014/main" id="{641D6672-1AE6-D7E7-034A-2206927B5576}"/>
              </a:ext>
            </a:extLst>
          </p:cNvPr>
          <p:cNvSpPr txBox="1"/>
          <p:nvPr/>
        </p:nvSpPr>
        <p:spPr>
          <a:xfrm>
            <a:off x="8772082" y="4656365"/>
            <a:ext cx="3063575"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They have not been pressured or coerced into making that decision</a:t>
            </a:r>
            <a:endParaRPr lang="en-GB" dirty="0"/>
          </a:p>
        </p:txBody>
      </p:sp>
      <p:sp>
        <p:nvSpPr>
          <p:cNvPr id="8" name="TextBox 7">
            <a:extLst>
              <a:ext uri="{FF2B5EF4-FFF2-40B4-BE49-F238E27FC236}">
                <a16:creationId xmlns:a16="http://schemas.microsoft.com/office/drawing/2014/main" id="{2055C545-07CE-F024-9C6F-B141D1E8DA40}"/>
              </a:ext>
            </a:extLst>
          </p:cNvPr>
          <p:cNvSpPr txBox="1"/>
          <p:nvPr/>
        </p:nvSpPr>
        <p:spPr>
          <a:xfrm>
            <a:off x="422694" y="6064884"/>
            <a:ext cx="11136701" cy="369332"/>
          </a:xfrm>
          <a:prstGeom prst="rect">
            <a:avLst/>
          </a:prstGeom>
          <a:noFill/>
        </p:spPr>
        <p:txBody>
          <a:bodyPr wrap="square" rtlCol="0">
            <a:spAutoFit/>
          </a:bodyPr>
          <a:lstStyle/>
          <a:p>
            <a:r>
              <a:rPr lang="en-US" b="1" u="sng" dirty="0"/>
              <a:t>Talk to your class-mate: are they competent to make the decision whether to take the red pill?</a:t>
            </a:r>
            <a:endParaRPr lang="en-GB" b="1" u="sng" dirty="0"/>
          </a:p>
        </p:txBody>
      </p:sp>
    </p:spTree>
    <p:extLst>
      <p:ext uri="{BB962C8B-B14F-4D97-AF65-F5344CB8AC3E}">
        <p14:creationId xmlns:p14="http://schemas.microsoft.com/office/powerpoint/2010/main" val="266769413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21E024E-306E-43E4-B416-FD89DF2B9D53}"/>
</file>

<file path=customXml/itemProps2.xml><?xml version="1.0" encoding="utf-8"?>
<ds:datastoreItem xmlns:ds="http://schemas.openxmlformats.org/officeDocument/2006/customXml" ds:itemID="{D123CE68-4F97-4A71-9194-5C4F595097DE}"/>
</file>

<file path=customXml/itemProps3.xml><?xml version="1.0" encoding="utf-8"?>
<ds:datastoreItem xmlns:ds="http://schemas.openxmlformats.org/officeDocument/2006/customXml" ds:itemID="{5C54374E-1DEF-4C3A-ABA5-5BCB862A4301}"/>
</file>

<file path=docProps/app.xml><?xml version="1.0" encoding="utf-8"?>
<Properties xmlns="http://schemas.openxmlformats.org/officeDocument/2006/extended-properties" xmlns:vt="http://schemas.openxmlformats.org/officeDocument/2006/docPropsVTypes">
  <Template>Facet</Template>
  <TotalTime>0</TotalTime>
  <Words>1250</Words>
  <Application>Microsoft Office PowerPoint</Application>
  <PresentationFormat>Widescreen</PresentationFormat>
  <Paragraphs>106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Georgia</vt:lpstr>
      <vt:lpstr>Trebuchet MS</vt:lpstr>
      <vt:lpstr>Verdana</vt:lpstr>
      <vt:lpstr>Wingdings 3</vt:lpstr>
      <vt:lpstr>Facet</vt:lpstr>
      <vt:lpstr>Lesson 2: Gillick competence</vt:lpstr>
      <vt:lpstr>Aims</vt:lpstr>
      <vt:lpstr>Task 1: How we make decisions?</vt:lpstr>
      <vt:lpstr>What do we need to do to make a decision?</vt:lpstr>
      <vt:lpstr>Competence and Mental Capacity</vt:lpstr>
      <vt:lpstr>Task 2: Why might a person lack mental capacity?</vt:lpstr>
      <vt:lpstr>Each decision is different </vt:lpstr>
      <vt:lpstr>Task 3: What is the threshold of understanding?</vt:lpstr>
      <vt:lpstr>Task 4: How can we tell if someone is competent?</vt:lpstr>
      <vt:lpstr>Children and Mental Capacity </vt:lpstr>
      <vt:lpstr>Gillick</vt:lpstr>
      <vt:lpstr>Lord Fraser</vt:lpstr>
      <vt:lpstr>Understanding </vt:lpstr>
      <vt:lpstr>However....</vt:lpstr>
      <vt:lpstr>Task 5: High or Low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 Gillick competence</dc:title>
  <dc:creator>Matthew Watkins</dc:creator>
  <cp:lastModifiedBy>Matthew Watkins</cp:lastModifiedBy>
  <cp:revision>1</cp:revision>
  <dcterms:created xsi:type="dcterms:W3CDTF">2023-06-05T12:23:53Z</dcterms:created>
  <dcterms:modified xsi:type="dcterms:W3CDTF">2023-06-05T13:59:27Z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