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entation.xml" ContentType="application/vnd.openxmlformats-officedocument.presentationml.presentation.main+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1.xml" ContentType="application/vnd.openxmlformats-officedocument.presentationml.notesSlide+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7" r:id="rId1"/>
  </p:sldMasterIdLst>
  <p:notesMasterIdLst>
    <p:notesMasterId r:id="rId24"/>
  </p:notesMasterIdLst>
  <p:sldIdLst>
    <p:sldId id="256" r:id="rId2"/>
    <p:sldId id="271" r:id="rId3"/>
    <p:sldId id="270" r:id="rId4"/>
    <p:sldId id="288" r:id="rId5"/>
    <p:sldId id="289" r:id="rId6"/>
    <p:sldId id="287" r:id="rId7"/>
    <p:sldId id="290" r:id="rId8"/>
    <p:sldId id="272" r:id="rId9"/>
    <p:sldId id="273" r:id="rId10"/>
    <p:sldId id="291" r:id="rId11"/>
    <p:sldId id="268" r:id="rId12"/>
    <p:sldId id="274" r:id="rId13"/>
    <p:sldId id="269" r:id="rId14"/>
    <p:sldId id="275" r:id="rId15"/>
    <p:sldId id="276" r:id="rId16"/>
    <p:sldId id="278" r:id="rId17"/>
    <p:sldId id="277" r:id="rId18"/>
    <p:sldId id="279" r:id="rId19"/>
    <p:sldId id="282" r:id="rId20"/>
    <p:sldId id="280" r:id="rId21"/>
    <p:sldId id="281" r:id="rId22"/>
    <p:sldId id="283"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36"/>
    <p:restoredTop sz="94698"/>
  </p:normalViewPr>
  <p:slideViewPr>
    <p:cSldViewPr snapToGrid="0" snapToObjects="1">
      <p:cViewPr>
        <p:scale>
          <a:sx n="100" d="100"/>
          <a:sy n="100" d="100"/>
        </p:scale>
        <p:origin x="144" y="9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8A9C85-BEA8-8A4D-9469-7534A900E844}" type="datetimeFigureOut">
              <a:rPr lang="en-US" smtClean="0"/>
              <a:t>4/26/23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CF072F-30CB-AC4D-B1E8-D827AB7127DC}" type="slidenum">
              <a:rPr lang="en-US" smtClean="0"/>
              <a:t>‹#›</a:t>
            </a:fld>
            <a:endParaRPr lang="en-US"/>
          </a:p>
        </p:txBody>
      </p:sp>
    </p:spTree>
    <p:extLst>
      <p:ext uri="{BB962C8B-B14F-4D97-AF65-F5344CB8AC3E}">
        <p14:creationId xmlns:p14="http://schemas.microsoft.com/office/powerpoint/2010/main" val="15599600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aim of this exercise is to allow the students to begin exploring how we can bring a claim using individual rights under the HRA. It may be worth keeping the rights up on the board, to allow students to select which ones are appropriate, and to encourage discussion about them. </a:t>
            </a:r>
          </a:p>
          <a:p>
            <a:endParaRPr lang="en-US" dirty="0"/>
          </a:p>
          <a:p>
            <a:r>
              <a:rPr lang="en-US" dirty="0"/>
              <a:t>The rights here are the prohibition of torture and inhuman treatment, the right to liberty and freedom, non-discrimination, etc. </a:t>
            </a:r>
          </a:p>
        </p:txBody>
      </p:sp>
      <p:sp>
        <p:nvSpPr>
          <p:cNvPr id="4" name="Slide Number Placeholder 3"/>
          <p:cNvSpPr>
            <a:spLocks noGrp="1"/>
          </p:cNvSpPr>
          <p:nvPr>
            <p:ph type="sldNum" sz="quarter" idx="5"/>
          </p:nvPr>
        </p:nvSpPr>
        <p:spPr/>
        <p:txBody>
          <a:bodyPr/>
          <a:lstStyle/>
          <a:p>
            <a:fld id="{D7CF072F-30CB-AC4D-B1E8-D827AB7127DC}" type="slidenum">
              <a:rPr lang="en-US" smtClean="0"/>
              <a:t>11</a:t>
            </a:fld>
            <a:endParaRPr lang="en-US"/>
          </a:p>
        </p:txBody>
      </p:sp>
    </p:spTree>
    <p:extLst>
      <p:ext uri="{BB962C8B-B14F-4D97-AF65-F5344CB8AC3E}">
        <p14:creationId xmlns:p14="http://schemas.microsoft.com/office/powerpoint/2010/main" val="33100997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Right to liberty and freedom, free speech and peaceful protest</a:t>
            </a:r>
          </a:p>
        </p:txBody>
      </p:sp>
      <p:sp>
        <p:nvSpPr>
          <p:cNvPr id="4" name="Slide Number Placeholder 3"/>
          <p:cNvSpPr>
            <a:spLocks noGrp="1"/>
          </p:cNvSpPr>
          <p:nvPr>
            <p:ph type="sldNum" sz="quarter" idx="5"/>
          </p:nvPr>
        </p:nvSpPr>
        <p:spPr/>
        <p:txBody>
          <a:bodyPr/>
          <a:lstStyle/>
          <a:p>
            <a:fld id="{D7CF072F-30CB-AC4D-B1E8-D827AB7127DC}" type="slidenum">
              <a:rPr lang="en-US" smtClean="0"/>
              <a:t>12</a:t>
            </a:fld>
            <a:endParaRPr lang="en-US"/>
          </a:p>
        </p:txBody>
      </p:sp>
    </p:spTree>
    <p:extLst>
      <p:ext uri="{BB962C8B-B14F-4D97-AF65-F5344CB8AC3E}">
        <p14:creationId xmlns:p14="http://schemas.microsoft.com/office/powerpoint/2010/main" val="24619748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Right to a fair trial (legal aid curtails funding for clients and therefore means that some people cannot access legal assistance)</a:t>
            </a:r>
          </a:p>
        </p:txBody>
      </p:sp>
      <p:sp>
        <p:nvSpPr>
          <p:cNvPr id="4" name="Slide Number Placeholder 3"/>
          <p:cNvSpPr>
            <a:spLocks noGrp="1"/>
          </p:cNvSpPr>
          <p:nvPr>
            <p:ph type="sldNum" sz="quarter" idx="5"/>
          </p:nvPr>
        </p:nvSpPr>
        <p:spPr/>
        <p:txBody>
          <a:bodyPr/>
          <a:lstStyle/>
          <a:p>
            <a:fld id="{D7CF072F-30CB-AC4D-B1E8-D827AB7127DC}" type="slidenum">
              <a:rPr lang="en-US" smtClean="0"/>
              <a:t>13</a:t>
            </a:fld>
            <a:endParaRPr lang="en-US"/>
          </a:p>
        </p:txBody>
      </p:sp>
    </p:spTree>
    <p:extLst>
      <p:ext uri="{BB962C8B-B14F-4D97-AF65-F5344CB8AC3E}">
        <p14:creationId xmlns:p14="http://schemas.microsoft.com/office/powerpoint/2010/main" val="12251302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en-GB"/>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7D6D8C24-E8BC-844A-AEC4-55190094721C}" type="datetimeFigureOut">
              <a:rPr lang="en-US" smtClean="0"/>
              <a:t>4/26/23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331D79-03FA-BD47-BE91-6FDDE46DE76A}" type="slidenum">
              <a:rPr lang="en-US" smtClean="0"/>
              <a:t>‹#›</a:t>
            </a:fld>
            <a:endParaRPr lang="en-US"/>
          </a:p>
        </p:txBody>
      </p:sp>
    </p:spTree>
    <p:extLst>
      <p:ext uri="{BB962C8B-B14F-4D97-AF65-F5344CB8AC3E}">
        <p14:creationId xmlns:p14="http://schemas.microsoft.com/office/powerpoint/2010/main" val="1089371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GB"/>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7D6D8C24-E8BC-844A-AEC4-55190094721C}" type="datetimeFigureOut">
              <a:rPr lang="en-US" smtClean="0"/>
              <a:t>4/26/23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331D79-03FA-BD47-BE91-6FDDE46DE76A}" type="slidenum">
              <a:rPr lang="en-US" smtClean="0"/>
              <a:t>‹#›</a:t>
            </a:fld>
            <a:endParaRPr lang="en-US"/>
          </a:p>
        </p:txBody>
      </p:sp>
    </p:spTree>
    <p:extLst>
      <p:ext uri="{BB962C8B-B14F-4D97-AF65-F5344CB8AC3E}">
        <p14:creationId xmlns:p14="http://schemas.microsoft.com/office/powerpoint/2010/main" val="24171317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GB"/>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7D6D8C24-E8BC-844A-AEC4-55190094721C}" type="datetimeFigureOut">
              <a:rPr lang="en-US" smtClean="0"/>
              <a:t>4/26/23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331D79-03FA-BD47-BE91-6FDDE46DE76A}"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4710728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GB"/>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7D6D8C24-E8BC-844A-AEC4-55190094721C}" type="datetimeFigureOut">
              <a:rPr lang="en-US" smtClean="0"/>
              <a:t>4/26/23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331D79-03FA-BD47-BE91-6FDDE46DE76A}" type="slidenum">
              <a:rPr lang="en-US" smtClean="0"/>
              <a:t>‹#›</a:t>
            </a:fld>
            <a:endParaRPr lang="en-US"/>
          </a:p>
        </p:txBody>
      </p:sp>
    </p:spTree>
    <p:extLst>
      <p:ext uri="{BB962C8B-B14F-4D97-AF65-F5344CB8AC3E}">
        <p14:creationId xmlns:p14="http://schemas.microsoft.com/office/powerpoint/2010/main" val="39933475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GB"/>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7D6D8C24-E8BC-844A-AEC4-55190094721C}" type="datetimeFigureOut">
              <a:rPr lang="en-US" smtClean="0"/>
              <a:t>4/26/23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331D79-03FA-BD47-BE91-6FDDE46DE76A}"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8449046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GB"/>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7D6D8C24-E8BC-844A-AEC4-55190094721C}" type="datetimeFigureOut">
              <a:rPr lang="en-US" smtClean="0"/>
              <a:t>4/26/23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331D79-03FA-BD47-BE91-6FDDE46DE76A}" type="slidenum">
              <a:rPr lang="en-US" smtClean="0"/>
              <a:t>‹#›</a:t>
            </a:fld>
            <a:endParaRPr lang="en-US"/>
          </a:p>
        </p:txBody>
      </p:sp>
    </p:spTree>
    <p:extLst>
      <p:ext uri="{BB962C8B-B14F-4D97-AF65-F5344CB8AC3E}">
        <p14:creationId xmlns:p14="http://schemas.microsoft.com/office/powerpoint/2010/main" val="26895202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7D6D8C24-E8BC-844A-AEC4-55190094721C}" type="datetimeFigureOut">
              <a:rPr lang="en-US" smtClean="0"/>
              <a:t>4/26/23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331D79-03FA-BD47-BE91-6FDDE46DE76A}" type="slidenum">
              <a:rPr lang="en-US" smtClean="0"/>
              <a:t>‹#›</a:t>
            </a:fld>
            <a:endParaRPr lang="en-US"/>
          </a:p>
        </p:txBody>
      </p:sp>
    </p:spTree>
    <p:extLst>
      <p:ext uri="{BB962C8B-B14F-4D97-AF65-F5344CB8AC3E}">
        <p14:creationId xmlns:p14="http://schemas.microsoft.com/office/powerpoint/2010/main" val="30769650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GB"/>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7D6D8C24-E8BC-844A-AEC4-55190094721C}" type="datetimeFigureOut">
              <a:rPr lang="en-US" smtClean="0"/>
              <a:t>4/26/23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331D79-03FA-BD47-BE91-6FDDE46DE76A}" type="slidenum">
              <a:rPr lang="en-US" smtClean="0"/>
              <a:t>‹#›</a:t>
            </a:fld>
            <a:endParaRPr lang="en-US"/>
          </a:p>
        </p:txBody>
      </p:sp>
    </p:spTree>
    <p:extLst>
      <p:ext uri="{BB962C8B-B14F-4D97-AF65-F5344CB8AC3E}">
        <p14:creationId xmlns:p14="http://schemas.microsoft.com/office/powerpoint/2010/main" val="814173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7D6D8C24-E8BC-844A-AEC4-55190094721C}" type="datetimeFigureOut">
              <a:rPr lang="en-US" smtClean="0"/>
              <a:t>4/26/23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331D79-03FA-BD47-BE91-6FDDE46DE76A}" type="slidenum">
              <a:rPr lang="en-US" smtClean="0"/>
              <a:t>‹#›</a:t>
            </a:fld>
            <a:endParaRPr lang="en-US"/>
          </a:p>
        </p:txBody>
      </p:sp>
    </p:spTree>
    <p:extLst>
      <p:ext uri="{BB962C8B-B14F-4D97-AF65-F5344CB8AC3E}">
        <p14:creationId xmlns:p14="http://schemas.microsoft.com/office/powerpoint/2010/main" val="1502746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GB"/>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7D6D8C24-E8BC-844A-AEC4-55190094721C}" type="datetimeFigureOut">
              <a:rPr lang="en-US" smtClean="0"/>
              <a:t>4/26/23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331D79-03FA-BD47-BE91-6FDDE46DE76A}" type="slidenum">
              <a:rPr lang="en-US" smtClean="0"/>
              <a:t>‹#›</a:t>
            </a:fld>
            <a:endParaRPr lang="en-US"/>
          </a:p>
        </p:txBody>
      </p:sp>
    </p:spTree>
    <p:extLst>
      <p:ext uri="{BB962C8B-B14F-4D97-AF65-F5344CB8AC3E}">
        <p14:creationId xmlns:p14="http://schemas.microsoft.com/office/powerpoint/2010/main" val="18556341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7D6D8C24-E8BC-844A-AEC4-55190094721C}" type="datetimeFigureOut">
              <a:rPr lang="en-US" smtClean="0"/>
              <a:t>4/26/23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331D79-03FA-BD47-BE91-6FDDE46DE76A}" type="slidenum">
              <a:rPr lang="en-US" smtClean="0"/>
              <a:t>‹#›</a:t>
            </a:fld>
            <a:endParaRPr lang="en-US"/>
          </a:p>
        </p:txBody>
      </p:sp>
    </p:spTree>
    <p:extLst>
      <p:ext uri="{BB962C8B-B14F-4D97-AF65-F5344CB8AC3E}">
        <p14:creationId xmlns:p14="http://schemas.microsoft.com/office/powerpoint/2010/main" val="3411310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7D6D8C24-E8BC-844A-AEC4-55190094721C}" type="datetimeFigureOut">
              <a:rPr lang="en-US" smtClean="0"/>
              <a:t>4/26/23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331D79-03FA-BD47-BE91-6FDDE46DE76A}" type="slidenum">
              <a:rPr lang="en-US" smtClean="0"/>
              <a:t>‹#›</a:t>
            </a:fld>
            <a:endParaRPr lang="en-US"/>
          </a:p>
        </p:txBody>
      </p:sp>
    </p:spTree>
    <p:extLst>
      <p:ext uri="{BB962C8B-B14F-4D97-AF65-F5344CB8AC3E}">
        <p14:creationId xmlns:p14="http://schemas.microsoft.com/office/powerpoint/2010/main" val="23314280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7D6D8C24-E8BC-844A-AEC4-55190094721C}" type="datetimeFigureOut">
              <a:rPr lang="en-US" smtClean="0"/>
              <a:t>4/26/23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331D79-03FA-BD47-BE91-6FDDE46DE76A}" type="slidenum">
              <a:rPr lang="en-US" smtClean="0"/>
              <a:t>‹#›</a:t>
            </a:fld>
            <a:endParaRPr lang="en-US"/>
          </a:p>
        </p:txBody>
      </p:sp>
    </p:spTree>
    <p:extLst>
      <p:ext uri="{BB962C8B-B14F-4D97-AF65-F5344CB8AC3E}">
        <p14:creationId xmlns:p14="http://schemas.microsoft.com/office/powerpoint/2010/main" val="23328262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6D8C24-E8BC-844A-AEC4-55190094721C}" type="datetimeFigureOut">
              <a:rPr lang="en-US" smtClean="0"/>
              <a:t>4/26/23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331D79-03FA-BD47-BE91-6FDDE46DE76A}" type="slidenum">
              <a:rPr lang="en-US" smtClean="0"/>
              <a:t>‹#›</a:t>
            </a:fld>
            <a:endParaRPr lang="en-US"/>
          </a:p>
        </p:txBody>
      </p:sp>
    </p:spTree>
    <p:extLst>
      <p:ext uri="{BB962C8B-B14F-4D97-AF65-F5344CB8AC3E}">
        <p14:creationId xmlns:p14="http://schemas.microsoft.com/office/powerpoint/2010/main" val="25071761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GB"/>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7D6D8C24-E8BC-844A-AEC4-55190094721C}" type="datetimeFigureOut">
              <a:rPr lang="en-US" smtClean="0"/>
              <a:t>4/26/23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331D79-03FA-BD47-BE91-6FDDE46DE76A}" type="slidenum">
              <a:rPr lang="en-US" smtClean="0"/>
              <a:t>‹#›</a:t>
            </a:fld>
            <a:endParaRPr lang="en-US"/>
          </a:p>
        </p:txBody>
      </p:sp>
    </p:spTree>
    <p:extLst>
      <p:ext uri="{BB962C8B-B14F-4D97-AF65-F5344CB8AC3E}">
        <p14:creationId xmlns:p14="http://schemas.microsoft.com/office/powerpoint/2010/main" val="4237739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GB"/>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7D6D8C24-E8BC-844A-AEC4-55190094721C}" type="datetimeFigureOut">
              <a:rPr lang="en-US" smtClean="0"/>
              <a:t>4/26/23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331D79-03FA-BD47-BE91-6FDDE46DE76A}" type="slidenum">
              <a:rPr lang="en-US" smtClean="0"/>
              <a:t>‹#›</a:t>
            </a:fld>
            <a:endParaRPr lang="en-US"/>
          </a:p>
        </p:txBody>
      </p:sp>
    </p:spTree>
    <p:extLst>
      <p:ext uri="{BB962C8B-B14F-4D97-AF65-F5344CB8AC3E}">
        <p14:creationId xmlns:p14="http://schemas.microsoft.com/office/powerpoint/2010/main" val="8759854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D6D8C24-E8BC-844A-AEC4-55190094721C}" type="datetimeFigureOut">
              <a:rPr lang="en-US" smtClean="0"/>
              <a:t>4/26/23</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331D79-03FA-BD47-BE91-6FDDE46DE76A}" type="slidenum">
              <a:rPr lang="en-US" smtClean="0"/>
              <a:t>‹#›</a:t>
            </a:fld>
            <a:endParaRPr lang="en-US"/>
          </a:p>
        </p:txBody>
      </p:sp>
    </p:spTree>
    <p:extLst>
      <p:ext uri="{BB962C8B-B14F-4D97-AF65-F5344CB8AC3E}">
        <p14:creationId xmlns:p14="http://schemas.microsoft.com/office/powerpoint/2010/main" val="3688610607"/>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05C4DE-30CC-2344-8E23-69696859373D}"/>
              </a:ext>
            </a:extLst>
          </p:cNvPr>
          <p:cNvSpPr>
            <a:spLocks noGrp="1"/>
          </p:cNvSpPr>
          <p:nvPr>
            <p:ph type="ctrTitle"/>
          </p:nvPr>
        </p:nvSpPr>
        <p:spPr/>
        <p:txBody>
          <a:bodyPr/>
          <a:lstStyle/>
          <a:p>
            <a:r>
              <a:rPr lang="en-US" dirty="0"/>
              <a:t>Human Rights</a:t>
            </a:r>
          </a:p>
        </p:txBody>
      </p:sp>
      <p:sp>
        <p:nvSpPr>
          <p:cNvPr id="3" name="Subtitle 2">
            <a:extLst>
              <a:ext uri="{FF2B5EF4-FFF2-40B4-BE49-F238E27FC236}">
                <a16:creationId xmlns:a16="http://schemas.microsoft.com/office/drawing/2014/main" id="{BA105948-8470-A742-BBA8-F26F2C905B30}"/>
              </a:ext>
            </a:extLst>
          </p:cNvPr>
          <p:cNvSpPr>
            <a:spLocks noGrp="1"/>
          </p:cNvSpPr>
          <p:nvPr>
            <p:ph type="subTitle" idx="1"/>
          </p:nvPr>
        </p:nvSpPr>
        <p:spPr/>
        <p:txBody>
          <a:bodyPr/>
          <a:lstStyle/>
          <a:p>
            <a:r>
              <a:rPr lang="en-US" dirty="0"/>
              <a:t>Unit 3: Lesson X</a:t>
            </a:r>
          </a:p>
        </p:txBody>
      </p:sp>
    </p:spTree>
    <p:extLst>
      <p:ext uri="{BB962C8B-B14F-4D97-AF65-F5344CB8AC3E}">
        <p14:creationId xmlns:p14="http://schemas.microsoft.com/office/powerpoint/2010/main" val="2253335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28B0E-0E6F-FB48-A8AD-820904757BFF}"/>
              </a:ext>
            </a:extLst>
          </p:cNvPr>
          <p:cNvSpPr>
            <a:spLocks noGrp="1"/>
          </p:cNvSpPr>
          <p:nvPr>
            <p:ph type="title"/>
          </p:nvPr>
        </p:nvSpPr>
        <p:spPr/>
        <p:txBody>
          <a:bodyPr/>
          <a:lstStyle/>
          <a:p>
            <a:r>
              <a:rPr lang="en-US" dirty="0"/>
              <a:t>Different classifications of rights</a:t>
            </a:r>
          </a:p>
        </p:txBody>
      </p:sp>
      <p:sp>
        <p:nvSpPr>
          <p:cNvPr id="3" name="Content Placeholder 2">
            <a:extLst>
              <a:ext uri="{FF2B5EF4-FFF2-40B4-BE49-F238E27FC236}">
                <a16:creationId xmlns:a16="http://schemas.microsoft.com/office/drawing/2014/main" id="{7F18E8F1-18C2-BA42-97F8-728A39D7D038}"/>
              </a:ext>
            </a:extLst>
          </p:cNvPr>
          <p:cNvSpPr>
            <a:spLocks noGrp="1"/>
          </p:cNvSpPr>
          <p:nvPr>
            <p:ph idx="1"/>
          </p:nvPr>
        </p:nvSpPr>
        <p:spPr>
          <a:xfrm>
            <a:off x="677334" y="1930400"/>
            <a:ext cx="8596668" cy="3835399"/>
          </a:xfrm>
        </p:spPr>
        <p:txBody>
          <a:bodyPr>
            <a:normAutofit fontScale="92500" lnSpcReduction="10000"/>
          </a:bodyPr>
          <a:lstStyle/>
          <a:p>
            <a:pPr algn="l">
              <a:lnSpc>
                <a:spcPct val="120000"/>
              </a:lnSpc>
            </a:pPr>
            <a:r>
              <a:rPr lang="en-GB" sz="2400" b="0" i="0" u="none" strike="noStrike" dirty="0">
                <a:solidFill>
                  <a:schemeClr val="tx1"/>
                </a:solidFill>
                <a:effectLst/>
                <a:latin typeface="Calibri" panose="020F0502020204030204" pitchFamily="34" charset="0"/>
                <a:cs typeface="Calibri" panose="020F0502020204030204" pitchFamily="34" charset="0"/>
              </a:rPr>
              <a:t>Some of your rights under the Human Rights Act are ‘absolute’ and a public authority must not breach them under any circumstances (e.g. the right not to be tortured or subjected to inhuman or degrading treatment under </a:t>
            </a:r>
            <a:r>
              <a:rPr lang="en-GB" sz="2400" b="1" i="0" u="none" strike="noStrike" dirty="0">
                <a:solidFill>
                  <a:schemeClr val="tx1"/>
                </a:solidFill>
                <a:effectLst/>
                <a:latin typeface="Calibri" panose="020F0502020204030204" pitchFamily="34" charset="0"/>
                <a:cs typeface="Calibri" panose="020F0502020204030204" pitchFamily="34" charset="0"/>
              </a:rPr>
              <a:t>Article 3</a:t>
            </a:r>
            <a:r>
              <a:rPr lang="en-GB" sz="2400" b="0" i="0" u="none" strike="noStrike" dirty="0">
                <a:solidFill>
                  <a:schemeClr val="tx1"/>
                </a:solidFill>
                <a:effectLst/>
                <a:latin typeface="Calibri" panose="020F0502020204030204" pitchFamily="34" charset="0"/>
                <a:cs typeface="Calibri" panose="020F0502020204030204" pitchFamily="34" charset="0"/>
              </a:rPr>
              <a:t>).</a:t>
            </a:r>
          </a:p>
          <a:p>
            <a:pPr algn="l">
              <a:lnSpc>
                <a:spcPct val="120000"/>
              </a:lnSpc>
            </a:pPr>
            <a:r>
              <a:rPr lang="en-GB" sz="2400" b="0" i="0" u="none" strike="noStrike" dirty="0">
                <a:solidFill>
                  <a:schemeClr val="tx1"/>
                </a:solidFill>
                <a:effectLst/>
                <a:latin typeface="Calibri" panose="020F0502020204030204" pitchFamily="34" charset="0"/>
                <a:cs typeface="Calibri" panose="020F0502020204030204" pitchFamily="34" charset="0"/>
              </a:rPr>
              <a:t>Other rights are ‘qualified’ (e.g. the right to privacy under </a:t>
            </a:r>
            <a:r>
              <a:rPr lang="en-GB" sz="2400" b="1" i="0" u="none" strike="noStrike" dirty="0">
                <a:solidFill>
                  <a:schemeClr val="tx1"/>
                </a:solidFill>
                <a:effectLst/>
                <a:latin typeface="Calibri" panose="020F0502020204030204" pitchFamily="34" charset="0"/>
                <a:cs typeface="Calibri" panose="020F0502020204030204" pitchFamily="34" charset="0"/>
              </a:rPr>
              <a:t>Article 8</a:t>
            </a:r>
            <a:r>
              <a:rPr lang="en-GB" sz="2400" b="0" i="0" u="none" strike="noStrike" dirty="0">
                <a:solidFill>
                  <a:schemeClr val="tx1"/>
                </a:solidFill>
                <a:effectLst/>
                <a:latin typeface="Calibri" panose="020F0502020204030204" pitchFamily="34" charset="0"/>
                <a:cs typeface="Calibri" panose="020F0502020204030204" pitchFamily="34" charset="0"/>
              </a:rPr>
              <a:t> and freedom of expression under </a:t>
            </a:r>
            <a:r>
              <a:rPr lang="en-GB" sz="2400" b="1" i="0" u="none" strike="noStrike" dirty="0">
                <a:solidFill>
                  <a:schemeClr val="tx1"/>
                </a:solidFill>
                <a:effectLst/>
                <a:latin typeface="Calibri" panose="020F0502020204030204" pitchFamily="34" charset="0"/>
                <a:cs typeface="Calibri" panose="020F0502020204030204" pitchFamily="34" charset="0"/>
              </a:rPr>
              <a:t>Article 10</a:t>
            </a:r>
            <a:r>
              <a:rPr lang="en-GB" sz="2400" b="0" i="0" u="none" strike="noStrike" dirty="0">
                <a:solidFill>
                  <a:schemeClr val="tx1"/>
                </a:solidFill>
                <a:effectLst/>
                <a:latin typeface="Calibri" panose="020F0502020204030204" pitchFamily="34" charset="0"/>
                <a:cs typeface="Calibri" panose="020F0502020204030204" pitchFamily="34" charset="0"/>
              </a:rPr>
              <a:t>) which means that a public authority may lawfully restrict these rights where it is necessary and proportionate way of achieving one or more particular aims that include national security, public health, and crime prevention.</a:t>
            </a:r>
          </a:p>
          <a:p>
            <a:endParaRPr lang="en-US" dirty="0"/>
          </a:p>
        </p:txBody>
      </p:sp>
    </p:spTree>
    <p:extLst>
      <p:ext uri="{BB962C8B-B14F-4D97-AF65-F5344CB8AC3E}">
        <p14:creationId xmlns:p14="http://schemas.microsoft.com/office/powerpoint/2010/main" val="13040526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65A01-09F5-BF44-9C54-25A00128E371}"/>
              </a:ext>
            </a:extLst>
          </p:cNvPr>
          <p:cNvSpPr>
            <a:spLocks noGrp="1"/>
          </p:cNvSpPr>
          <p:nvPr>
            <p:ph type="title"/>
          </p:nvPr>
        </p:nvSpPr>
        <p:spPr>
          <a:xfrm>
            <a:off x="677333" y="588573"/>
            <a:ext cx="8596668" cy="1214828"/>
          </a:xfrm>
        </p:spPr>
        <p:txBody>
          <a:bodyPr>
            <a:normAutofit fontScale="90000"/>
          </a:bodyPr>
          <a:lstStyle/>
          <a:p>
            <a:r>
              <a:rPr lang="en-US" sz="4000" dirty="0"/>
              <a:t>Which rights are being taken away from these people?</a:t>
            </a:r>
            <a:br>
              <a:rPr lang="en-US" dirty="0"/>
            </a:br>
            <a:endParaRPr lang="en-US" dirty="0"/>
          </a:p>
        </p:txBody>
      </p:sp>
      <p:pic>
        <p:nvPicPr>
          <p:cNvPr id="5" name="Picture 4">
            <a:extLst>
              <a:ext uri="{FF2B5EF4-FFF2-40B4-BE49-F238E27FC236}">
                <a16:creationId xmlns:a16="http://schemas.microsoft.com/office/drawing/2014/main" id="{C5C89144-ED56-3048-8402-6C9D55009712}"/>
              </a:ext>
            </a:extLst>
          </p:cNvPr>
          <p:cNvPicPr>
            <a:picLocks noChangeAspect="1"/>
          </p:cNvPicPr>
          <p:nvPr/>
        </p:nvPicPr>
        <p:blipFill rotWithShape="1">
          <a:blip r:embed="rId3">
            <a:extLst>
              <a:ext uri="{28A0092B-C50C-407E-A947-70E740481C1C}">
                <a14:useLocalDpi xmlns:a14="http://schemas.microsoft.com/office/drawing/2010/main" val="0"/>
              </a:ext>
            </a:extLst>
          </a:blip>
          <a:srcRect l="9231" t="19229" r="7949" b="12130"/>
          <a:stretch/>
        </p:blipFill>
        <p:spPr>
          <a:xfrm>
            <a:off x="1868189" y="2014719"/>
            <a:ext cx="6214957" cy="3862466"/>
          </a:xfrm>
          <a:prstGeom prst="rect">
            <a:avLst/>
          </a:prstGeom>
        </p:spPr>
      </p:pic>
    </p:spTree>
    <p:extLst>
      <p:ext uri="{BB962C8B-B14F-4D97-AF65-F5344CB8AC3E}">
        <p14:creationId xmlns:p14="http://schemas.microsoft.com/office/powerpoint/2010/main" val="41115393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C995EAE5-A1FC-584C-84C4-233AB4C6E9DA}"/>
              </a:ext>
            </a:extLst>
          </p:cNvPr>
          <p:cNvSpPr>
            <a:spLocks noGrp="1"/>
          </p:cNvSpPr>
          <p:nvPr>
            <p:ph type="title"/>
          </p:nvPr>
        </p:nvSpPr>
        <p:spPr/>
        <p:txBody>
          <a:bodyPr/>
          <a:lstStyle/>
          <a:p>
            <a:r>
              <a:rPr lang="en-US" dirty="0"/>
              <a:t>Which rights are being taken away from these people?</a:t>
            </a:r>
          </a:p>
        </p:txBody>
      </p:sp>
      <p:pic>
        <p:nvPicPr>
          <p:cNvPr id="2050" name="Picture 2" descr="What Are Human Rights Violations? | Human Rights Careers">
            <a:extLst>
              <a:ext uri="{FF2B5EF4-FFF2-40B4-BE49-F238E27FC236}">
                <a16:creationId xmlns:a16="http://schemas.microsoft.com/office/drawing/2014/main" id="{ACF3A399-B255-0E4F-9FEC-6D14B1B5C6D7}"/>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056959" y="2160588"/>
            <a:ext cx="5838119" cy="3881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07931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57DF958-9A64-A94A-8341-4E4676397E7E}"/>
              </a:ext>
            </a:extLst>
          </p:cNvPr>
          <p:cNvSpPr>
            <a:spLocks noGrp="1"/>
          </p:cNvSpPr>
          <p:nvPr>
            <p:ph type="title"/>
          </p:nvPr>
        </p:nvSpPr>
        <p:spPr/>
        <p:txBody>
          <a:bodyPr/>
          <a:lstStyle/>
          <a:p>
            <a:r>
              <a:rPr lang="en-US" dirty="0"/>
              <a:t>Which rights are being taken away from these people?</a:t>
            </a:r>
          </a:p>
        </p:txBody>
      </p:sp>
      <p:pic>
        <p:nvPicPr>
          <p:cNvPr id="3074" name="Picture 2" descr="Court fees are a breach of human rights, says leading criminologist | The  Independent | The Independent">
            <a:extLst>
              <a:ext uri="{FF2B5EF4-FFF2-40B4-BE49-F238E27FC236}">
                <a16:creationId xmlns:a16="http://schemas.microsoft.com/office/drawing/2014/main" id="{8D0A4C12-A0AC-7F48-9968-F1C933E31D02}"/>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388394" y="2160588"/>
            <a:ext cx="5175249" cy="3881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09843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2B0B3-E204-824B-9ED7-4078BCA78268}"/>
              </a:ext>
            </a:extLst>
          </p:cNvPr>
          <p:cNvSpPr>
            <a:spLocks noGrp="1"/>
          </p:cNvSpPr>
          <p:nvPr>
            <p:ph type="title"/>
          </p:nvPr>
        </p:nvSpPr>
        <p:spPr/>
        <p:txBody>
          <a:bodyPr/>
          <a:lstStyle/>
          <a:p>
            <a:r>
              <a:rPr lang="en-US" dirty="0"/>
              <a:t>Types of human rights violations</a:t>
            </a:r>
          </a:p>
        </p:txBody>
      </p:sp>
      <p:sp>
        <p:nvSpPr>
          <p:cNvPr id="3" name="Content Placeholder 2">
            <a:extLst>
              <a:ext uri="{FF2B5EF4-FFF2-40B4-BE49-F238E27FC236}">
                <a16:creationId xmlns:a16="http://schemas.microsoft.com/office/drawing/2014/main" id="{CF226926-1574-F846-B1E3-476A54C79D2E}"/>
              </a:ext>
            </a:extLst>
          </p:cNvPr>
          <p:cNvSpPr>
            <a:spLocks noGrp="1"/>
          </p:cNvSpPr>
          <p:nvPr>
            <p:ph idx="1"/>
          </p:nvPr>
        </p:nvSpPr>
        <p:spPr>
          <a:xfrm>
            <a:off x="677334" y="1830389"/>
            <a:ext cx="8596668" cy="3880773"/>
          </a:xfrm>
        </p:spPr>
        <p:txBody>
          <a:bodyPr>
            <a:normAutofit lnSpcReduction="10000"/>
          </a:bodyPr>
          <a:lstStyle/>
          <a:p>
            <a:r>
              <a:rPr lang="en-GB" b="0" i="0" u="none" strike="noStrike" dirty="0">
                <a:solidFill>
                  <a:schemeClr val="tx1"/>
                </a:solidFill>
                <a:effectLst/>
                <a:latin typeface="Calibri" panose="020F0502020204030204" pitchFamily="34" charset="0"/>
                <a:cs typeface="Calibri" panose="020F0502020204030204" pitchFamily="34" charset="0"/>
              </a:rPr>
              <a:t>A state commits human rights violations either directly or indirectly. Violations can either be intentionally performed by the state and or come as a result of the state failing to prevent the violation. </a:t>
            </a:r>
          </a:p>
          <a:p>
            <a:r>
              <a:rPr lang="en-GB" b="0" i="0" u="none" strike="noStrike" dirty="0">
                <a:solidFill>
                  <a:schemeClr val="tx1"/>
                </a:solidFill>
                <a:effectLst/>
                <a:latin typeface="Calibri" panose="020F0502020204030204" pitchFamily="34" charset="0"/>
                <a:cs typeface="Calibri" panose="020F0502020204030204" pitchFamily="34" charset="0"/>
              </a:rPr>
              <a:t>When a state engages in human rights violations, various actors can be involved such as police, judges, prosecutors, government officials, and more. The violation can be physically violent in nature, such as police brutality, while rights such as the right to a fair trial can also be violated, where no physical violence is involved.</a:t>
            </a:r>
          </a:p>
          <a:p>
            <a:r>
              <a:rPr lang="en-GB" b="0" i="0" u="none" strike="noStrike" dirty="0">
                <a:solidFill>
                  <a:schemeClr val="tx1"/>
                </a:solidFill>
                <a:effectLst/>
                <a:latin typeface="Calibri" panose="020F0502020204030204" pitchFamily="34" charset="0"/>
                <a:cs typeface="Calibri" panose="020F0502020204030204" pitchFamily="34" charset="0"/>
              </a:rPr>
              <a:t>The second type of violation – failure by the state to protect – occurs when there’s a conflict between individuals or groups within a society. If the state does nothing to intervene and protect vulnerable people and groups, it’s participating in the violations.</a:t>
            </a:r>
          </a:p>
          <a:p>
            <a:r>
              <a:rPr lang="en-GB" i="0" u="none" strike="noStrike" dirty="0">
                <a:solidFill>
                  <a:srgbClr val="000000"/>
                </a:solidFill>
                <a:effectLst/>
                <a:latin typeface="Calibri" panose="020F0502020204030204" pitchFamily="34" charset="0"/>
                <a:cs typeface="Calibri" panose="020F0502020204030204" pitchFamily="34" charset="0"/>
              </a:rPr>
              <a:t>This means you can take action under the Human Rights Act if a public authority has breached your human rights. But you can’t take action against a private individual as they are not covered by the Act.</a:t>
            </a:r>
            <a:endParaRPr lang="en-US"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020531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2B0B3-E204-824B-9ED7-4078BCA78268}"/>
              </a:ext>
            </a:extLst>
          </p:cNvPr>
          <p:cNvSpPr>
            <a:spLocks noGrp="1"/>
          </p:cNvSpPr>
          <p:nvPr>
            <p:ph type="title"/>
          </p:nvPr>
        </p:nvSpPr>
        <p:spPr/>
        <p:txBody>
          <a:bodyPr/>
          <a:lstStyle/>
          <a:p>
            <a:r>
              <a:rPr lang="en-US" dirty="0"/>
              <a:t>Why must a public authority follow the Human Rights Act?</a:t>
            </a:r>
          </a:p>
        </p:txBody>
      </p:sp>
      <p:sp>
        <p:nvSpPr>
          <p:cNvPr id="3" name="Content Placeholder 2">
            <a:extLst>
              <a:ext uri="{FF2B5EF4-FFF2-40B4-BE49-F238E27FC236}">
                <a16:creationId xmlns:a16="http://schemas.microsoft.com/office/drawing/2014/main" id="{CF226926-1574-F846-B1E3-476A54C79D2E}"/>
              </a:ext>
            </a:extLst>
          </p:cNvPr>
          <p:cNvSpPr>
            <a:spLocks noGrp="1"/>
          </p:cNvSpPr>
          <p:nvPr>
            <p:ph idx="1"/>
          </p:nvPr>
        </p:nvSpPr>
        <p:spPr/>
        <p:txBody>
          <a:bodyPr>
            <a:normAutofit fontScale="92500" lnSpcReduction="20000"/>
          </a:bodyPr>
          <a:lstStyle/>
          <a:p>
            <a:r>
              <a:rPr lang="en-GB" b="0" i="0" u="none" strike="noStrike" dirty="0">
                <a:solidFill>
                  <a:schemeClr val="tx1"/>
                </a:solidFill>
                <a:effectLst/>
                <a:latin typeface="Calibri" panose="020F0502020204030204" pitchFamily="34" charset="0"/>
                <a:cs typeface="Calibri" panose="020F0502020204030204" pitchFamily="34" charset="0"/>
              </a:rPr>
              <a:t>All courts in the UK must apply the law in a way which is </a:t>
            </a:r>
            <a:r>
              <a:rPr lang="en-GB" b="1" i="0" u="none" strike="noStrike" dirty="0">
                <a:solidFill>
                  <a:schemeClr val="tx1"/>
                </a:solidFill>
                <a:effectLst/>
                <a:latin typeface="Calibri" panose="020F0502020204030204" pitchFamily="34" charset="0"/>
                <a:cs typeface="Calibri" panose="020F0502020204030204" pitchFamily="34" charset="0"/>
              </a:rPr>
              <a:t>compatible </a:t>
            </a:r>
            <a:r>
              <a:rPr lang="en-GB" b="0" i="0" u="none" strike="noStrike" dirty="0">
                <a:solidFill>
                  <a:schemeClr val="tx1"/>
                </a:solidFill>
                <a:effectLst/>
                <a:latin typeface="Calibri" panose="020F0502020204030204" pitchFamily="34" charset="0"/>
                <a:cs typeface="Calibri" panose="020F0502020204030204" pitchFamily="34" charset="0"/>
              </a:rPr>
              <a:t>with human rights. This means they must </a:t>
            </a:r>
            <a:r>
              <a:rPr lang="en-GB" b="1" i="0" u="none" strike="noStrike" dirty="0">
                <a:solidFill>
                  <a:schemeClr val="tx1"/>
                </a:solidFill>
                <a:effectLst/>
                <a:latin typeface="Calibri" panose="020F0502020204030204" pitchFamily="34" charset="0"/>
                <a:cs typeface="Calibri" panose="020F0502020204030204" pitchFamily="34" charset="0"/>
              </a:rPr>
              <a:t>interpret</a:t>
            </a:r>
            <a:r>
              <a:rPr lang="en-GB" b="0" i="0" u="none" strike="noStrike" dirty="0">
                <a:solidFill>
                  <a:schemeClr val="tx1"/>
                </a:solidFill>
                <a:effectLst/>
                <a:latin typeface="Calibri" panose="020F0502020204030204" pitchFamily="34" charset="0"/>
                <a:cs typeface="Calibri" panose="020F0502020204030204" pitchFamily="34" charset="0"/>
              </a:rPr>
              <a:t> and give effect to the law in a way which is as close to the Human Rights Act as possible.</a:t>
            </a:r>
          </a:p>
          <a:p>
            <a:pPr algn="l"/>
            <a:r>
              <a:rPr lang="en-GB" b="0" i="0" u="none" strike="noStrike" dirty="0">
                <a:solidFill>
                  <a:schemeClr val="tx1"/>
                </a:solidFill>
                <a:effectLst/>
                <a:latin typeface="Calibri" panose="020F0502020204030204" pitchFamily="34" charset="0"/>
                <a:cs typeface="Calibri" panose="020F0502020204030204" pitchFamily="34" charset="0"/>
              </a:rPr>
              <a:t>If a court decides that the law is not compatible with your human rights, then it will have different options open to it, depending on whether the law is found within an Act of Parliament (primary legislation) or made by Government Ministers under powers given to them by Parliament (secondary legislation).</a:t>
            </a:r>
          </a:p>
          <a:p>
            <a:pPr algn="l"/>
            <a:r>
              <a:rPr lang="en-GB" b="0" i="0" u="none" strike="noStrike" dirty="0">
                <a:solidFill>
                  <a:schemeClr val="tx1"/>
                </a:solidFill>
                <a:effectLst/>
                <a:latin typeface="Calibri" panose="020F0502020204030204" pitchFamily="34" charset="0"/>
                <a:cs typeface="Calibri" panose="020F0502020204030204" pitchFamily="34" charset="0"/>
              </a:rPr>
              <a:t>Where a court decides that a piece of secondary legislation is compatible with your human rights, then it can strike this law down (unless an Act of Parliament prevents it from doing so).</a:t>
            </a:r>
          </a:p>
          <a:p>
            <a:pPr algn="l"/>
            <a:r>
              <a:rPr lang="en-GB" b="0" i="0" u="none" strike="noStrike" dirty="0">
                <a:solidFill>
                  <a:schemeClr val="tx1"/>
                </a:solidFill>
                <a:effectLst/>
                <a:latin typeface="Calibri" panose="020F0502020204030204" pitchFamily="34" charset="0"/>
                <a:cs typeface="Calibri" panose="020F0502020204030204" pitchFamily="34" charset="0"/>
              </a:rPr>
              <a:t>Where a court decides that an Act of Parliament is incompatible with your human rights it can only declare that the law is not compatible with your rights. It cannot strike the law down. While this declaration of incompatibility will not affect your individual case, because the incompatible law will remain valid, it provides Parliament with an opportunity to change the law to make it compatible and ensure that similar violations are not repeated.</a:t>
            </a:r>
          </a:p>
          <a:p>
            <a:endParaRPr lang="en-US" dirty="0"/>
          </a:p>
        </p:txBody>
      </p:sp>
    </p:spTree>
    <p:extLst>
      <p:ext uri="{BB962C8B-B14F-4D97-AF65-F5344CB8AC3E}">
        <p14:creationId xmlns:p14="http://schemas.microsoft.com/office/powerpoint/2010/main" val="25068651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F226926-1574-F846-B1E3-476A54C79D2E}"/>
              </a:ext>
            </a:extLst>
          </p:cNvPr>
          <p:cNvSpPr>
            <a:spLocks noGrp="1"/>
          </p:cNvSpPr>
          <p:nvPr>
            <p:ph idx="1"/>
          </p:nvPr>
        </p:nvSpPr>
        <p:spPr/>
        <p:txBody>
          <a:bodyPr/>
          <a:lstStyle/>
          <a:p>
            <a:endParaRPr lang="en-GB" b="0" i="0" u="none" strike="noStrike" dirty="0">
              <a:solidFill>
                <a:srgbClr val="000000"/>
              </a:solidFill>
              <a:effectLst/>
              <a:latin typeface="open_sans"/>
            </a:endParaRPr>
          </a:p>
          <a:p>
            <a:r>
              <a:rPr lang="en-GB" sz="2400" dirty="0">
                <a:solidFill>
                  <a:srgbClr val="000000"/>
                </a:solidFill>
                <a:latin typeface="open_sans"/>
              </a:rPr>
              <a:t>An example of this was the case of </a:t>
            </a:r>
            <a:r>
              <a:rPr lang="en-GB" sz="2400" dirty="0">
                <a:solidFill>
                  <a:schemeClr val="tx1"/>
                </a:solidFill>
                <a:effectLst/>
                <a:latin typeface="Calibri" panose="020F0502020204030204" pitchFamily="34" charset="0"/>
                <a:cs typeface="Calibri" panose="020F0502020204030204" pitchFamily="34" charset="0"/>
              </a:rPr>
              <a:t>Blood and Tarbuck v Secretary of State for Health. This case involved </a:t>
            </a:r>
            <a:r>
              <a:rPr lang="en-GB" sz="2400" dirty="0">
                <a:solidFill>
                  <a:srgbClr val="000000"/>
                </a:solidFill>
                <a:latin typeface="open_sans"/>
              </a:rPr>
              <a:t>a law </a:t>
            </a:r>
            <a:r>
              <a:rPr lang="en-GB" sz="2400" b="0" i="0" u="none" strike="noStrike" dirty="0">
                <a:solidFill>
                  <a:srgbClr val="000000"/>
                </a:solidFill>
                <a:effectLst/>
                <a:latin typeface="open_sans"/>
              </a:rPr>
              <a:t>which said a deceased father's details were not allowed to be entered on his child's birth certificate was declared incompatible with the right to respect for family and private life under article 8.</a:t>
            </a:r>
          </a:p>
          <a:p>
            <a:r>
              <a:rPr lang="en-GB" sz="2400" b="0" i="0" u="none" strike="noStrike" dirty="0">
                <a:solidFill>
                  <a:srgbClr val="000000"/>
                </a:solidFill>
                <a:effectLst/>
                <a:latin typeface="open_sans"/>
              </a:rPr>
              <a:t>Parliament changed the law to make it compatible with the Human Rights Act.</a:t>
            </a:r>
          </a:p>
          <a:p>
            <a:endParaRPr lang="en-US" dirty="0"/>
          </a:p>
        </p:txBody>
      </p:sp>
      <p:sp>
        <p:nvSpPr>
          <p:cNvPr id="4" name="Title 1">
            <a:extLst>
              <a:ext uri="{FF2B5EF4-FFF2-40B4-BE49-F238E27FC236}">
                <a16:creationId xmlns:a16="http://schemas.microsoft.com/office/drawing/2014/main" id="{3A529433-7BCB-D14B-AC7C-5F3DAE026300}"/>
              </a:ext>
            </a:extLst>
          </p:cNvPr>
          <p:cNvSpPr txBox="1">
            <a:spLocks/>
          </p:cNvSpPr>
          <p:nvPr/>
        </p:nvSpPr>
        <p:spPr>
          <a:xfrm>
            <a:off x="677334" y="816638"/>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Blood and Tarbuck v Secretary of State for Health</a:t>
            </a:r>
          </a:p>
        </p:txBody>
      </p:sp>
    </p:spTree>
    <p:extLst>
      <p:ext uri="{BB962C8B-B14F-4D97-AF65-F5344CB8AC3E}">
        <p14:creationId xmlns:p14="http://schemas.microsoft.com/office/powerpoint/2010/main" val="6781531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2B0B3-E204-824B-9ED7-4078BCA78268}"/>
              </a:ext>
            </a:extLst>
          </p:cNvPr>
          <p:cNvSpPr>
            <a:spLocks noGrp="1"/>
          </p:cNvSpPr>
          <p:nvPr>
            <p:ph type="title"/>
          </p:nvPr>
        </p:nvSpPr>
        <p:spPr/>
        <p:txBody>
          <a:bodyPr/>
          <a:lstStyle/>
          <a:p>
            <a:r>
              <a:rPr lang="en-US" dirty="0"/>
              <a:t>Judicial review and human rights </a:t>
            </a:r>
          </a:p>
        </p:txBody>
      </p:sp>
      <p:sp>
        <p:nvSpPr>
          <p:cNvPr id="3" name="Content Placeholder 2">
            <a:extLst>
              <a:ext uri="{FF2B5EF4-FFF2-40B4-BE49-F238E27FC236}">
                <a16:creationId xmlns:a16="http://schemas.microsoft.com/office/drawing/2014/main" id="{CF226926-1574-F846-B1E3-476A54C79D2E}"/>
              </a:ext>
            </a:extLst>
          </p:cNvPr>
          <p:cNvSpPr>
            <a:spLocks noGrp="1"/>
          </p:cNvSpPr>
          <p:nvPr>
            <p:ph idx="1"/>
          </p:nvPr>
        </p:nvSpPr>
        <p:spPr>
          <a:xfrm>
            <a:off x="677334" y="1930400"/>
            <a:ext cx="8596668" cy="3414711"/>
          </a:xfrm>
        </p:spPr>
        <p:txBody>
          <a:bodyPr>
            <a:normAutofit/>
          </a:bodyPr>
          <a:lstStyle/>
          <a:p>
            <a:r>
              <a:rPr lang="en-GB" sz="2000" b="0" i="0" u="none" strike="noStrike" dirty="0">
                <a:solidFill>
                  <a:schemeClr val="tx1"/>
                </a:solidFill>
                <a:effectLst/>
                <a:latin typeface="Calibri" panose="020F0502020204030204" pitchFamily="34" charset="0"/>
                <a:cs typeface="Calibri" panose="020F0502020204030204" pitchFamily="34" charset="0"/>
              </a:rPr>
              <a:t>In addition to the grounds discussed in lesson 2, which include unlawfulness, irrationality and procedural impropriety, the lawfulness of a decision can also be challenged using judicial review if that decision breaches human rights law.</a:t>
            </a:r>
          </a:p>
          <a:p>
            <a:r>
              <a:rPr lang="en-GB" sz="2000" b="0" i="0" u="none" strike="noStrike" dirty="0">
                <a:solidFill>
                  <a:schemeClr val="tx1"/>
                </a:solidFill>
                <a:effectLst/>
                <a:latin typeface="Calibri" panose="020F0502020204030204" pitchFamily="34" charset="0"/>
                <a:cs typeface="Calibri" panose="020F0502020204030204" pitchFamily="34" charset="0"/>
              </a:rPr>
              <a:t>This is where a public authority has made a decision that does not uphold, or might risk, the protections everyone has under the </a:t>
            </a:r>
            <a:r>
              <a:rPr lang="en-GB" sz="2000" b="1" i="0" u="none" strike="noStrike" dirty="0">
                <a:solidFill>
                  <a:schemeClr val="tx1"/>
                </a:solidFill>
                <a:effectLst/>
                <a:latin typeface="Calibri" panose="020F0502020204030204" pitchFamily="34" charset="0"/>
                <a:cs typeface="Calibri" panose="020F0502020204030204" pitchFamily="34" charset="0"/>
              </a:rPr>
              <a:t>Human Rights Act.</a:t>
            </a:r>
            <a:r>
              <a:rPr lang="en-GB" sz="2000" b="0" i="0" u="none" strike="noStrike" dirty="0">
                <a:solidFill>
                  <a:schemeClr val="tx1"/>
                </a:solidFill>
                <a:effectLst/>
                <a:latin typeface="Calibri" panose="020F0502020204030204" pitchFamily="34" charset="0"/>
                <a:cs typeface="Calibri" panose="020F0502020204030204" pitchFamily="34" charset="0"/>
              </a:rPr>
              <a:t> </a:t>
            </a:r>
          </a:p>
          <a:p>
            <a:r>
              <a:rPr lang="en-GB" sz="2000" b="0" i="0" u="none" strike="noStrike" dirty="0">
                <a:solidFill>
                  <a:schemeClr val="tx1"/>
                </a:solidFill>
                <a:effectLst/>
                <a:latin typeface="Calibri" panose="020F0502020204030204" pitchFamily="34" charset="0"/>
                <a:cs typeface="Calibri" panose="020F0502020204030204" pitchFamily="34" charset="0"/>
              </a:rPr>
              <a:t>Under the Human Rights Act, public authorities have a legal duty to respect, protect and fulfil human rights in their decision-making. If they do not do this, then they are not meeting that legal duty and their decisions can be challenged through judicial review.</a:t>
            </a:r>
            <a:endParaRPr lang="en-US" sz="20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442630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2B0B3-E204-824B-9ED7-4078BCA78268}"/>
              </a:ext>
            </a:extLst>
          </p:cNvPr>
          <p:cNvSpPr>
            <a:spLocks noGrp="1"/>
          </p:cNvSpPr>
          <p:nvPr>
            <p:ph type="title"/>
          </p:nvPr>
        </p:nvSpPr>
        <p:spPr/>
        <p:txBody>
          <a:bodyPr/>
          <a:lstStyle/>
          <a:p>
            <a:r>
              <a:rPr lang="en-US" dirty="0"/>
              <a:t>An example: </a:t>
            </a:r>
          </a:p>
        </p:txBody>
      </p:sp>
      <p:sp>
        <p:nvSpPr>
          <p:cNvPr id="3" name="Content Placeholder 2">
            <a:extLst>
              <a:ext uri="{FF2B5EF4-FFF2-40B4-BE49-F238E27FC236}">
                <a16:creationId xmlns:a16="http://schemas.microsoft.com/office/drawing/2014/main" id="{CF226926-1574-F846-B1E3-476A54C79D2E}"/>
              </a:ext>
            </a:extLst>
          </p:cNvPr>
          <p:cNvSpPr>
            <a:spLocks noGrp="1"/>
          </p:cNvSpPr>
          <p:nvPr>
            <p:ph idx="1"/>
          </p:nvPr>
        </p:nvSpPr>
        <p:spPr>
          <a:xfrm>
            <a:off x="677334" y="1930400"/>
            <a:ext cx="8596668" cy="3517899"/>
          </a:xfrm>
        </p:spPr>
        <p:txBody>
          <a:bodyPr>
            <a:normAutofit/>
          </a:bodyPr>
          <a:lstStyle/>
          <a:p>
            <a:r>
              <a:rPr lang="en-GB" sz="2000" b="0" i="0" u="none" strike="noStrike" dirty="0">
                <a:solidFill>
                  <a:srgbClr val="212121"/>
                </a:solidFill>
                <a:effectLst/>
                <a:latin typeface="Calibri" panose="020F0502020204030204" pitchFamily="34" charset="0"/>
                <a:cs typeface="Calibri" panose="020F0502020204030204" pitchFamily="34" charset="0"/>
              </a:rPr>
              <a:t>In 2019, a man who lived with his disabled partner (that needed a room for medical equipment and supplies) was told that because they lived in rented social housing as a couple, they would only need 1 bedroom and their housing benefit payments to cover the second bedroom were to be reduced (the so-called bedroom tax). </a:t>
            </a:r>
          </a:p>
          <a:p>
            <a:r>
              <a:rPr lang="en-GB" sz="2000" b="0" i="0" u="none" strike="noStrike" dirty="0">
                <a:solidFill>
                  <a:srgbClr val="212121"/>
                </a:solidFill>
                <a:effectLst/>
                <a:latin typeface="Calibri" panose="020F0502020204030204" pitchFamily="34" charset="0"/>
                <a:cs typeface="Calibri" panose="020F0502020204030204" pitchFamily="34" charset="0"/>
              </a:rPr>
              <a:t>The man challenged this decision using judicial review, the court found that the decision to reduce housing benefit would breach the man’s human rights and was unlawful. This decision not only changed the life of the man who took the judicial review to court but also over 100 people in a similar situation.</a:t>
            </a:r>
            <a:endParaRPr lang="en-US"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369389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F226926-1574-F846-B1E3-476A54C79D2E}"/>
              </a:ext>
            </a:extLst>
          </p:cNvPr>
          <p:cNvSpPr>
            <a:spLocks noGrp="1"/>
          </p:cNvSpPr>
          <p:nvPr>
            <p:ph idx="1"/>
          </p:nvPr>
        </p:nvSpPr>
        <p:spPr>
          <a:xfrm>
            <a:off x="702734" y="1488613"/>
            <a:ext cx="8596668" cy="3880773"/>
          </a:xfrm>
        </p:spPr>
        <p:txBody>
          <a:bodyPr/>
          <a:lstStyle/>
          <a:p>
            <a:pPr algn="l"/>
            <a:r>
              <a:rPr lang="en-GB" sz="2000" b="0" i="0" u="none" strike="noStrike" dirty="0">
                <a:solidFill>
                  <a:schemeClr val="tx1"/>
                </a:solidFill>
                <a:effectLst/>
                <a:latin typeface="MindMeridian-Regular"/>
              </a:rPr>
              <a:t>In 2001, a court decided that the Mental Health Act 1983 did not follow the Human Rights Act. Under that law, it was up to a patient to show that they no longer needed to be detained because of their mental health problem. This meant that it was up to the patient to prove that they could leave the hospital, otherwise they had to stay.</a:t>
            </a:r>
          </a:p>
          <a:p>
            <a:pPr marL="0" indent="0" algn="l">
              <a:buNone/>
            </a:pPr>
            <a:endParaRPr lang="en-GB" sz="2000" b="0" i="0" u="none" strike="noStrike" dirty="0">
              <a:solidFill>
                <a:schemeClr val="tx1"/>
              </a:solidFill>
              <a:effectLst/>
              <a:latin typeface="MindMeridian-Regular"/>
            </a:endParaRPr>
          </a:p>
          <a:p>
            <a:pPr algn="l"/>
            <a:r>
              <a:rPr lang="en-GB" sz="2000" b="0" i="0" u="none" strike="noStrike" dirty="0">
                <a:solidFill>
                  <a:schemeClr val="tx1"/>
                </a:solidFill>
                <a:effectLst/>
                <a:latin typeface="MindMeridian-Regular"/>
              </a:rPr>
              <a:t>After the court's decision, the government changed the law so that it was up to hospitals to prove that a patient should stay in detention. This means that now, you are free to leave the hospital unless the hospital can show that you need to stay.</a:t>
            </a:r>
          </a:p>
          <a:p>
            <a:endParaRPr lang="en-US" dirty="0"/>
          </a:p>
        </p:txBody>
      </p:sp>
    </p:spTree>
    <p:extLst>
      <p:ext uri="{BB962C8B-B14F-4D97-AF65-F5344CB8AC3E}">
        <p14:creationId xmlns:p14="http://schemas.microsoft.com/office/powerpoint/2010/main" val="1689769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2B0B3-E204-824B-9ED7-4078BCA78268}"/>
              </a:ext>
            </a:extLst>
          </p:cNvPr>
          <p:cNvSpPr>
            <a:spLocks noGrp="1"/>
          </p:cNvSpPr>
          <p:nvPr>
            <p:ph type="title"/>
          </p:nvPr>
        </p:nvSpPr>
        <p:spPr/>
        <p:txBody>
          <a:bodyPr/>
          <a:lstStyle/>
          <a:p>
            <a:r>
              <a:rPr lang="en-US" dirty="0"/>
              <a:t>Learning objectives:</a:t>
            </a:r>
          </a:p>
        </p:txBody>
      </p:sp>
      <p:sp>
        <p:nvSpPr>
          <p:cNvPr id="3" name="Content Placeholder 2">
            <a:extLst>
              <a:ext uri="{FF2B5EF4-FFF2-40B4-BE49-F238E27FC236}">
                <a16:creationId xmlns:a16="http://schemas.microsoft.com/office/drawing/2014/main" id="{CF226926-1574-F846-B1E3-476A54C79D2E}"/>
              </a:ext>
            </a:extLst>
          </p:cNvPr>
          <p:cNvSpPr>
            <a:spLocks noGrp="1"/>
          </p:cNvSpPr>
          <p:nvPr>
            <p:ph idx="1"/>
          </p:nvPr>
        </p:nvSpPr>
        <p:spPr/>
        <p:txBody>
          <a:bodyPr/>
          <a:lstStyle/>
          <a:p>
            <a:r>
              <a:rPr lang="en-US" dirty="0"/>
              <a:t>To gain an understanding of the fundamental human rights we as UK citizens are entitled to and the legislation they arise out of</a:t>
            </a:r>
          </a:p>
          <a:p>
            <a:r>
              <a:rPr lang="en-US" dirty="0"/>
              <a:t>To appreciate the importance of human rights when it comes to the judicial review process</a:t>
            </a:r>
          </a:p>
          <a:p>
            <a:r>
              <a:rPr lang="en-US" dirty="0"/>
              <a:t>To understand the process of bringing a claim under the Human Rights Act and who a claim may be brought against</a:t>
            </a:r>
          </a:p>
        </p:txBody>
      </p:sp>
    </p:spTree>
    <p:extLst>
      <p:ext uri="{BB962C8B-B14F-4D97-AF65-F5344CB8AC3E}">
        <p14:creationId xmlns:p14="http://schemas.microsoft.com/office/powerpoint/2010/main" val="38301679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2B0B3-E204-824B-9ED7-4078BCA78268}"/>
              </a:ext>
            </a:extLst>
          </p:cNvPr>
          <p:cNvSpPr>
            <a:spLocks noGrp="1"/>
          </p:cNvSpPr>
          <p:nvPr>
            <p:ph type="title"/>
          </p:nvPr>
        </p:nvSpPr>
        <p:spPr>
          <a:xfrm>
            <a:off x="676745" y="609600"/>
            <a:ext cx="7418559" cy="1320800"/>
          </a:xfrm>
        </p:spPr>
        <p:txBody>
          <a:bodyPr anchor="ctr">
            <a:normAutofit/>
          </a:bodyPr>
          <a:lstStyle/>
          <a:p>
            <a:r>
              <a:rPr lang="en-US" sz="3300" dirty="0"/>
              <a:t>Bringing a Human Rights Act claim</a:t>
            </a:r>
          </a:p>
        </p:txBody>
      </p:sp>
      <p:sp>
        <p:nvSpPr>
          <p:cNvPr id="3" name="Content Placeholder 2">
            <a:extLst>
              <a:ext uri="{FF2B5EF4-FFF2-40B4-BE49-F238E27FC236}">
                <a16:creationId xmlns:a16="http://schemas.microsoft.com/office/drawing/2014/main" id="{CF226926-1574-F846-B1E3-476A54C79D2E}"/>
              </a:ext>
            </a:extLst>
          </p:cNvPr>
          <p:cNvSpPr>
            <a:spLocks noGrp="1"/>
          </p:cNvSpPr>
          <p:nvPr>
            <p:ph idx="1"/>
          </p:nvPr>
        </p:nvSpPr>
        <p:spPr>
          <a:xfrm>
            <a:off x="685167" y="1930400"/>
            <a:ext cx="3720916" cy="4317999"/>
          </a:xfrm>
        </p:spPr>
        <p:txBody>
          <a:bodyPr>
            <a:normAutofit fontScale="85000" lnSpcReduction="20000"/>
          </a:bodyPr>
          <a:lstStyle/>
          <a:p>
            <a:r>
              <a:rPr lang="en-GB" b="0" i="0" u="none" strike="noStrike" dirty="0">
                <a:solidFill>
                  <a:schemeClr val="tx1"/>
                </a:solidFill>
                <a:effectLst/>
                <a:latin typeface="Calibri" panose="020F0502020204030204" pitchFamily="34" charset="0"/>
                <a:cs typeface="Calibri" panose="020F0502020204030204" pitchFamily="34" charset="0"/>
              </a:rPr>
              <a:t>The process of bringing a Human Rights Act claim is very similar to the judicial review process, except slightly different forms are used. </a:t>
            </a:r>
          </a:p>
          <a:p>
            <a:r>
              <a:rPr lang="en-GB" b="0" i="0" u="none" strike="noStrike" dirty="0">
                <a:solidFill>
                  <a:schemeClr val="tx1"/>
                </a:solidFill>
                <a:effectLst/>
                <a:latin typeface="Calibri" panose="020F0502020204030204" pitchFamily="34" charset="0"/>
                <a:cs typeface="Calibri" panose="020F0502020204030204" pitchFamily="34" charset="0"/>
              </a:rPr>
              <a:t>To bring a Human Rights Act claim, you need to fill in the standard civil </a:t>
            </a:r>
            <a:r>
              <a:rPr lang="en-GB" b="1" i="0" dirty="0">
                <a:solidFill>
                  <a:schemeClr val="tx1"/>
                </a:solidFill>
                <a:effectLst/>
                <a:latin typeface="Calibri" panose="020F0502020204030204" pitchFamily="34" charset="0"/>
                <a:cs typeface="Calibri" panose="020F0502020204030204" pitchFamily="34" charset="0"/>
              </a:rPr>
              <a:t>claim form</a:t>
            </a:r>
            <a:r>
              <a:rPr lang="en-GB" b="0" i="0" u="none" strike="noStrike" dirty="0">
                <a:solidFill>
                  <a:schemeClr val="tx1"/>
                </a:solidFill>
                <a:effectLst/>
                <a:latin typeface="Calibri" panose="020F0502020204030204" pitchFamily="34" charset="0"/>
                <a:cs typeface="Calibri" panose="020F0502020204030204" pitchFamily="34" charset="0"/>
              </a:rPr>
              <a:t> (‘N1’). You then need to file the form at the relevant court building.</a:t>
            </a:r>
          </a:p>
          <a:p>
            <a:pPr algn="l"/>
            <a:r>
              <a:rPr lang="en-GB" dirty="0">
                <a:solidFill>
                  <a:schemeClr val="tx1"/>
                </a:solidFill>
                <a:latin typeface="Calibri" panose="020F0502020204030204" pitchFamily="34" charset="0"/>
                <a:cs typeface="Calibri" panose="020F0502020204030204" pitchFamily="34" charset="0"/>
              </a:rPr>
              <a:t>You must show that you are a ‘victim’, </a:t>
            </a:r>
            <a:r>
              <a:rPr lang="en-GB" b="0" i="0" u="none" strike="noStrike" dirty="0">
                <a:solidFill>
                  <a:schemeClr val="tx1"/>
                </a:solidFill>
                <a:effectLst/>
                <a:latin typeface="Calibri" panose="020F0502020204030204" pitchFamily="34" charset="0"/>
                <a:cs typeface="Calibri" panose="020F0502020204030204" pitchFamily="34" charset="0"/>
              </a:rPr>
              <a:t>a legal term, which means you must show your human rights have been directly affected by:</a:t>
            </a:r>
          </a:p>
          <a:p>
            <a:pPr lvl="1">
              <a:buFont typeface="Arial" panose="020B0604020202020204" pitchFamily="34" charset="0"/>
              <a:buChar char="•"/>
            </a:pPr>
            <a:r>
              <a:rPr lang="en-GB" b="0" i="0" u="none" strike="noStrike" dirty="0">
                <a:solidFill>
                  <a:schemeClr val="tx1"/>
                </a:solidFill>
                <a:effectLst/>
                <a:latin typeface="Calibri" panose="020F0502020204030204" pitchFamily="34" charset="0"/>
                <a:cs typeface="Calibri" panose="020F0502020204030204" pitchFamily="34" charset="0"/>
              </a:rPr>
              <a:t>something that someone has done (an act), or</a:t>
            </a:r>
          </a:p>
          <a:p>
            <a:pPr lvl="1">
              <a:buFont typeface="Arial" panose="020B0604020202020204" pitchFamily="34" charset="0"/>
              <a:buChar char="•"/>
            </a:pPr>
            <a:r>
              <a:rPr lang="en-GB" b="0" i="0" u="none" strike="noStrike" dirty="0">
                <a:solidFill>
                  <a:schemeClr val="tx1"/>
                </a:solidFill>
                <a:effectLst/>
                <a:latin typeface="Calibri" panose="020F0502020204030204" pitchFamily="34" charset="0"/>
                <a:cs typeface="Calibri" panose="020F0502020204030204" pitchFamily="34" charset="0"/>
              </a:rPr>
              <a:t>something they haven't done (an omission).</a:t>
            </a:r>
          </a:p>
          <a:p>
            <a:pPr algn="l"/>
            <a:r>
              <a:rPr lang="en-GB" b="0" i="0" u="none" strike="noStrike" dirty="0">
                <a:solidFill>
                  <a:schemeClr val="tx1"/>
                </a:solidFill>
                <a:effectLst/>
                <a:latin typeface="Calibri" panose="020F0502020204030204" pitchFamily="34" charset="0"/>
                <a:cs typeface="Calibri" panose="020F0502020204030204" pitchFamily="34" charset="0"/>
              </a:rPr>
              <a:t>You cannot make a claim that someone else's human rights have been affected.</a:t>
            </a:r>
          </a:p>
          <a:p>
            <a:endParaRPr lang="en-US" dirty="0">
              <a:solidFill>
                <a:schemeClr val="tx1"/>
              </a:solidFill>
              <a:latin typeface="Calibri" panose="020F0502020204030204" pitchFamily="34" charset="0"/>
              <a:cs typeface="Calibri" panose="020F0502020204030204" pitchFamily="34" charset="0"/>
            </a:endParaRPr>
          </a:p>
        </p:txBody>
      </p:sp>
      <p:pic>
        <p:nvPicPr>
          <p:cNvPr id="4098" name="Picture 2" descr="Just Claim :: N1 Claim Form">
            <a:extLst>
              <a:ext uri="{FF2B5EF4-FFF2-40B4-BE49-F238E27FC236}">
                <a16:creationId xmlns:a16="http://schemas.microsoft.com/office/drawing/2014/main" id="{39BC3CA5-7680-254F-887F-70524F19052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016500" y="1994342"/>
            <a:ext cx="2964505" cy="41901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61278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2B0B3-E204-824B-9ED7-4078BCA78268}"/>
              </a:ext>
            </a:extLst>
          </p:cNvPr>
          <p:cNvSpPr>
            <a:spLocks noGrp="1"/>
          </p:cNvSpPr>
          <p:nvPr>
            <p:ph type="title"/>
          </p:nvPr>
        </p:nvSpPr>
        <p:spPr/>
        <p:txBody>
          <a:bodyPr/>
          <a:lstStyle/>
          <a:p>
            <a:r>
              <a:rPr lang="en-US" dirty="0"/>
              <a:t>Remedies</a:t>
            </a:r>
          </a:p>
        </p:txBody>
      </p:sp>
      <p:sp>
        <p:nvSpPr>
          <p:cNvPr id="3" name="Content Placeholder 2">
            <a:extLst>
              <a:ext uri="{FF2B5EF4-FFF2-40B4-BE49-F238E27FC236}">
                <a16:creationId xmlns:a16="http://schemas.microsoft.com/office/drawing/2014/main" id="{CF226926-1574-F846-B1E3-476A54C79D2E}"/>
              </a:ext>
            </a:extLst>
          </p:cNvPr>
          <p:cNvSpPr>
            <a:spLocks noGrp="1"/>
          </p:cNvSpPr>
          <p:nvPr>
            <p:ph idx="1"/>
          </p:nvPr>
        </p:nvSpPr>
        <p:spPr>
          <a:xfrm>
            <a:off x="677334" y="1701800"/>
            <a:ext cx="8596668" cy="3880773"/>
          </a:xfrm>
        </p:spPr>
        <p:txBody>
          <a:bodyPr/>
          <a:lstStyle/>
          <a:p>
            <a:pPr algn="l"/>
            <a:r>
              <a:rPr lang="en-GB" sz="2000" b="0" i="0" u="none" strike="noStrike" dirty="0">
                <a:solidFill>
                  <a:schemeClr val="tx1"/>
                </a:solidFill>
                <a:effectLst/>
                <a:latin typeface="Calibri" panose="020F0502020204030204" pitchFamily="34" charset="0"/>
                <a:cs typeface="Calibri" panose="020F0502020204030204" pitchFamily="34" charset="0"/>
              </a:rPr>
              <a:t>If you have gone to court to challenge a particular law that has breached your human rights, and the court agrees with you, it can do a number of things depending on the facts of the case. The most common remedies include:</a:t>
            </a:r>
          </a:p>
          <a:p>
            <a:pPr lvl="1">
              <a:buFont typeface="Arial" panose="020B0604020202020204" pitchFamily="34" charset="0"/>
              <a:buChar char="•"/>
            </a:pPr>
            <a:r>
              <a:rPr lang="en-GB" sz="1800" b="0" i="0" u="none" strike="noStrike" dirty="0">
                <a:solidFill>
                  <a:schemeClr val="tx1"/>
                </a:solidFill>
                <a:effectLst/>
                <a:latin typeface="Calibri" panose="020F0502020204030204" pitchFamily="34" charset="0"/>
                <a:cs typeface="Calibri" panose="020F0502020204030204" pitchFamily="34" charset="0"/>
              </a:rPr>
              <a:t>financial compensation or damages,</a:t>
            </a:r>
          </a:p>
          <a:p>
            <a:pPr lvl="1">
              <a:buFont typeface="Arial" panose="020B0604020202020204" pitchFamily="34" charset="0"/>
              <a:buChar char="•"/>
            </a:pPr>
            <a:r>
              <a:rPr lang="en-GB" sz="1800" b="0" i="0" u="none" strike="noStrike" dirty="0">
                <a:solidFill>
                  <a:schemeClr val="tx1"/>
                </a:solidFill>
                <a:effectLst/>
                <a:latin typeface="Calibri" panose="020F0502020204030204" pitchFamily="34" charset="0"/>
                <a:cs typeface="Calibri" panose="020F0502020204030204" pitchFamily="34" charset="0"/>
              </a:rPr>
              <a:t>a declaration that your rights have been breached,</a:t>
            </a:r>
          </a:p>
          <a:p>
            <a:pPr lvl="1">
              <a:buFont typeface="Arial" panose="020B0604020202020204" pitchFamily="34" charset="0"/>
              <a:buChar char="•"/>
            </a:pPr>
            <a:r>
              <a:rPr lang="en-GB" sz="1800" b="0" i="0" u="none" strike="noStrike" dirty="0">
                <a:solidFill>
                  <a:schemeClr val="tx1"/>
                </a:solidFill>
                <a:effectLst/>
                <a:latin typeface="Calibri" panose="020F0502020204030204" pitchFamily="34" charset="0"/>
                <a:cs typeface="Calibri" panose="020F0502020204030204" pitchFamily="34" charset="0"/>
              </a:rPr>
              <a:t>an order overturning the decision you have complained about – in England and Wales this is called a quashing order and in Scotland reduction, and</a:t>
            </a:r>
          </a:p>
          <a:p>
            <a:pPr lvl="1">
              <a:buFont typeface="Arial" panose="020B0604020202020204" pitchFamily="34" charset="0"/>
              <a:buChar char="•"/>
            </a:pPr>
            <a:r>
              <a:rPr lang="en-GB" sz="1800" b="0" i="0" u="none" strike="noStrike" dirty="0">
                <a:solidFill>
                  <a:schemeClr val="tx1"/>
                </a:solidFill>
                <a:effectLst/>
                <a:latin typeface="Calibri" panose="020F0502020204030204" pitchFamily="34" charset="0"/>
                <a:cs typeface="Calibri" panose="020F0502020204030204" pitchFamily="34" charset="0"/>
              </a:rPr>
              <a:t>an order that the public authority should do something – in England and Wales this is called a mandatory order and in Scotland specific performance.</a:t>
            </a:r>
          </a:p>
          <a:p>
            <a:endParaRPr lang="en-US" dirty="0"/>
          </a:p>
        </p:txBody>
      </p:sp>
    </p:spTree>
    <p:extLst>
      <p:ext uri="{BB962C8B-B14F-4D97-AF65-F5344CB8AC3E}">
        <p14:creationId xmlns:p14="http://schemas.microsoft.com/office/powerpoint/2010/main" val="38915649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2B0B3-E204-824B-9ED7-4078BCA78268}"/>
              </a:ext>
            </a:extLst>
          </p:cNvPr>
          <p:cNvSpPr>
            <a:spLocks noGrp="1"/>
          </p:cNvSpPr>
          <p:nvPr>
            <p:ph type="title"/>
          </p:nvPr>
        </p:nvSpPr>
        <p:spPr/>
        <p:txBody>
          <a:bodyPr/>
          <a:lstStyle/>
          <a:p>
            <a:r>
              <a:rPr lang="en-US" dirty="0"/>
              <a:t>Breaches by a public authority:</a:t>
            </a:r>
          </a:p>
        </p:txBody>
      </p:sp>
      <p:sp>
        <p:nvSpPr>
          <p:cNvPr id="3" name="Content Placeholder 2">
            <a:extLst>
              <a:ext uri="{FF2B5EF4-FFF2-40B4-BE49-F238E27FC236}">
                <a16:creationId xmlns:a16="http://schemas.microsoft.com/office/drawing/2014/main" id="{CF226926-1574-F846-B1E3-476A54C79D2E}"/>
              </a:ext>
            </a:extLst>
          </p:cNvPr>
          <p:cNvSpPr>
            <a:spLocks noGrp="1"/>
          </p:cNvSpPr>
          <p:nvPr>
            <p:ph idx="1"/>
          </p:nvPr>
        </p:nvSpPr>
        <p:spPr>
          <a:xfrm>
            <a:off x="677334" y="2160589"/>
            <a:ext cx="8596668" cy="3071811"/>
          </a:xfrm>
        </p:spPr>
        <p:txBody>
          <a:bodyPr/>
          <a:lstStyle/>
          <a:p>
            <a:pPr algn="l"/>
            <a:r>
              <a:rPr lang="en-GB" sz="2000" b="0" i="0" u="none" strike="noStrike" dirty="0">
                <a:solidFill>
                  <a:schemeClr val="tx1"/>
                </a:solidFill>
                <a:effectLst/>
                <a:latin typeface="Calibri" panose="020F0502020204030204" pitchFamily="34" charset="0"/>
                <a:cs typeface="Calibri" panose="020F0502020204030204" pitchFamily="34" charset="0"/>
              </a:rPr>
              <a:t>If the court has found that a </a:t>
            </a:r>
            <a:r>
              <a:rPr lang="en-GB" sz="2000" b="0" i="0" strike="noStrike" dirty="0">
                <a:solidFill>
                  <a:schemeClr val="tx1"/>
                </a:solidFill>
                <a:effectLst/>
                <a:latin typeface="Calibri" panose="020F0502020204030204" pitchFamily="34" charset="0"/>
                <a:cs typeface="Calibri" panose="020F0502020204030204" pitchFamily="34" charset="0"/>
              </a:rPr>
              <a:t>public authority </a:t>
            </a:r>
            <a:r>
              <a:rPr lang="en-GB" sz="2000" b="0" i="0" u="none" strike="noStrike" dirty="0">
                <a:solidFill>
                  <a:schemeClr val="tx1"/>
                </a:solidFill>
                <a:effectLst/>
                <a:latin typeface="Calibri" panose="020F0502020204030204" pitchFamily="34" charset="0"/>
                <a:cs typeface="Calibri" panose="020F0502020204030204" pitchFamily="34" charset="0"/>
              </a:rPr>
              <a:t>has made a decision that doesn't follow the Human Rights Act, the court can:</a:t>
            </a:r>
          </a:p>
          <a:p>
            <a:pPr lvl="1">
              <a:buFont typeface="Arial" panose="020B0604020202020204" pitchFamily="34" charset="0"/>
              <a:buChar char="•"/>
            </a:pPr>
            <a:r>
              <a:rPr lang="en-GB" sz="1800" b="0" i="0" u="none" strike="noStrike" dirty="0">
                <a:solidFill>
                  <a:schemeClr val="tx1"/>
                </a:solidFill>
                <a:effectLst/>
                <a:latin typeface="Calibri" panose="020F0502020204030204" pitchFamily="34" charset="0"/>
                <a:cs typeface="Calibri" panose="020F0502020204030204" pitchFamily="34" charset="0"/>
              </a:rPr>
              <a:t>cancel the decision, or</a:t>
            </a:r>
          </a:p>
          <a:p>
            <a:pPr lvl="1">
              <a:buFont typeface="Arial" panose="020B0604020202020204" pitchFamily="34" charset="0"/>
              <a:buChar char="•"/>
            </a:pPr>
            <a:r>
              <a:rPr lang="en-GB" sz="1800" b="0" i="0" u="none" strike="noStrike" dirty="0">
                <a:solidFill>
                  <a:schemeClr val="tx1"/>
                </a:solidFill>
                <a:effectLst/>
                <a:latin typeface="Calibri" panose="020F0502020204030204" pitchFamily="34" charset="0"/>
                <a:cs typeface="Calibri" panose="020F0502020204030204" pitchFamily="34" charset="0"/>
              </a:rPr>
              <a:t>prevent a public authority from acting in a certain way.</a:t>
            </a:r>
          </a:p>
          <a:p>
            <a:pPr algn="l"/>
            <a:r>
              <a:rPr lang="en-GB" sz="2000" b="0" i="0" u="none" strike="noStrike" dirty="0">
                <a:solidFill>
                  <a:schemeClr val="tx1"/>
                </a:solidFill>
                <a:effectLst/>
                <a:latin typeface="Calibri" panose="020F0502020204030204" pitchFamily="34" charset="0"/>
                <a:cs typeface="Calibri" panose="020F0502020204030204" pitchFamily="34" charset="0"/>
              </a:rPr>
              <a:t>In most situations, if a decision is found to be unlawful, the court will send the issue back to the public authority to make the decision again. They can also award you money, though this depends on the facts of the case.</a:t>
            </a:r>
          </a:p>
          <a:p>
            <a:endParaRPr lang="en-US" dirty="0"/>
          </a:p>
        </p:txBody>
      </p:sp>
    </p:spTree>
    <p:extLst>
      <p:ext uri="{BB962C8B-B14F-4D97-AF65-F5344CB8AC3E}">
        <p14:creationId xmlns:p14="http://schemas.microsoft.com/office/powerpoint/2010/main" val="3607893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65A01-09F5-BF44-9C54-25A00128E371}"/>
              </a:ext>
            </a:extLst>
          </p:cNvPr>
          <p:cNvSpPr>
            <a:spLocks noGrp="1"/>
          </p:cNvSpPr>
          <p:nvPr>
            <p:ph type="title"/>
          </p:nvPr>
        </p:nvSpPr>
        <p:spPr/>
        <p:txBody>
          <a:bodyPr/>
          <a:lstStyle/>
          <a:p>
            <a:r>
              <a:rPr lang="en-US" dirty="0"/>
              <a:t>Human Rights</a:t>
            </a:r>
          </a:p>
        </p:txBody>
      </p:sp>
      <p:sp>
        <p:nvSpPr>
          <p:cNvPr id="5" name="Content Placeholder 4">
            <a:extLst>
              <a:ext uri="{FF2B5EF4-FFF2-40B4-BE49-F238E27FC236}">
                <a16:creationId xmlns:a16="http://schemas.microsoft.com/office/drawing/2014/main" id="{194275A0-6896-A043-8948-91D816CA9EE6}"/>
              </a:ext>
            </a:extLst>
          </p:cNvPr>
          <p:cNvSpPr>
            <a:spLocks noGrp="1"/>
          </p:cNvSpPr>
          <p:nvPr>
            <p:ph idx="1"/>
          </p:nvPr>
        </p:nvSpPr>
        <p:spPr>
          <a:xfrm>
            <a:off x="677334" y="1488613"/>
            <a:ext cx="8596668" cy="5102687"/>
          </a:xfrm>
        </p:spPr>
        <p:txBody>
          <a:bodyPr>
            <a:normAutofit fontScale="92500" lnSpcReduction="10000"/>
          </a:bodyPr>
          <a:lstStyle/>
          <a:p>
            <a:r>
              <a:rPr lang="en-GB" sz="2100" b="0" i="0" u="none" strike="noStrike" dirty="0">
                <a:solidFill>
                  <a:schemeClr val="tx1"/>
                </a:solidFill>
                <a:effectLst/>
                <a:latin typeface="Calibri" panose="020F0502020204030204" pitchFamily="34" charset="0"/>
                <a:cs typeface="Calibri" panose="020F0502020204030204" pitchFamily="34" charset="0"/>
              </a:rPr>
              <a:t>The Human Rights Act 1998 sets out the fundamental rights and freedoms that everyone in the UK is entitled to. It incorporates the rights set out in the European Convention on Human Rights (ECHR) into domestic British law and came into force in the UK in October 2000.</a:t>
            </a:r>
          </a:p>
          <a:p>
            <a:r>
              <a:rPr lang="en-GB" sz="2100" b="0" i="0" u="none" strike="noStrike" dirty="0">
                <a:solidFill>
                  <a:schemeClr val="tx1"/>
                </a:solidFill>
                <a:effectLst/>
                <a:latin typeface="Calibri" panose="020F0502020204030204" pitchFamily="34" charset="0"/>
                <a:cs typeface="Calibri" panose="020F0502020204030204" pitchFamily="34" charset="0"/>
              </a:rPr>
              <a:t>It lets individuals and organisations defend their rights in UK courts and compels public organisations – including the Government, police and local councils – to treat everyone equally, with fairness, dignity and respect.</a:t>
            </a:r>
          </a:p>
          <a:p>
            <a:r>
              <a:rPr lang="en-GB" sz="2100" b="0" i="0" u="none" strike="noStrike" dirty="0">
                <a:solidFill>
                  <a:schemeClr val="tx1"/>
                </a:solidFill>
                <a:effectLst/>
                <a:latin typeface="Calibri" panose="020F0502020204030204" pitchFamily="34" charset="0"/>
                <a:cs typeface="Calibri" panose="020F0502020204030204" pitchFamily="34" charset="0"/>
              </a:rPr>
              <a:t>The Act sets out our human rights in a series of ‘Articles’. Each Article deals with a different right. These are all taken from the ECHR and are commonly known as ‘the Convention Rights’</a:t>
            </a:r>
          </a:p>
          <a:p>
            <a:pPr algn="l"/>
            <a:r>
              <a:rPr lang="en-GB" sz="2100" b="0" i="0" u="none" strike="noStrike" dirty="0">
                <a:solidFill>
                  <a:schemeClr val="tx1"/>
                </a:solidFill>
                <a:effectLst/>
                <a:latin typeface="Calibri" panose="020F0502020204030204" pitchFamily="34" charset="0"/>
                <a:cs typeface="Calibri" panose="020F0502020204030204" pitchFamily="34" charset="0"/>
              </a:rPr>
              <a:t>The Act ‘gives further effect’ to rights and freedoms guaranteed under the European Convention. It means:</a:t>
            </a:r>
          </a:p>
          <a:p>
            <a:pPr lvl="1">
              <a:buFont typeface="Arial" panose="020B0604020202020204" pitchFamily="34" charset="0"/>
              <a:buChar char="•"/>
            </a:pPr>
            <a:r>
              <a:rPr lang="en-GB" sz="1900" b="0" i="0" u="none" strike="noStrike" dirty="0">
                <a:solidFill>
                  <a:schemeClr val="tx1"/>
                </a:solidFill>
                <a:effectLst/>
                <a:latin typeface="Calibri" panose="020F0502020204030204" pitchFamily="34" charset="0"/>
                <a:cs typeface="Calibri" panose="020F0502020204030204" pitchFamily="34" charset="0"/>
              </a:rPr>
              <a:t>Judges must read and give effect to other laws in a way which is compatible with Convention rights</a:t>
            </a:r>
          </a:p>
          <a:p>
            <a:pPr lvl="1">
              <a:buFont typeface="Arial" panose="020B0604020202020204" pitchFamily="34" charset="0"/>
              <a:buChar char="•"/>
            </a:pPr>
            <a:r>
              <a:rPr lang="en-GB" sz="1900" b="0" i="0" u="none" strike="noStrike" dirty="0">
                <a:solidFill>
                  <a:schemeClr val="tx1"/>
                </a:solidFill>
                <a:effectLst/>
                <a:latin typeface="Calibri" panose="020F0502020204030204" pitchFamily="34" charset="0"/>
                <a:cs typeface="Calibri" panose="020F0502020204030204" pitchFamily="34" charset="0"/>
              </a:rPr>
              <a:t>It is unlawful for a public authority to act in a way which is incompatible with a Convention right.</a:t>
            </a:r>
          </a:p>
          <a:p>
            <a:endParaRPr lang="en-US"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50737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7A694D-BF17-054F-BDA5-11F1134545BB}"/>
              </a:ext>
            </a:extLst>
          </p:cNvPr>
          <p:cNvSpPr>
            <a:spLocks noGrp="1"/>
          </p:cNvSpPr>
          <p:nvPr>
            <p:ph type="title"/>
          </p:nvPr>
        </p:nvSpPr>
        <p:spPr/>
        <p:txBody>
          <a:bodyPr/>
          <a:lstStyle/>
          <a:p>
            <a:r>
              <a:rPr lang="en-US" dirty="0"/>
              <a:t>Human Rights Act – Articles (1) </a:t>
            </a:r>
          </a:p>
        </p:txBody>
      </p:sp>
      <p:sp>
        <p:nvSpPr>
          <p:cNvPr id="3" name="Content Placeholder 2">
            <a:extLst>
              <a:ext uri="{FF2B5EF4-FFF2-40B4-BE49-F238E27FC236}">
                <a16:creationId xmlns:a16="http://schemas.microsoft.com/office/drawing/2014/main" id="{C99BF28D-11E4-2E41-B3FF-26746737B820}"/>
              </a:ext>
            </a:extLst>
          </p:cNvPr>
          <p:cNvSpPr>
            <a:spLocks noGrp="1"/>
          </p:cNvSpPr>
          <p:nvPr>
            <p:ph idx="1"/>
          </p:nvPr>
        </p:nvSpPr>
        <p:spPr>
          <a:xfrm>
            <a:off x="508000" y="1473200"/>
            <a:ext cx="8766002" cy="5194300"/>
          </a:xfrm>
        </p:spPr>
        <p:txBody>
          <a:bodyPr>
            <a:normAutofit/>
          </a:bodyPr>
          <a:lstStyle/>
          <a:p>
            <a:pPr algn="l">
              <a:buFont typeface="Arial" panose="020B0604020202020204" pitchFamily="34" charset="0"/>
              <a:buChar char="•"/>
            </a:pPr>
            <a:r>
              <a:rPr lang="en-GB" sz="2000" b="1" i="0" u="none" strike="noStrike" dirty="0">
                <a:solidFill>
                  <a:schemeClr val="tx1"/>
                </a:solidFill>
                <a:effectLst/>
                <a:latin typeface="Calibri" panose="020F0502020204030204" pitchFamily="34" charset="0"/>
                <a:cs typeface="Calibri" panose="020F0502020204030204" pitchFamily="34" charset="0"/>
              </a:rPr>
              <a:t>The right to life</a:t>
            </a:r>
            <a:r>
              <a:rPr lang="en-GB" sz="2000" b="0" i="0" u="none" strike="noStrike" dirty="0">
                <a:solidFill>
                  <a:schemeClr val="tx1"/>
                </a:solidFill>
                <a:effectLst/>
                <a:latin typeface="Calibri" panose="020F0502020204030204" pitchFamily="34" charset="0"/>
                <a:cs typeface="Calibri" panose="020F0502020204030204" pitchFamily="34" charset="0"/>
              </a:rPr>
              <a:t>: protects your life, by law. The State is required to investigate suspicious deaths and deaths in custody.</a:t>
            </a:r>
          </a:p>
          <a:p>
            <a:pPr algn="l">
              <a:buFont typeface="Arial" panose="020B0604020202020204" pitchFamily="34" charset="0"/>
              <a:buChar char="•"/>
            </a:pPr>
            <a:r>
              <a:rPr lang="en-GB" sz="2000" b="1" i="0" u="none" strike="noStrike" dirty="0">
                <a:solidFill>
                  <a:schemeClr val="tx1"/>
                </a:solidFill>
                <a:effectLst/>
                <a:latin typeface="Calibri" panose="020F0502020204030204" pitchFamily="34" charset="0"/>
                <a:cs typeface="Calibri" panose="020F0502020204030204" pitchFamily="34" charset="0"/>
              </a:rPr>
              <a:t>The prohibition of torture and inhuman treatment</a:t>
            </a:r>
            <a:r>
              <a:rPr lang="en-GB" sz="2000" b="0" i="0" u="none" strike="noStrike" dirty="0">
                <a:solidFill>
                  <a:schemeClr val="tx1"/>
                </a:solidFill>
                <a:effectLst/>
                <a:latin typeface="Calibri" panose="020F0502020204030204" pitchFamily="34" charset="0"/>
                <a:cs typeface="Calibri" panose="020F0502020204030204" pitchFamily="34" charset="0"/>
              </a:rPr>
              <a:t>: you should never be tortured or treated in an inhuman or degrading way, no matter what the situation.</a:t>
            </a:r>
          </a:p>
          <a:p>
            <a:pPr algn="l">
              <a:buFont typeface="Arial" panose="020B0604020202020204" pitchFamily="34" charset="0"/>
              <a:buChar char="•"/>
            </a:pPr>
            <a:r>
              <a:rPr lang="en-GB" sz="2000" b="1" i="0" u="none" strike="noStrike" dirty="0">
                <a:solidFill>
                  <a:schemeClr val="tx1"/>
                </a:solidFill>
                <a:effectLst/>
                <a:latin typeface="Calibri" panose="020F0502020204030204" pitchFamily="34" charset="0"/>
                <a:cs typeface="Calibri" panose="020F0502020204030204" pitchFamily="34" charset="0"/>
              </a:rPr>
              <a:t>Protection against slavery and forced labour</a:t>
            </a:r>
            <a:r>
              <a:rPr lang="en-GB" sz="2000" b="0" i="0" u="none" strike="noStrike" dirty="0">
                <a:solidFill>
                  <a:schemeClr val="tx1"/>
                </a:solidFill>
                <a:effectLst/>
                <a:latin typeface="Calibri" panose="020F0502020204030204" pitchFamily="34" charset="0"/>
                <a:cs typeface="Calibri" panose="020F0502020204030204" pitchFamily="34" charset="0"/>
              </a:rPr>
              <a:t>: you should not be treated like a slave or subjected to forced labour.</a:t>
            </a:r>
          </a:p>
          <a:p>
            <a:pPr algn="l">
              <a:buFont typeface="Arial" panose="020B0604020202020204" pitchFamily="34" charset="0"/>
              <a:buChar char="•"/>
            </a:pPr>
            <a:r>
              <a:rPr lang="en-GB" sz="2000" b="1" i="0" u="none" strike="noStrike" dirty="0">
                <a:solidFill>
                  <a:schemeClr val="tx1"/>
                </a:solidFill>
                <a:effectLst/>
                <a:latin typeface="Calibri" panose="020F0502020204030204" pitchFamily="34" charset="0"/>
                <a:cs typeface="Calibri" panose="020F0502020204030204" pitchFamily="34" charset="0"/>
              </a:rPr>
              <a:t>The right to liberty and freedom</a:t>
            </a:r>
            <a:r>
              <a:rPr lang="en-GB" sz="2000" b="0" i="0" u="none" strike="noStrike" dirty="0">
                <a:solidFill>
                  <a:schemeClr val="tx1"/>
                </a:solidFill>
                <a:effectLst/>
                <a:latin typeface="Calibri" panose="020F0502020204030204" pitchFamily="34" charset="0"/>
                <a:cs typeface="Calibri" panose="020F0502020204030204" pitchFamily="34" charset="0"/>
              </a:rPr>
              <a:t>: you have the right to be free and the State can only imprison you with very good reason – for example, if you are convicted of a crime.</a:t>
            </a:r>
          </a:p>
          <a:p>
            <a:pPr algn="l">
              <a:buFont typeface="Arial" panose="020B0604020202020204" pitchFamily="34" charset="0"/>
              <a:buChar char="•"/>
            </a:pPr>
            <a:r>
              <a:rPr lang="en-GB" sz="2000" b="1" i="0" u="none" strike="noStrike" dirty="0">
                <a:solidFill>
                  <a:schemeClr val="tx1"/>
                </a:solidFill>
                <a:effectLst/>
                <a:latin typeface="Calibri" panose="020F0502020204030204" pitchFamily="34" charset="0"/>
                <a:cs typeface="Calibri" panose="020F0502020204030204" pitchFamily="34" charset="0"/>
              </a:rPr>
              <a:t>The right to a fair trial and no punishment without law</a:t>
            </a:r>
            <a:r>
              <a:rPr lang="en-GB" sz="2000" b="0" i="0" u="none" strike="noStrike" dirty="0">
                <a:solidFill>
                  <a:schemeClr val="tx1"/>
                </a:solidFill>
                <a:effectLst/>
                <a:latin typeface="Calibri" panose="020F0502020204030204" pitchFamily="34" charset="0"/>
                <a:cs typeface="Calibri" panose="020F0502020204030204" pitchFamily="34" charset="0"/>
              </a:rPr>
              <a:t>: you are innocent until proven guilty. If accused of a crime, you have the right to hear the evidence against you in a court of law.</a:t>
            </a:r>
          </a:p>
          <a:p>
            <a:endParaRPr lang="en-US" dirty="0"/>
          </a:p>
        </p:txBody>
      </p:sp>
    </p:spTree>
    <p:extLst>
      <p:ext uri="{BB962C8B-B14F-4D97-AF65-F5344CB8AC3E}">
        <p14:creationId xmlns:p14="http://schemas.microsoft.com/office/powerpoint/2010/main" val="8750688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FDF8A-4945-B945-AAAE-D04F104C9935}"/>
              </a:ext>
            </a:extLst>
          </p:cNvPr>
          <p:cNvSpPr>
            <a:spLocks noGrp="1"/>
          </p:cNvSpPr>
          <p:nvPr>
            <p:ph type="title"/>
          </p:nvPr>
        </p:nvSpPr>
        <p:spPr/>
        <p:txBody>
          <a:bodyPr/>
          <a:lstStyle/>
          <a:p>
            <a:r>
              <a:rPr lang="en-US" dirty="0"/>
              <a:t>Human Rights Act – Articles (2)</a:t>
            </a:r>
          </a:p>
        </p:txBody>
      </p:sp>
      <p:sp>
        <p:nvSpPr>
          <p:cNvPr id="3" name="Content Placeholder 2">
            <a:extLst>
              <a:ext uri="{FF2B5EF4-FFF2-40B4-BE49-F238E27FC236}">
                <a16:creationId xmlns:a16="http://schemas.microsoft.com/office/drawing/2014/main" id="{FD8AC7F5-1838-1943-A5FA-EE940B27EA28}"/>
              </a:ext>
            </a:extLst>
          </p:cNvPr>
          <p:cNvSpPr>
            <a:spLocks noGrp="1"/>
          </p:cNvSpPr>
          <p:nvPr>
            <p:ph idx="1"/>
          </p:nvPr>
        </p:nvSpPr>
        <p:spPr>
          <a:xfrm>
            <a:off x="677334" y="1449389"/>
            <a:ext cx="8596668" cy="4341811"/>
          </a:xfrm>
        </p:spPr>
        <p:txBody>
          <a:bodyPr>
            <a:normAutofit fontScale="92500"/>
          </a:bodyPr>
          <a:lstStyle/>
          <a:p>
            <a:pPr>
              <a:buFont typeface="Arial" panose="020B0604020202020204" pitchFamily="34" charset="0"/>
              <a:buChar char="•"/>
            </a:pPr>
            <a:r>
              <a:rPr lang="en-GB" sz="2000" b="1" i="0" u="none" strike="noStrike" dirty="0">
                <a:solidFill>
                  <a:schemeClr val="tx1"/>
                </a:solidFill>
                <a:effectLst/>
                <a:latin typeface="Calibri" panose="020F0502020204030204" pitchFamily="34" charset="0"/>
                <a:cs typeface="Calibri" panose="020F0502020204030204" pitchFamily="34" charset="0"/>
              </a:rPr>
              <a:t>Respect for privacy and family life and the right to marry</a:t>
            </a:r>
            <a:r>
              <a:rPr lang="en-GB" sz="2000" b="0" i="0" u="none" strike="noStrike" dirty="0">
                <a:solidFill>
                  <a:schemeClr val="tx1"/>
                </a:solidFill>
                <a:effectLst/>
                <a:latin typeface="Calibri" panose="020F0502020204030204" pitchFamily="34" charset="0"/>
                <a:cs typeface="Calibri" panose="020F0502020204030204" pitchFamily="34" charset="0"/>
              </a:rPr>
              <a:t>: protects against unnecessary surveillance or intrusion into your life. You have the right to marry and enjoy family relationships.</a:t>
            </a:r>
          </a:p>
          <a:p>
            <a:pPr algn="l">
              <a:buFont typeface="Arial" panose="020B0604020202020204" pitchFamily="34" charset="0"/>
              <a:buChar char="•"/>
            </a:pPr>
            <a:r>
              <a:rPr lang="en-GB" sz="2000" b="1" i="0" u="none" strike="noStrike" dirty="0">
                <a:solidFill>
                  <a:schemeClr val="tx1"/>
                </a:solidFill>
                <a:effectLst/>
                <a:latin typeface="Calibri" panose="020F0502020204030204" pitchFamily="34" charset="0"/>
                <a:cs typeface="Calibri" panose="020F0502020204030204" pitchFamily="34" charset="0"/>
              </a:rPr>
              <a:t>Freedom of thought, religion and belief</a:t>
            </a:r>
            <a:r>
              <a:rPr lang="en-GB" sz="2000" b="0" i="0" u="none" strike="noStrike" dirty="0">
                <a:solidFill>
                  <a:schemeClr val="tx1"/>
                </a:solidFill>
                <a:effectLst/>
                <a:latin typeface="Calibri" panose="020F0502020204030204" pitchFamily="34" charset="0"/>
                <a:cs typeface="Calibri" panose="020F0502020204030204" pitchFamily="34" charset="0"/>
              </a:rPr>
              <a:t>: you can believe what you like and practise your religion or beliefs.</a:t>
            </a:r>
          </a:p>
          <a:p>
            <a:pPr algn="l">
              <a:buFont typeface="Arial" panose="020B0604020202020204" pitchFamily="34" charset="0"/>
              <a:buChar char="•"/>
            </a:pPr>
            <a:r>
              <a:rPr lang="en-GB" sz="2000" b="1" i="0" u="none" strike="noStrike" dirty="0">
                <a:solidFill>
                  <a:schemeClr val="tx1"/>
                </a:solidFill>
                <a:effectLst/>
                <a:latin typeface="Calibri" panose="020F0502020204030204" pitchFamily="34" charset="0"/>
                <a:cs typeface="Calibri" panose="020F0502020204030204" pitchFamily="34" charset="0"/>
              </a:rPr>
              <a:t>Free speech and peaceful protest</a:t>
            </a:r>
            <a:r>
              <a:rPr lang="en-GB" sz="2000" b="0" i="0" u="none" strike="noStrike" dirty="0">
                <a:solidFill>
                  <a:schemeClr val="tx1"/>
                </a:solidFill>
                <a:effectLst/>
                <a:latin typeface="Calibri" panose="020F0502020204030204" pitchFamily="34" charset="0"/>
                <a:cs typeface="Calibri" panose="020F0502020204030204" pitchFamily="34" charset="0"/>
              </a:rPr>
              <a:t>: you have a right to speak freely and join with others peacefully, to express your views.</a:t>
            </a:r>
          </a:p>
          <a:p>
            <a:pPr algn="l">
              <a:buFont typeface="Arial" panose="020B0604020202020204" pitchFamily="34" charset="0"/>
              <a:buChar char="•"/>
            </a:pPr>
            <a:r>
              <a:rPr lang="en-GB" sz="2000" b="1" i="0" u="none" strike="noStrike" dirty="0">
                <a:solidFill>
                  <a:schemeClr val="tx1"/>
                </a:solidFill>
                <a:effectLst/>
                <a:latin typeface="Calibri" panose="020F0502020204030204" pitchFamily="34" charset="0"/>
                <a:cs typeface="Calibri" panose="020F0502020204030204" pitchFamily="34" charset="0"/>
              </a:rPr>
              <a:t>No discrimination</a:t>
            </a:r>
            <a:r>
              <a:rPr lang="en-GB" sz="2000" b="0" i="0" u="none" strike="noStrike" dirty="0">
                <a:solidFill>
                  <a:schemeClr val="tx1"/>
                </a:solidFill>
                <a:effectLst/>
                <a:latin typeface="Calibri" panose="020F0502020204030204" pitchFamily="34" charset="0"/>
                <a:cs typeface="Calibri" panose="020F0502020204030204" pitchFamily="34" charset="0"/>
              </a:rPr>
              <a:t>: everyone’s rights are equal. You should not be treated unfairly – because, for example, of your gender, race, disability, sexuality, religion or age.</a:t>
            </a:r>
          </a:p>
          <a:p>
            <a:pPr algn="l">
              <a:buFont typeface="Arial" panose="020B0604020202020204" pitchFamily="34" charset="0"/>
              <a:buChar char="•"/>
            </a:pPr>
            <a:r>
              <a:rPr lang="en-GB" sz="2000" b="1" i="0" u="none" strike="noStrike" dirty="0">
                <a:solidFill>
                  <a:schemeClr val="tx1"/>
                </a:solidFill>
                <a:effectLst/>
                <a:latin typeface="Calibri" panose="020F0502020204030204" pitchFamily="34" charset="0"/>
                <a:cs typeface="Calibri" panose="020F0502020204030204" pitchFamily="34" charset="0"/>
              </a:rPr>
              <a:t>Protection of property</a:t>
            </a:r>
            <a:r>
              <a:rPr lang="en-GB" sz="2000" b="0" i="0" u="none" strike="noStrike" dirty="0">
                <a:solidFill>
                  <a:schemeClr val="tx1"/>
                </a:solidFill>
                <a:effectLst/>
                <a:latin typeface="Calibri" panose="020F0502020204030204" pitchFamily="34" charset="0"/>
                <a:cs typeface="Calibri" panose="020F0502020204030204" pitchFamily="34" charset="0"/>
              </a:rPr>
              <a:t>: protects against state interference with your possessions.</a:t>
            </a:r>
          </a:p>
          <a:p>
            <a:pPr algn="l">
              <a:buFont typeface="Arial" panose="020B0604020202020204" pitchFamily="34" charset="0"/>
              <a:buChar char="•"/>
            </a:pPr>
            <a:r>
              <a:rPr lang="en-GB" sz="2000" b="1" i="0" u="none" strike="noStrike" dirty="0">
                <a:solidFill>
                  <a:schemeClr val="tx1"/>
                </a:solidFill>
                <a:effectLst/>
                <a:latin typeface="Calibri" panose="020F0502020204030204" pitchFamily="34" charset="0"/>
                <a:cs typeface="Calibri" panose="020F0502020204030204" pitchFamily="34" charset="0"/>
              </a:rPr>
              <a:t>The right to an education</a:t>
            </a:r>
            <a:r>
              <a:rPr lang="en-GB" sz="2000" b="0" i="0" u="none" strike="noStrike" dirty="0">
                <a:solidFill>
                  <a:schemeClr val="tx1"/>
                </a:solidFill>
                <a:effectLst/>
                <a:latin typeface="Calibri" panose="020F0502020204030204" pitchFamily="34" charset="0"/>
                <a:cs typeface="Calibri" panose="020F0502020204030204" pitchFamily="34" charset="0"/>
              </a:rPr>
              <a:t>: means that no child can be denied an education.</a:t>
            </a:r>
          </a:p>
          <a:p>
            <a:pPr algn="l">
              <a:buFont typeface="Arial" panose="020B0604020202020204" pitchFamily="34" charset="0"/>
              <a:buChar char="•"/>
            </a:pPr>
            <a:r>
              <a:rPr lang="en-GB" sz="2000" b="1" i="0" u="none" strike="noStrike" dirty="0">
                <a:solidFill>
                  <a:schemeClr val="tx1"/>
                </a:solidFill>
                <a:effectLst/>
                <a:latin typeface="Calibri" panose="020F0502020204030204" pitchFamily="34" charset="0"/>
                <a:cs typeface="Calibri" panose="020F0502020204030204" pitchFamily="34" charset="0"/>
              </a:rPr>
              <a:t>The right to free elections</a:t>
            </a:r>
            <a:r>
              <a:rPr lang="en-GB" sz="2000" b="0" i="0" u="none" strike="noStrike" dirty="0">
                <a:solidFill>
                  <a:schemeClr val="tx1"/>
                </a:solidFill>
                <a:effectLst/>
                <a:latin typeface="Calibri" panose="020F0502020204030204" pitchFamily="34" charset="0"/>
                <a:cs typeface="Calibri" panose="020F0502020204030204" pitchFamily="34" charset="0"/>
              </a:rPr>
              <a:t>: elections must be free and fair.</a:t>
            </a:r>
          </a:p>
          <a:p>
            <a:endParaRPr lang="en-US" dirty="0"/>
          </a:p>
        </p:txBody>
      </p:sp>
    </p:spTree>
    <p:extLst>
      <p:ext uri="{BB962C8B-B14F-4D97-AF65-F5344CB8AC3E}">
        <p14:creationId xmlns:p14="http://schemas.microsoft.com/office/powerpoint/2010/main" val="17215767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E70EF-24AC-EB47-9E2E-FE54F4DC2282}"/>
              </a:ext>
            </a:extLst>
          </p:cNvPr>
          <p:cNvSpPr>
            <a:spLocks noGrp="1"/>
          </p:cNvSpPr>
          <p:nvPr>
            <p:ph type="title"/>
          </p:nvPr>
        </p:nvSpPr>
        <p:spPr/>
        <p:txBody>
          <a:bodyPr>
            <a:normAutofit/>
          </a:bodyPr>
          <a:lstStyle/>
          <a:p>
            <a:r>
              <a:rPr lang="en-US" sz="3200" dirty="0"/>
              <a:t>European Convention on Human Rights (1)</a:t>
            </a:r>
          </a:p>
        </p:txBody>
      </p:sp>
      <p:sp>
        <p:nvSpPr>
          <p:cNvPr id="3" name="Content Placeholder 2">
            <a:extLst>
              <a:ext uri="{FF2B5EF4-FFF2-40B4-BE49-F238E27FC236}">
                <a16:creationId xmlns:a16="http://schemas.microsoft.com/office/drawing/2014/main" id="{55B41943-2A8E-F54F-AB09-C87FFAD9EE4A}"/>
              </a:ext>
            </a:extLst>
          </p:cNvPr>
          <p:cNvSpPr>
            <a:spLocks noGrp="1"/>
          </p:cNvSpPr>
          <p:nvPr>
            <p:ph idx="1"/>
          </p:nvPr>
        </p:nvSpPr>
        <p:spPr>
          <a:xfrm>
            <a:off x="677334" y="1488613"/>
            <a:ext cx="8596668" cy="4759787"/>
          </a:xfrm>
        </p:spPr>
        <p:txBody>
          <a:bodyPr>
            <a:normAutofit/>
          </a:bodyPr>
          <a:lstStyle/>
          <a:p>
            <a:pPr algn="l"/>
            <a:r>
              <a:rPr lang="en-GB" sz="2000" b="0" i="0" u="none" strike="noStrike" dirty="0">
                <a:solidFill>
                  <a:schemeClr val="tx1"/>
                </a:solidFill>
                <a:effectLst/>
                <a:latin typeface="Calibri" panose="020F0502020204030204" pitchFamily="34" charset="0"/>
                <a:cs typeface="Calibri" panose="020F0502020204030204" pitchFamily="34" charset="0"/>
              </a:rPr>
              <a:t>The Convention secures:</a:t>
            </a:r>
          </a:p>
          <a:p>
            <a:pPr lvl="1">
              <a:buFont typeface="Arial" panose="020B0604020202020204" pitchFamily="34" charset="0"/>
              <a:buChar char="•"/>
            </a:pPr>
            <a:r>
              <a:rPr lang="en-GB" sz="2000" b="0" i="0" u="none" strike="noStrike" dirty="0">
                <a:solidFill>
                  <a:schemeClr val="tx1"/>
                </a:solidFill>
                <a:effectLst/>
                <a:latin typeface="Calibri" panose="020F0502020204030204" pitchFamily="34" charset="0"/>
                <a:cs typeface="Calibri" panose="020F0502020204030204" pitchFamily="34" charset="0"/>
              </a:rPr>
              <a:t>the right to life (Article 2)</a:t>
            </a:r>
          </a:p>
          <a:p>
            <a:pPr lvl="1">
              <a:buFont typeface="Arial" panose="020B0604020202020204" pitchFamily="34" charset="0"/>
              <a:buChar char="•"/>
            </a:pPr>
            <a:r>
              <a:rPr lang="en-GB" sz="2000" b="0" i="0" u="none" strike="noStrike" dirty="0">
                <a:solidFill>
                  <a:schemeClr val="tx1"/>
                </a:solidFill>
                <a:effectLst/>
                <a:latin typeface="Calibri" panose="020F0502020204030204" pitchFamily="34" charset="0"/>
                <a:cs typeface="Calibri" panose="020F0502020204030204" pitchFamily="34" charset="0"/>
              </a:rPr>
              <a:t>freedom from torture (Article 3)</a:t>
            </a:r>
          </a:p>
          <a:p>
            <a:pPr lvl="1">
              <a:buFont typeface="Arial" panose="020B0604020202020204" pitchFamily="34" charset="0"/>
              <a:buChar char="•"/>
            </a:pPr>
            <a:r>
              <a:rPr lang="en-GB" sz="2000" b="0" i="0" u="none" strike="noStrike" dirty="0">
                <a:solidFill>
                  <a:schemeClr val="tx1"/>
                </a:solidFill>
                <a:effectLst/>
                <a:latin typeface="Calibri" panose="020F0502020204030204" pitchFamily="34" charset="0"/>
                <a:cs typeface="Calibri" panose="020F0502020204030204" pitchFamily="34" charset="0"/>
              </a:rPr>
              <a:t>freedom from slavery (Article 4)</a:t>
            </a:r>
          </a:p>
          <a:p>
            <a:pPr lvl="1">
              <a:buFont typeface="Arial" panose="020B0604020202020204" pitchFamily="34" charset="0"/>
              <a:buChar char="•"/>
            </a:pPr>
            <a:r>
              <a:rPr lang="en-GB" sz="2000" b="0" i="0" u="none" strike="noStrike" dirty="0">
                <a:solidFill>
                  <a:schemeClr val="tx1"/>
                </a:solidFill>
                <a:effectLst/>
                <a:latin typeface="Calibri" panose="020F0502020204030204" pitchFamily="34" charset="0"/>
                <a:cs typeface="Calibri" panose="020F0502020204030204" pitchFamily="34" charset="0"/>
              </a:rPr>
              <a:t>the right to liberty (Article 5)</a:t>
            </a:r>
          </a:p>
          <a:p>
            <a:pPr lvl="1">
              <a:buFont typeface="Arial" panose="020B0604020202020204" pitchFamily="34" charset="0"/>
              <a:buChar char="•"/>
            </a:pPr>
            <a:r>
              <a:rPr lang="en-GB" sz="2000" b="0" i="0" u="none" strike="noStrike" dirty="0">
                <a:solidFill>
                  <a:schemeClr val="tx1"/>
                </a:solidFill>
                <a:effectLst/>
                <a:latin typeface="Calibri" panose="020F0502020204030204" pitchFamily="34" charset="0"/>
                <a:cs typeface="Calibri" panose="020F0502020204030204" pitchFamily="34" charset="0"/>
              </a:rPr>
              <a:t>the right to a fair trial (Article 6)</a:t>
            </a:r>
          </a:p>
          <a:p>
            <a:pPr lvl="1">
              <a:buFont typeface="Arial" panose="020B0604020202020204" pitchFamily="34" charset="0"/>
              <a:buChar char="•"/>
            </a:pPr>
            <a:r>
              <a:rPr lang="en-GB" sz="2000" b="0" i="0" u="none" strike="noStrike" dirty="0">
                <a:solidFill>
                  <a:schemeClr val="tx1"/>
                </a:solidFill>
                <a:effectLst/>
                <a:latin typeface="Calibri" panose="020F0502020204030204" pitchFamily="34" charset="0"/>
                <a:cs typeface="Calibri" panose="020F0502020204030204" pitchFamily="34" charset="0"/>
              </a:rPr>
              <a:t>the right not to be punished for something that wasn’t against the law at the time (Article 7)</a:t>
            </a:r>
          </a:p>
          <a:p>
            <a:pPr lvl="1">
              <a:buFont typeface="Arial" panose="020B0604020202020204" pitchFamily="34" charset="0"/>
              <a:buChar char="•"/>
            </a:pPr>
            <a:r>
              <a:rPr lang="en-GB" sz="2000" b="0" i="0" u="none" strike="noStrike" dirty="0">
                <a:solidFill>
                  <a:schemeClr val="tx1"/>
                </a:solidFill>
                <a:effectLst/>
                <a:latin typeface="Calibri" panose="020F0502020204030204" pitchFamily="34" charset="0"/>
                <a:cs typeface="Calibri" panose="020F0502020204030204" pitchFamily="34" charset="0"/>
              </a:rPr>
              <a:t>the right to respect for family and private life (Article 8)</a:t>
            </a:r>
          </a:p>
          <a:p>
            <a:endParaRPr lang="en-US" dirty="0"/>
          </a:p>
        </p:txBody>
      </p:sp>
    </p:spTree>
    <p:extLst>
      <p:ext uri="{BB962C8B-B14F-4D97-AF65-F5344CB8AC3E}">
        <p14:creationId xmlns:p14="http://schemas.microsoft.com/office/powerpoint/2010/main" val="15977134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40357-2620-7C41-9E6E-B1CFAEE3BF68}"/>
              </a:ext>
            </a:extLst>
          </p:cNvPr>
          <p:cNvSpPr>
            <a:spLocks noGrp="1"/>
          </p:cNvSpPr>
          <p:nvPr>
            <p:ph type="title"/>
          </p:nvPr>
        </p:nvSpPr>
        <p:spPr/>
        <p:txBody>
          <a:bodyPr>
            <a:normAutofit/>
          </a:bodyPr>
          <a:lstStyle/>
          <a:p>
            <a:r>
              <a:rPr lang="en-US" sz="3200" dirty="0"/>
              <a:t>European Convention on Human Rights (2)</a:t>
            </a:r>
          </a:p>
        </p:txBody>
      </p:sp>
      <p:sp>
        <p:nvSpPr>
          <p:cNvPr id="3" name="Content Placeholder 2">
            <a:extLst>
              <a:ext uri="{FF2B5EF4-FFF2-40B4-BE49-F238E27FC236}">
                <a16:creationId xmlns:a16="http://schemas.microsoft.com/office/drawing/2014/main" id="{3C5B895B-93B7-A043-BCF9-749E5A40B64E}"/>
              </a:ext>
            </a:extLst>
          </p:cNvPr>
          <p:cNvSpPr>
            <a:spLocks noGrp="1"/>
          </p:cNvSpPr>
          <p:nvPr>
            <p:ph idx="1"/>
          </p:nvPr>
        </p:nvSpPr>
        <p:spPr>
          <a:xfrm>
            <a:off x="677334" y="1741489"/>
            <a:ext cx="8596668" cy="3880773"/>
          </a:xfrm>
        </p:spPr>
        <p:txBody>
          <a:bodyPr/>
          <a:lstStyle/>
          <a:p>
            <a:pPr algn="l">
              <a:buFont typeface="Arial" panose="020B0604020202020204" pitchFamily="34" charset="0"/>
              <a:buChar char="•"/>
            </a:pPr>
            <a:r>
              <a:rPr lang="en-GB" sz="2000" b="0" i="0" u="none" strike="noStrike" dirty="0">
                <a:solidFill>
                  <a:schemeClr val="tx1"/>
                </a:solidFill>
                <a:effectLst/>
                <a:latin typeface="Calibri" panose="020F0502020204030204" pitchFamily="34" charset="0"/>
                <a:cs typeface="Calibri" panose="020F0502020204030204" pitchFamily="34" charset="0"/>
              </a:rPr>
              <a:t>freedom of thought, conscience and religion (Article 9)</a:t>
            </a:r>
          </a:p>
          <a:p>
            <a:pPr algn="l">
              <a:buFont typeface="Arial" panose="020B0604020202020204" pitchFamily="34" charset="0"/>
              <a:buChar char="•"/>
            </a:pPr>
            <a:r>
              <a:rPr lang="en-GB" sz="2000" b="0" i="0" u="none" strike="noStrike" dirty="0">
                <a:solidFill>
                  <a:schemeClr val="tx1"/>
                </a:solidFill>
                <a:effectLst/>
                <a:latin typeface="Calibri" panose="020F0502020204030204" pitchFamily="34" charset="0"/>
                <a:cs typeface="Calibri" panose="020F0502020204030204" pitchFamily="34" charset="0"/>
              </a:rPr>
              <a:t>freedom of expression (Article 10)</a:t>
            </a:r>
          </a:p>
          <a:p>
            <a:pPr algn="l">
              <a:buFont typeface="Arial" panose="020B0604020202020204" pitchFamily="34" charset="0"/>
              <a:buChar char="•"/>
            </a:pPr>
            <a:r>
              <a:rPr lang="en-GB" sz="2000" b="0" i="0" u="none" strike="noStrike" dirty="0">
                <a:solidFill>
                  <a:schemeClr val="tx1"/>
                </a:solidFill>
                <a:effectLst/>
                <a:latin typeface="Calibri" panose="020F0502020204030204" pitchFamily="34" charset="0"/>
                <a:cs typeface="Calibri" panose="020F0502020204030204" pitchFamily="34" charset="0"/>
              </a:rPr>
              <a:t>freedom of assembly (Article 11)</a:t>
            </a:r>
          </a:p>
          <a:p>
            <a:pPr algn="l">
              <a:buFont typeface="Arial" panose="020B0604020202020204" pitchFamily="34" charset="0"/>
              <a:buChar char="•"/>
            </a:pPr>
            <a:r>
              <a:rPr lang="en-GB" sz="2000" b="0" i="0" u="none" strike="noStrike" dirty="0">
                <a:solidFill>
                  <a:schemeClr val="tx1"/>
                </a:solidFill>
                <a:effectLst/>
                <a:latin typeface="Calibri" panose="020F0502020204030204" pitchFamily="34" charset="0"/>
                <a:cs typeface="Calibri" panose="020F0502020204030204" pitchFamily="34" charset="0"/>
              </a:rPr>
              <a:t>the right to marry and start a family (Article 12)</a:t>
            </a:r>
          </a:p>
          <a:p>
            <a:pPr algn="l">
              <a:buFont typeface="Arial" panose="020B0604020202020204" pitchFamily="34" charset="0"/>
              <a:buChar char="•"/>
            </a:pPr>
            <a:r>
              <a:rPr lang="en-GB" sz="2000" b="0" i="0" u="none" strike="noStrike" dirty="0">
                <a:solidFill>
                  <a:schemeClr val="tx1"/>
                </a:solidFill>
                <a:effectLst/>
                <a:latin typeface="Calibri" panose="020F0502020204030204" pitchFamily="34" charset="0"/>
                <a:cs typeface="Calibri" panose="020F0502020204030204" pitchFamily="34" charset="0"/>
              </a:rPr>
              <a:t>the right not to be discriminated against in respect of these rights (Article 14)</a:t>
            </a:r>
          </a:p>
          <a:p>
            <a:pPr algn="l">
              <a:buFont typeface="Arial" panose="020B0604020202020204" pitchFamily="34" charset="0"/>
              <a:buChar char="•"/>
            </a:pPr>
            <a:r>
              <a:rPr lang="en-GB" sz="2000" b="0" i="0" u="none" strike="noStrike" dirty="0">
                <a:solidFill>
                  <a:schemeClr val="tx1"/>
                </a:solidFill>
                <a:effectLst/>
                <a:latin typeface="Calibri" panose="020F0502020204030204" pitchFamily="34" charset="0"/>
                <a:cs typeface="Calibri" panose="020F0502020204030204" pitchFamily="34" charset="0"/>
              </a:rPr>
              <a:t>the right to protection of property (Protocol 1, Article 1)</a:t>
            </a:r>
          </a:p>
          <a:p>
            <a:pPr algn="l">
              <a:buFont typeface="Arial" panose="020B0604020202020204" pitchFamily="34" charset="0"/>
              <a:buChar char="•"/>
            </a:pPr>
            <a:r>
              <a:rPr lang="en-GB" sz="2000" b="0" i="0" u="none" strike="noStrike" dirty="0">
                <a:solidFill>
                  <a:schemeClr val="tx1"/>
                </a:solidFill>
                <a:effectLst/>
                <a:latin typeface="Calibri" panose="020F0502020204030204" pitchFamily="34" charset="0"/>
                <a:cs typeface="Calibri" panose="020F0502020204030204" pitchFamily="34" charset="0"/>
              </a:rPr>
              <a:t>the right to education (Protocol 1, Article 2)</a:t>
            </a:r>
          </a:p>
          <a:p>
            <a:pPr algn="l">
              <a:buFont typeface="Arial" panose="020B0604020202020204" pitchFamily="34" charset="0"/>
              <a:buChar char="•"/>
            </a:pPr>
            <a:r>
              <a:rPr lang="en-GB" sz="2000" b="0" i="0" u="none" strike="noStrike" dirty="0">
                <a:solidFill>
                  <a:schemeClr val="tx1"/>
                </a:solidFill>
                <a:effectLst/>
                <a:latin typeface="Calibri" panose="020F0502020204030204" pitchFamily="34" charset="0"/>
                <a:cs typeface="Calibri" panose="020F0502020204030204" pitchFamily="34" charset="0"/>
              </a:rPr>
              <a:t>the right to participate in free elections (Protocol 1, Article 3)</a:t>
            </a:r>
          </a:p>
          <a:p>
            <a:pPr algn="l">
              <a:buFont typeface="Arial" panose="020B0604020202020204" pitchFamily="34" charset="0"/>
              <a:buChar char="•"/>
            </a:pPr>
            <a:r>
              <a:rPr lang="en-GB" sz="2000" b="0" i="0" u="none" strike="noStrike" dirty="0">
                <a:solidFill>
                  <a:schemeClr val="tx1"/>
                </a:solidFill>
                <a:effectLst/>
                <a:latin typeface="Calibri" panose="020F0502020204030204" pitchFamily="34" charset="0"/>
                <a:cs typeface="Calibri" panose="020F0502020204030204" pitchFamily="34" charset="0"/>
              </a:rPr>
              <a:t>the abolition of the death penalty (Protocol 13)</a:t>
            </a:r>
          </a:p>
          <a:p>
            <a:endParaRPr lang="en-US" dirty="0"/>
          </a:p>
        </p:txBody>
      </p:sp>
    </p:spTree>
    <p:extLst>
      <p:ext uri="{BB962C8B-B14F-4D97-AF65-F5344CB8AC3E}">
        <p14:creationId xmlns:p14="http://schemas.microsoft.com/office/powerpoint/2010/main" val="2415452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2B0B3-E204-824B-9ED7-4078BCA78268}"/>
              </a:ext>
            </a:extLst>
          </p:cNvPr>
          <p:cNvSpPr>
            <a:spLocks noGrp="1"/>
          </p:cNvSpPr>
          <p:nvPr>
            <p:ph type="title"/>
          </p:nvPr>
        </p:nvSpPr>
        <p:spPr/>
        <p:txBody>
          <a:bodyPr/>
          <a:lstStyle/>
          <a:p>
            <a:r>
              <a:rPr lang="en-US" dirty="0"/>
              <a:t>Who can use the Human Rights Act?</a:t>
            </a:r>
          </a:p>
        </p:txBody>
      </p:sp>
      <p:sp>
        <p:nvSpPr>
          <p:cNvPr id="3" name="Content Placeholder 2">
            <a:extLst>
              <a:ext uri="{FF2B5EF4-FFF2-40B4-BE49-F238E27FC236}">
                <a16:creationId xmlns:a16="http://schemas.microsoft.com/office/drawing/2014/main" id="{CF226926-1574-F846-B1E3-476A54C79D2E}"/>
              </a:ext>
            </a:extLst>
          </p:cNvPr>
          <p:cNvSpPr>
            <a:spLocks noGrp="1"/>
          </p:cNvSpPr>
          <p:nvPr>
            <p:ph idx="1"/>
          </p:nvPr>
        </p:nvSpPr>
        <p:spPr>
          <a:xfrm>
            <a:off x="677334" y="1741489"/>
            <a:ext cx="8596668" cy="3880773"/>
          </a:xfrm>
        </p:spPr>
        <p:txBody>
          <a:bodyPr>
            <a:normAutofit/>
          </a:bodyPr>
          <a:lstStyle/>
          <a:p>
            <a:r>
              <a:rPr lang="en-GB" sz="2000" b="0" i="0" u="none" strike="noStrike" dirty="0">
                <a:solidFill>
                  <a:schemeClr val="tx1"/>
                </a:solidFill>
                <a:effectLst/>
                <a:latin typeface="Calibri" panose="020F0502020204030204" pitchFamily="34" charset="0"/>
                <a:cs typeface="Calibri" panose="020F0502020204030204" pitchFamily="34" charset="0"/>
              </a:rPr>
              <a:t>Any person present in the territory of the United Kingdom, regardless of whether or not they are a British citizen or a foreign national, a child or an adult, a prisoner or a member of the public, can use the Human Rights Act to defend their rights. It can even be used by organisations.</a:t>
            </a:r>
          </a:p>
          <a:p>
            <a:r>
              <a:rPr lang="en-GB" sz="2000" dirty="0">
                <a:solidFill>
                  <a:schemeClr val="tx1"/>
                </a:solidFill>
                <a:latin typeface="Calibri" panose="020F0502020204030204" pitchFamily="34" charset="0"/>
                <a:cs typeface="Calibri" panose="020F0502020204030204" pitchFamily="34" charset="0"/>
              </a:rPr>
              <a:t>As with the judicial review process, a claim must only be brought under the </a:t>
            </a:r>
            <a:r>
              <a:rPr lang="en-GB" sz="2000" b="0" i="0" u="none" strike="noStrike" dirty="0">
                <a:solidFill>
                  <a:schemeClr val="tx1"/>
                </a:solidFill>
                <a:effectLst/>
                <a:latin typeface="Calibri" panose="020F0502020204030204" pitchFamily="34" charset="0"/>
                <a:cs typeface="Calibri" panose="020F0502020204030204" pitchFamily="34" charset="0"/>
              </a:rPr>
              <a:t>Human Rights Act once you have used any other available remedies, including registering a formal complaint with the public authority and, if necessary, complaining to the relevant supervisory body.</a:t>
            </a:r>
          </a:p>
          <a:p>
            <a:r>
              <a:rPr lang="en-GB" sz="2000" b="0" i="0" u="none" strike="noStrike" dirty="0">
                <a:solidFill>
                  <a:schemeClr val="tx1"/>
                </a:solidFill>
                <a:effectLst/>
                <a:latin typeface="Calibri" panose="020F0502020204030204" pitchFamily="34" charset="0"/>
                <a:cs typeface="Calibri" panose="020F0502020204030204" pitchFamily="34" charset="0"/>
              </a:rPr>
              <a:t>You must normally bring a claim under the Human Rights Act </a:t>
            </a:r>
            <a:r>
              <a:rPr lang="en-GB" sz="2000" b="1" i="0" u="none" strike="noStrike" dirty="0">
                <a:solidFill>
                  <a:schemeClr val="tx1"/>
                </a:solidFill>
                <a:effectLst/>
                <a:latin typeface="Calibri" panose="020F0502020204030204" pitchFamily="34" charset="0"/>
                <a:cs typeface="Calibri" panose="020F0502020204030204" pitchFamily="34" charset="0"/>
              </a:rPr>
              <a:t>within one year</a:t>
            </a:r>
            <a:r>
              <a:rPr lang="en-GB" sz="2000" b="0" i="0" u="none" strike="noStrike" dirty="0">
                <a:solidFill>
                  <a:schemeClr val="tx1"/>
                </a:solidFill>
                <a:effectLst/>
                <a:latin typeface="Calibri" panose="020F0502020204030204" pitchFamily="34" charset="0"/>
                <a:cs typeface="Calibri" panose="020F0502020204030204" pitchFamily="34" charset="0"/>
              </a:rPr>
              <a:t> of the alleged violation, unless the Court decides it is fair for the claim to be brought later than this.</a:t>
            </a:r>
          </a:p>
        </p:txBody>
      </p:sp>
    </p:spTree>
    <p:extLst>
      <p:ext uri="{BB962C8B-B14F-4D97-AF65-F5344CB8AC3E}">
        <p14:creationId xmlns:p14="http://schemas.microsoft.com/office/powerpoint/2010/main" val="18490708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2B0B3-E204-824B-9ED7-4078BCA78268}"/>
              </a:ext>
            </a:extLst>
          </p:cNvPr>
          <p:cNvSpPr>
            <a:spLocks noGrp="1"/>
          </p:cNvSpPr>
          <p:nvPr>
            <p:ph type="title"/>
          </p:nvPr>
        </p:nvSpPr>
        <p:spPr/>
        <p:txBody>
          <a:bodyPr/>
          <a:lstStyle/>
          <a:p>
            <a:r>
              <a:rPr lang="en-US" dirty="0"/>
              <a:t>Which rights can be challenged?</a:t>
            </a:r>
          </a:p>
        </p:txBody>
      </p:sp>
      <p:sp>
        <p:nvSpPr>
          <p:cNvPr id="3" name="Content Placeholder 2">
            <a:extLst>
              <a:ext uri="{FF2B5EF4-FFF2-40B4-BE49-F238E27FC236}">
                <a16:creationId xmlns:a16="http://schemas.microsoft.com/office/drawing/2014/main" id="{CF226926-1574-F846-B1E3-476A54C79D2E}"/>
              </a:ext>
            </a:extLst>
          </p:cNvPr>
          <p:cNvSpPr>
            <a:spLocks noGrp="1"/>
          </p:cNvSpPr>
          <p:nvPr>
            <p:ph idx="1"/>
          </p:nvPr>
        </p:nvSpPr>
        <p:spPr>
          <a:xfrm>
            <a:off x="677334" y="1384301"/>
            <a:ext cx="8596668" cy="5016500"/>
          </a:xfrm>
        </p:spPr>
        <p:txBody>
          <a:bodyPr>
            <a:normAutofit fontScale="62500" lnSpcReduction="20000"/>
          </a:bodyPr>
          <a:lstStyle/>
          <a:p>
            <a:pPr algn="l">
              <a:lnSpc>
                <a:spcPct val="120000"/>
              </a:lnSpc>
            </a:pPr>
            <a:r>
              <a:rPr lang="en-GB" sz="3400" b="0" i="0" u="none" strike="noStrike" dirty="0">
                <a:solidFill>
                  <a:schemeClr val="tx1"/>
                </a:solidFill>
                <a:effectLst/>
                <a:latin typeface="Calibri" panose="020F0502020204030204" pitchFamily="34" charset="0"/>
                <a:cs typeface="Calibri" panose="020F0502020204030204" pitchFamily="34" charset="0"/>
              </a:rPr>
              <a:t>A claim may be brought under the Human Rights Act in relation to any action or inaction by a public authority that violates your rights. As we covered in the judicial review lesson, public authorities include:</a:t>
            </a:r>
          </a:p>
          <a:p>
            <a:pPr lvl="2" algn="just">
              <a:lnSpc>
                <a:spcPct val="120000"/>
              </a:lnSpc>
              <a:buFont typeface="Arial" panose="020B0604020202020204" pitchFamily="34" charset="0"/>
              <a:buChar char="•"/>
            </a:pPr>
            <a:r>
              <a:rPr lang="en-GB" sz="3400" b="0" i="0" u="none" strike="noStrike" dirty="0">
                <a:solidFill>
                  <a:schemeClr val="tx1"/>
                </a:solidFill>
                <a:effectLst/>
                <a:latin typeface="Calibri" panose="020F0502020204030204" pitchFamily="34" charset="0"/>
                <a:cs typeface="Calibri" panose="020F0502020204030204" pitchFamily="34" charset="0"/>
              </a:rPr>
              <a:t>Courts and tribunals</a:t>
            </a:r>
          </a:p>
          <a:p>
            <a:pPr lvl="2" algn="just">
              <a:lnSpc>
                <a:spcPct val="120000"/>
              </a:lnSpc>
              <a:buFont typeface="Arial" panose="020B0604020202020204" pitchFamily="34" charset="0"/>
              <a:buChar char="•"/>
            </a:pPr>
            <a:r>
              <a:rPr lang="en-GB" sz="3400" b="0" i="0" u="none" strike="noStrike" dirty="0">
                <a:solidFill>
                  <a:schemeClr val="tx1"/>
                </a:solidFill>
                <a:effectLst/>
                <a:latin typeface="Calibri" panose="020F0502020204030204" pitchFamily="34" charset="0"/>
                <a:cs typeface="Calibri" panose="020F0502020204030204" pitchFamily="34" charset="0"/>
              </a:rPr>
              <a:t>Government ministers or departments</a:t>
            </a:r>
          </a:p>
          <a:p>
            <a:pPr lvl="2" algn="just">
              <a:lnSpc>
                <a:spcPct val="120000"/>
              </a:lnSpc>
              <a:buFont typeface="Arial" panose="020B0604020202020204" pitchFamily="34" charset="0"/>
              <a:buChar char="•"/>
            </a:pPr>
            <a:r>
              <a:rPr lang="en-GB" sz="3400" b="0" i="0" u="none" strike="noStrike" dirty="0">
                <a:solidFill>
                  <a:schemeClr val="tx1"/>
                </a:solidFill>
                <a:effectLst/>
                <a:latin typeface="Calibri" panose="020F0502020204030204" pitchFamily="34" charset="0"/>
                <a:cs typeface="Calibri" panose="020F0502020204030204" pitchFamily="34" charset="0"/>
              </a:rPr>
              <a:t>Local councils</a:t>
            </a:r>
          </a:p>
          <a:p>
            <a:pPr lvl="2" algn="just">
              <a:lnSpc>
                <a:spcPct val="120000"/>
              </a:lnSpc>
              <a:buFont typeface="Arial" panose="020B0604020202020204" pitchFamily="34" charset="0"/>
              <a:buChar char="•"/>
            </a:pPr>
            <a:r>
              <a:rPr lang="en-GB" sz="3400" b="0" i="0" u="none" strike="noStrike" dirty="0">
                <a:solidFill>
                  <a:schemeClr val="tx1"/>
                </a:solidFill>
                <a:effectLst/>
                <a:latin typeface="Calibri" panose="020F0502020204030204" pitchFamily="34" charset="0"/>
                <a:cs typeface="Calibri" panose="020F0502020204030204" pitchFamily="34" charset="0"/>
              </a:rPr>
              <a:t>Police</a:t>
            </a:r>
          </a:p>
          <a:p>
            <a:pPr lvl="2" algn="just">
              <a:lnSpc>
                <a:spcPct val="120000"/>
              </a:lnSpc>
              <a:buFont typeface="Arial" panose="020B0604020202020204" pitchFamily="34" charset="0"/>
              <a:buChar char="•"/>
            </a:pPr>
            <a:r>
              <a:rPr lang="en-GB" sz="3400" b="0" i="0" u="none" strike="noStrike" dirty="0">
                <a:solidFill>
                  <a:schemeClr val="tx1"/>
                </a:solidFill>
                <a:effectLst/>
                <a:latin typeface="Calibri" panose="020F0502020204030204" pitchFamily="34" charset="0"/>
                <a:cs typeface="Calibri" panose="020F0502020204030204" pitchFamily="34" charset="0"/>
              </a:rPr>
              <a:t>Prisons managers and staff</a:t>
            </a:r>
          </a:p>
          <a:p>
            <a:pPr lvl="2" algn="just">
              <a:lnSpc>
                <a:spcPct val="120000"/>
              </a:lnSpc>
              <a:buFont typeface="Arial" panose="020B0604020202020204" pitchFamily="34" charset="0"/>
              <a:buChar char="•"/>
            </a:pPr>
            <a:r>
              <a:rPr lang="en-GB" sz="3400" b="0" i="0" u="none" strike="noStrike" dirty="0">
                <a:solidFill>
                  <a:schemeClr val="tx1"/>
                </a:solidFill>
                <a:effectLst/>
                <a:latin typeface="Calibri" panose="020F0502020204030204" pitchFamily="34" charset="0"/>
                <a:cs typeface="Calibri" panose="020F0502020204030204" pitchFamily="34" charset="0"/>
              </a:rPr>
              <a:t>NHS trusts</a:t>
            </a:r>
          </a:p>
          <a:p>
            <a:pPr lvl="2" algn="just">
              <a:lnSpc>
                <a:spcPct val="120000"/>
              </a:lnSpc>
              <a:buFont typeface="Arial" panose="020B0604020202020204" pitchFamily="34" charset="0"/>
              <a:buChar char="•"/>
            </a:pPr>
            <a:r>
              <a:rPr lang="en-GB" sz="3400" b="0" i="0" u="none" strike="noStrike" dirty="0">
                <a:solidFill>
                  <a:schemeClr val="tx1"/>
                </a:solidFill>
                <a:effectLst/>
                <a:latin typeface="Calibri" panose="020F0502020204030204" pitchFamily="34" charset="0"/>
                <a:cs typeface="Calibri" panose="020F0502020204030204" pitchFamily="34" charset="0"/>
              </a:rPr>
              <a:t>Statutory bodies (that derive their authority from legislation) such as the Information Commissioner’s Office, the National Crime Agency and the Legal Aid Agency.</a:t>
            </a:r>
          </a:p>
          <a:p>
            <a:endParaRPr lang="en-US" dirty="0"/>
          </a:p>
        </p:txBody>
      </p:sp>
    </p:spTree>
    <p:extLst>
      <p:ext uri="{BB962C8B-B14F-4D97-AF65-F5344CB8AC3E}">
        <p14:creationId xmlns:p14="http://schemas.microsoft.com/office/powerpoint/2010/main" val="1354475719"/>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325BD479971DA46B05935AD375C82D0" ma:contentTypeVersion="2" ma:contentTypeDescription="Create a new document." ma:contentTypeScope="" ma:versionID="c4626236a54fb845cbc6e857e87681b9">
  <xsd:schema xmlns:xsd="http://www.w3.org/2001/XMLSchema" xmlns:xs="http://www.w3.org/2001/XMLSchema" xmlns:p="http://schemas.microsoft.com/office/2006/metadata/properties" xmlns:ns2="fce7a9e1-74ee-42b1-99cf-03ada715589e" targetNamespace="http://schemas.microsoft.com/office/2006/metadata/properties" ma:root="true" ma:fieldsID="6d083accbaa5e9eab78f982fef00256c" ns2:_="">
    <xsd:import namespace="fce7a9e1-74ee-42b1-99cf-03ada715589e"/>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e7a9e1-74ee-42b1-99cf-03ada715589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09D3E98-D9E9-4DD2-ACB6-F0A80EF5D1B3}"/>
</file>

<file path=customXml/itemProps2.xml><?xml version="1.0" encoding="utf-8"?>
<ds:datastoreItem xmlns:ds="http://schemas.openxmlformats.org/officeDocument/2006/customXml" ds:itemID="{0FC2D654-331D-4E0B-8766-D1779FF4DA6A}"/>
</file>

<file path=customXml/itemProps3.xml><?xml version="1.0" encoding="utf-8"?>
<ds:datastoreItem xmlns:ds="http://schemas.openxmlformats.org/officeDocument/2006/customXml" ds:itemID="{9AF2E701-16F8-4366-9BAA-D8CCEAC2EEAA}"/>
</file>

<file path=docProps/app.xml><?xml version="1.0" encoding="utf-8"?>
<Properties xmlns="http://schemas.openxmlformats.org/officeDocument/2006/extended-properties" xmlns:vt="http://schemas.openxmlformats.org/officeDocument/2006/docPropsVTypes">
  <TotalTime>5</TotalTime>
  <Words>2464</Words>
  <Application>Microsoft Macintosh PowerPoint</Application>
  <PresentationFormat>Widescreen</PresentationFormat>
  <Paragraphs>115</Paragraphs>
  <Slides>22</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Calibri</vt:lpstr>
      <vt:lpstr>MindMeridian-Regular</vt:lpstr>
      <vt:lpstr>open_sans</vt:lpstr>
      <vt:lpstr>Trebuchet MS</vt:lpstr>
      <vt:lpstr>Wingdings 3</vt:lpstr>
      <vt:lpstr>Facet</vt:lpstr>
      <vt:lpstr>Human Rights</vt:lpstr>
      <vt:lpstr>Learning objectives:</vt:lpstr>
      <vt:lpstr>Human Rights</vt:lpstr>
      <vt:lpstr>Human Rights Act – Articles (1) </vt:lpstr>
      <vt:lpstr>Human Rights Act – Articles (2)</vt:lpstr>
      <vt:lpstr>European Convention on Human Rights (1)</vt:lpstr>
      <vt:lpstr>European Convention on Human Rights (2)</vt:lpstr>
      <vt:lpstr>Who can use the Human Rights Act?</vt:lpstr>
      <vt:lpstr>Which rights can be challenged?</vt:lpstr>
      <vt:lpstr>Different classifications of rights</vt:lpstr>
      <vt:lpstr>Which rights are being taken away from these people? </vt:lpstr>
      <vt:lpstr>Which rights are being taken away from these people?</vt:lpstr>
      <vt:lpstr>Which rights are being taken away from these people?</vt:lpstr>
      <vt:lpstr>Types of human rights violations</vt:lpstr>
      <vt:lpstr>Why must a public authority follow the Human Rights Act?</vt:lpstr>
      <vt:lpstr>PowerPoint Presentation</vt:lpstr>
      <vt:lpstr>Judicial review and human rights </vt:lpstr>
      <vt:lpstr>An example: </vt:lpstr>
      <vt:lpstr>PowerPoint Presentation</vt:lpstr>
      <vt:lpstr>Bringing a Human Rights Act claim</vt:lpstr>
      <vt:lpstr>Remedies</vt:lpstr>
      <vt:lpstr>Breaches by a public authority: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Human Rights</dc:title>
  <dc:creator>Erin Thomas</dc:creator>
  <cp:lastModifiedBy>Erin Thomas</cp:lastModifiedBy>
  <cp:revision>1</cp:revision>
  <dcterms:created xsi:type="dcterms:W3CDTF">2023-04-26T09:59:47Z</dcterms:created>
  <dcterms:modified xsi:type="dcterms:W3CDTF">2023-04-26T10:05:13Z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0x0101003325BD479971DA46B05935AD375C82D0</vt:lpwstr>
  </property>
</Properties>
</file>